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theme/themeOverride1.xml" ContentType="application/vnd.openxmlformats-officedocument.themeOverr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69" r:id="rId3"/>
    <p:sldMasterId id="2147483681" r:id="rId4"/>
    <p:sldMasterId id="2147483706" r:id="rId5"/>
    <p:sldMasterId id="2147483719" r:id="rId6"/>
  </p:sldMasterIdLst>
  <p:notesMasterIdLst>
    <p:notesMasterId r:id="rId309"/>
  </p:notesMasterIdLst>
  <p:sldIdLst>
    <p:sldId id="256" r:id="rId7"/>
    <p:sldId id="265" r:id="rId8"/>
    <p:sldId id="266" r:id="rId9"/>
    <p:sldId id="267" r:id="rId10"/>
    <p:sldId id="268" r:id="rId11"/>
    <p:sldId id="269" r:id="rId12"/>
    <p:sldId id="270" r:id="rId13"/>
    <p:sldId id="271" r:id="rId14"/>
    <p:sldId id="272" r:id="rId15"/>
    <p:sldId id="273"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559" r:id="rId76"/>
    <p:sldId id="548"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389" r:id="rId120"/>
    <p:sldId id="390" r:id="rId121"/>
    <p:sldId id="391" r:id="rId122"/>
    <p:sldId id="274" r:id="rId123"/>
    <p:sldId id="275" r:id="rId124"/>
    <p:sldId id="276" r:id="rId125"/>
    <p:sldId id="277" r:id="rId126"/>
    <p:sldId id="278" r:id="rId127"/>
    <p:sldId id="279" r:id="rId128"/>
    <p:sldId id="280" r:id="rId129"/>
    <p:sldId id="281" r:id="rId130"/>
    <p:sldId id="609" r:id="rId131"/>
    <p:sldId id="610" r:id="rId132"/>
    <p:sldId id="611" r:id="rId133"/>
    <p:sldId id="612" r:id="rId134"/>
    <p:sldId id="613" r:id="rId135"/>
    <p:sldId id="614" r:id="rId136"/>
    <p:sldId id="615" r:id="rId137"/>
    <p:sldId id="616" r:id="rId138"/>
    <p:sldId id="617" r:id="rId139"/>
    <p:sldId id="618" r:id="rId140"/>
    <p:sldId id="619" r:id="rId141"/>
    <p:sldId id="620" r:id="rId142"/>
    <p:sldId id="621" r:id="rId143"/>
    <p:sldId id="622" r:id="rId144"/>
    <p:sldId id="623" r:id="rId145"/>
    <p:sldId id="624" r:id="rId146"/>
    <p:sldId id="625" r:id="rId147"/>
    <p:sldId id="626" r:id="rId148"/>
    <p:sldId id="627" r:id="rId149"/>
    <p:sldId id="628" r:id="rId150"/>
    <p:sldId id="629" r:id="rId151"/>
    <p:sldId id="630" r:id="rId152"/>
    <p:sldId id="631" r:id="rId153"/>
    <p:sldId id="632" r:id="rId154"/>
    <p:sldId id="633" r:id="rId155"/>
    <p:sldId id="634" r:id="rId156"/>
    <p:sldId id="635" r:id="rId157"/>
    <p:sldId id="636" r:id="rId158"/>
    <p:sldId id="637" r:id="rId159"/>
    <p:sldId id="638" r:id="rId160"/>
    <p:sldId id="639" r:id="rId161"/>
    <p:sldId id="640" r:id="rId162"/>
    <p:sldId id="641" r:id="rId163"/>
    <p:sldId id="642" r:id="rId164"/>
    <p:sldId id="643" r:id="rId165"/>
    <p:sldId id="644" r:id="rId166"/>
    <p:sldId id="645" r:id="rId167"/>
    <p:sldId id="646" r:id="rId168"/>
    <p:sldId id="647" r:id="rId169"/>
    <p:sldId id="648" r:id="rId170"/>
    <p:sldId id="649" r:id="rId171"/>
    <p:sldId id="650" r:id="rId172"/>
    <p:sldId id="651" r:id="rId173"/>
    <p:sldId id="652" r:id="rId174"/>
    <p:sldId id="653" r:id="rId175"/>
    <p:sldId id="654" r:id="rId176"/>
    <p:sldId id="655" r:id="rId177"/>
    <p:sldId id="656" r:id="rId178"/>
    <p:sldId id="657" r:id="rId179"/>
    <p:sldId id="441" r:id="rId180"/>
    <p:sldId id="442" r:id="rId181"/>
    <p:sldId id="443" r:id="rId182"/>
    <p:sldId id="444" r:id="rId183"/>
    <p:sldId id="445" r:id="rId184"/>
    <p:sldId id="446" r:id="rId185"/>
    <p:sldId id="447" r:id="rId186"/>
    <p:sldId id="448" r:id="rId187"/>
    <p:sldId id="449"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5" r:id="rId204"/>
    <p:sldId id="466" r:id="rId205"/>
    <p:sldId id="467" r:id="rId206"/>
    <p:sldId id="468" r:id="rId207"/>
    <p:sldId id="469" r:id="rId208"/>
    <p:sldId id="470" r:id="rId209"/>
    <p:sldId id="471" r:id="rId210"/>
    <p:sldId id="472" r:id="rId211"/>
    <p:sldId id="473" r:id="rId212"/>
    <p:sldId id="474" r:id="rId213"/>
    <p:sldId id="475" r:id="rId214"/>
    <p:sldId id="476" r:id="rId215"/>
    <p:sldId id="477" r:id="rId216"/>
    <p:sldId id="478" r:id="rId217"/>
    <p:sldId id="479" r:id="rId218"/>
    <p:sldId id="550" r:id="rId219"/>
    <p:sldId id="481" r:id="rId220"/>
    <p:sldId id="482" r:id="rId221"/>
    <p:sldId id="483" r:id="rId222"/>
    <p:sldId id="484" r:id="rId223"/>
    <p:sldId id="485" r:id="rId224"/>
    <p:sldId id="486" r:id="rId225"/>
    <p:sldId id="549" r:id="rId226"/>
    <p:sldId id="487" r:id="rId227"/>
    <p:sldId id="488" r:id="rId228"/>
    <p:sldId id="551"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257" r:id="rId285"/>
    <p:sldId id="552" r:id="rId286"/>
    <p:sldId id="553" r:id="rId287"/>
    <p:sldId id="554" r:id="rId288"/>
    <p:sldId id="556" r:id="rId289"/>
    <p:sldId id="555" r:id="rId290"/>
    <p:sldId id="557" r:id="rId291"/>
    <p:sldId id="558" r:id="rId292"/>
    <p:sldId id="545" r:id="rId293"/>
    <p:sldId id="546" r:id="rId294"/>
    <p:sldId id="658" r:id="rId295"/>
    <p:sldId id="659" r:id="rId296"/>
    <p:sldId id="660" r:id="rId297"/>
    <p:sldId id="547" r:id="rId298"/>
    <p:sldId id="258" r:id="rId299"/>
    <p:sldId id="259" r:id="rId300"/>
    <p:sldId id="260" r:id="rId301"/>
    <p:sldId id="261" r:id="rId302"/>
    <p:sldId id="262" r:id="rId303"/>
    <p:sldId id="263" r:id="rId304"/>
    <p:sldId id="661" r:id="rId305"/>
    <p:sldId id="663" r:id="rId306"/>
    <p:sldId id="662" r:id="rId307"/>
    <p:sldId id="264" r:id="rId3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21" autoAdjust="0"/>
    <p:restoredTop sz="74963" autoAdjust="0"/>
  </p:normalViewPr>
  <p:slideViewPr>
    <p:cSldViewPr snapToGrid="0" snapToObjects="1">
      <p:cViewPr varScale="1">
        <p:scale>
          <a:sx n="86" d="100"/>
          <a:sy n="86" d="100"/>
        </p:scale>
        <p:origin x="98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260" Type="http://schemas.openxmlformats.org/officeDocument/2006/relationships/slide" Target="slides/slide254.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61" Type="http://schemas.openxmlformats.org/officeDocument/2006/relationships/slide" Target="slides/slide255.xml"/><Relationship Id="rId262" Type="http://schemas.openxmlformats.org/officeDocument/2006/relationships/slide" Target="slides/slide256.xml"/><Relationship Id="rId263" Type="http://schemas.openxmlformats.org/officeDocument/2006/relationships/slide" Target="slides/slide257.xml"/><Relationship Id="rId264" Type="http://schemas.openxmlformats.org/officeDocument/2006/relationships/slide" Target="slides/slide258.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200" Type="http://schemas.openxmlformats.org/officeDocument/2006/relationships/slide" Target="slides/slide194.xml"/><Relationship Id="rId201" Type="http://schemas.openxmlformats.org/officeDocument/2006/relationships/slide" Target="slides/slide195.xml"/><Relationship Id="rId202" Type="http://schemas.openxmlformats.org/officeDocument/2006/relationships/slide" Target="slides/slide196.xml"/><Relationship Id="rId203" Type="http://schemas.openxmlformats.org/officeDocument/2006/relationships/slide" Target="slides/slide197.xml"/><Relationship Id="rId204" Type="http://schemas.openxmlformats.org/officeDocument/2006/relationships/slide" Target="slides/slide198.xml"/><Relationship Id="rId205" Type="http://schemas.openxmlformats.org/officeDocument/2006/relationships/slide" Target="slides/slide199.xml"/><Relationship Id="rId206" Type="http://schemas.openxmlformats.org/officeDocument/2006/relationships/slide" Target="slides/slide200.xml"/><Relationship Id="rId207" Type="http://schemas.openxmlformats.org/officeDocument/2006/relationships/slide" Target="slides/slide201.xml"/><Relationship Id="rId208" Type="http://schemas.openxmlformats.org/officeDocument/2006/relationships/slide" Target="slides/slide202.xml"/><Relationship Id="rId209" Type="http://schemas.openxmlformats.org/officeDocument/2006/relationships/slide" Target="slides/slide203.xml"/><Relationship Id="rId265" Type="http://schemas.openxmlformats.org/officeDocument/2006/relationships/slide" Target="slides/slide259.xml"/><Relationship Id="rId266" Type="http://schemas.openxmlformats.org/officeDocument/2006/relationships/slide" Target="slides/slide260.xml"/><Relationship Id="rId267" Type="http://schemas.openxmlformats.org/officeDocument/2006/relationships/slide" Target="slides/slide261.xml"/><Relationship Id="rId268" Type="http://schemas.openxmlformats.org/officeDocument/2006/relationships/slide" Target="slides/slide262.xml"/><Relationship Id="rId269" Type="http://schemas.openxmlformats.org/officeDocument/2006/relationships/slide" Target="slides/slide26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slide" Target="slides/slide182.xml"/><Relationship Id="rId189" Type="http://schemas.openxmlformats.org/officeDocument/2006/relationships/slide" Target="slides/slide183.xml"/><Relationship Id="rId270" Type="http://schemas.openxmlformats.org/officeDocument/2006/relationships/slide" Target="slides/slide26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271" Type="http://schemas.openxmlformats.org/officeDocument/2006/relationships/slide" Target="slides/slide265.xml"/><Relationship Id="rId272" Type="http://schemas.openxmlformats.org/officeDocument/2006/relationships/slide" Target="slides/slide266.xml"/><Relationship Id="rId273" Type="http://schemas.openxmlformats.org/officeDocument/2006/relationships/slide" Target="slides/slide267.xml"/><Relationship Id="rId274" Type="http://schemas.openxmlformats.org/officeDocument/2006/relationships/slide" Target="slides/slide268.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210" Type="http://schemas.openxmlformats.org/officeDocument/2006/relationships/slide" Target="slides/slide204.xml"/><Relationship Id="rId211" Type="http://schemas.openxmlformats.org/officeDocument/2006/relationships/slide" Target="slides/slide205.xml"/><Relationship Id="rId212" Type="http://schemas.openxmlformats.org/officeDocument/2006/relationships/slide" Target="slides/slide206.xml"/><Relationship Id="rId213" Type="http://schemas.openxmlformats.org/officeDocument/2006/relationships/slide" Target="slides/slide207.xml"/><Relationship Id="rId214" Type="http://schemas.openxmlformats.org/officeDocument/2006/relationships/slide" Target="slides/slide208.xml"/><Relationship Id="rId215" Type="http://schemas.openxmlformats.org/officeDocument/2006/relationships/slide" Target="slides/slide209.xml"/><Relationship Id="rId216" Type="http://schemas.openxmlformats.org/officeDocument/2006/relationships/slide" Target="slides/slide210.xml"/><Relationship Id="rId217" Type="http://schemas.openxmlformats.org/officeDocument/2006/relationships/slide" Target="slides/slide211.xml"/><Relationship Id="rId218" Type="http://schemas.openxmlformats.org/officeDocument/2006/relationships/slide" Target="slides/slide212.xml"/><Relationship Id="rId219" Type="http://schemas.openxmlformats.org/officeDocument/2006/relationships/slide" Target="slides/slide213.xml"/><Relationship Id="rId275" Type="http://schemas.openxmlformats.org/officeDocument/2006/relationships/slide" Target="slides/slide269.xml"/><Relationship Id="rId276" Type="http://schemas.openxmlformats.org/officeDocument/2006/relationships/slide" Target="slides/slide270.xml"/><Relationship Id="rId277" Type="http://schemas.openxmlformats.org/officeDocument/2006/relationships/slide" Target="slides/slide271.xml"/><Relationship Id="rId278" Type="http://schemas.openxmlformats.org/officeDocument/2006/relationships/slide" Target="slides/slide272.xml"/><Relationship Id="rId279" Type="http://schemas.openxmlformats.org/officeDocument/2006/relationships/slide" Target="slides/slide273.xml"/><Relationship Id="rId300" Type="http://schemas.openxmlformats.org/officeDocument/2006/relationships/slide" Target="slides/slide294.xml"/><Relationship Id="rId301" Type="http://schemas.openxmlformats.org/officeDocument/2006/relationships/slide" Target="slides/slide295.xml"/><Relationship Id="rId302" Type="http://schemas.openxmlformats.org/officeDocument/2006/relationships/slide" Target="slides/slide296.xml"/><Relationship Id="rId303" Type="http://schemas.openxmlformats.org/officeDocument/2006/relationships/slide" Target="slides/slide297.xml"/><Relationship Id="rId304" Type="http://schemas.openxmlformats.org/officeDocument/2006/relationships/slide" Target="slides/slide298.xml"/><Relationship Id="rId305" Type="http://schemas.openxmlformats.org/officeDocument/2006/relationships/slide" Target="slides/slide299.xml"/><Relationship Id="rId306" Type="http://schemas.openxmlformats.org/officeDocument/2006/relationships/slide" Target="slides/slide300.xml"/><Relationship Id="rId307" Type="http://schemas.openxmlformats.org/officeDocument/2006/relationships/slide" Target="slides/slide301.xml"/><Relationship Id="rId308" Type="http://schemas.openxmlformats.org/officeDocument/2006/relationships/slide" Target="slides/slide302.xml"/><Relationship Id="rId309" Type="http://schemas.openxmlformats.org/officeDocument/2006/relationships/notesMaster" Target="notesMasters/notesMaster1.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90" Type="http://schemas.openxmlformats.org/officeDocument/2006/relationships/slide" Target="slides/slide184.xml"/><Relationship Id="rId191" Type="http://schemas.openxmlformats.org/officeDocument/2006/relationships/slide" Target="slides/slide185.xml"/><Relationship Id="rId192" Type="http://schemas.openxmlformats.org/officeDocument/2006/relationships/slide" Target="slides/slide186.xml"/><Relationship Id="rId193" Type="http://schemas.openxmlformats.org/officeDocument/2006/relationships/slide" Target="slides/slide187.xml"/><Relationship Id="rId194" Type="http://schemas.openxmlformats.org/officeDocument/2006/relationships/slide" Target="slides/slide188.xml"/><Relationship Id="rId195" Type="http://schemas.openxmlformats.org/officeDocument/2006/relationships/slide" Target="slides/slide189.xml"/><Relationship Id="rId196" Type="http://schemas.openxmlformats.org/officeDocument/2006/relationships/slide" Target="slides/slide190.xml"/><Relationship Id="rId197" Type="http://schemas.openxmlformats.org/officeDocument/2006/relationships/slide" Target="slides/slide191.xml"/><Relationship Id="rId198" Type="http://schemas.openxmlformats.org/officeDocument/2006/relationships/slide" Target="slides/slide192.xml"/><Relationship Id="rId199" Type="http://schemas.openxmlformats.org/officeDocument/2006/relationships/slide" Target="slides/slide193.xml"/><Relationship Id="rId280" Type="http://schemas.openxmlformats.org/officeDocument/2006/relationships/slide" Target="slides/slide274.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81" Type="http://schemas.openxmlformats.org/officeDocument/2006/relationships/slide" Target="slides/slide275.xml"/><Relationship Id="rId282" Type="http://schemas.openxmlformats.org/officeDocument/2006/relationships/slide" Target="slides/slide276.xml"/><Relationship Id="rId283" Type="http://schemas.openxmlformats.org/officeDocument/2006/relationships/slide" Target="slides/slide277.xml"/><Relationship Id="rId284" Type="http://schemas.openxmlformats.org/officeDocument/2006/relationships/slide" Target="slides/slide278.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220" Type="http://schemas.openxmlformats.org/officeDocument/2006/relationships/slide" Target="slides/slide214.xml"/><Relationship Id="rId221" Type="http://schemas.openxmlformats.org/officeDocument/2006/relationships/slide" Target="slides/slide215.xml"/><Relationship Id="rId222" Type="http://schemas.openxmlformats.org/officeDocument/2006/relationships/slide" Target="slides/slide216.xml"/><Relationship Id="rId223" Type="http://schemas.openxmlformats.org/officeDocument/2006/relationships/slide" Target="slides/slide217.xml"/><Relationship Id="rId224" Type="http://schemas.openxmlformats.org/officeDocument/2006/relationships/slide" Target="slides/slide218.xml"/><Relationship Id="rId225" Type="http://schemas.openxmlformats.org/officeDocument/2006/relationships/slide" Target="slides/slide219.xml"/><Relationship Id="rId226" Type="http://schemas.openxmlformats.org/officeDocument/2006/relationships/slide" Target="slides/slide220.xml"/><Relationship Id="rId227" Type="http://schemas.openxmlformats.org/officeDocument/2006/relationships/slide" Target="slides/slide221.xml"/><Relationship Id="rId228" Type="http://schemas.openxmlformats.org/officeDocument/2006/relationships/slide" Target="slides/slide222.xml"/><Relationship Id="rId229" Type="http://schemas.openxmlformats.org/officeDocument/2006/relationships/slide" Target="slides/slide223.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285" Type="http://schemas.openxmlformats.org/officeDocument/2006/relationships/slide" Target="slides/slide279.xml"/><Relationship Id="rId286" Type="http://schemas.openxmlformats.org/officeDocument/2006/relationships/slide" Target="slides/slide280.xml"/><Relationship Id="rId287" Type="http://schemas.openxmlformats.org/officeDocument/2006/relationships/slide" Target="slides/slide281.xml"/><Relationship Id="rId288" Type="http://schemas.openxmlformats.org/officeDocument/2006/relationships/slide" Target="slides/slide282.xml"/><Relationship Id="rId289" Type="http://schemas.openxmlformats.org/officeDocument/2006/relationships/slide" Target="slides/slide283.xml"/><Relationship Id="rId310" Type="http://schemas.openxmlformats.org/officeDocument/2006/relationships/presProps" Target="presProps.xml"/><Relationship Id="rId311" Type="http://schemas.openxmlformats.org/officeDocument/2006/relationships/viewProps" Target="viewProps.xml"/><Relationship Id="rId312" Type="http://schemas.openxmlformats.org/officeDocument/2006/relationships/theme" Target="theme/theme1.xml"/><Relationship Id="rId313" Type="http://schemas.openxmlformats.org/officeDocument/2006/relationships/tableStyles" Target="tableStyles.xml"/><Relationship Id="rId290" Type="http://schemas.openxmlformats.org/officeDocument/2006/relationships/slide" Target="slides/slide284.xml"/><Relationship Id="rId291" Type="http://schemas.openxmlformats.org/officeDocument/2006/relationships/slide" Target="slides/slide285.xml"/><Relationship Id="rId292" Type="http://schemas.openxmlformats.org/officeDocument/2006/relationships/slide" Target="slides/slide286.xml"/><Relationship Id="rId293" Type="http://schemas.openxmlformats.org/officeDocument/2006/relationships/slide" Target="slides/slide287.xml"/><Relationship Id="rId294" Type="http://schemas.openxmlformats.org/officeDocument/2006/relationships/slide" Target="slides/slide288.xml"/><Relationship Id="rId295" Type="http://schemas.openxmlformats.org/officeDocument/2006/relationships/slide" Target="slides/slide289.xml"/><Relationship Id="rId296" Type="http://schemas.openxmlformats.org/officeDocument/2006/relationships/slide" Target="slides/slide290.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297" Type="http://schemas.openxmlformats.org/officeDocument/2006/relationships/slide" Target="slides/slide291.xml"/><Relationship Id="rId298" Type="http://schemas.openxmlformats.org/officeDocument/2006/relationships/slide" Target="slides/slide292.xml"/><Relationship Id="rId299" Type="http://schemas.openxmlformats.org/officeDocument/2006/relationships/slide" Target="slides/slide29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230" Type="http://schemas.openxmlformats.org/officeDocument/2006/relationships/slide" Target="slides/slide224.xml"/><Relationship Id="rId231" Type="http://schemas.openxmlformats.org/officeDocument/2006/relationships/slide" Target="slides/slide225.xml"/><Relationship Id="rId232" Type="http://schemas.openxmlformats.org/officeDocument/2006/relationships/slide" Target="slides/slide226.xml"/><Relationship Id="rId233" Type="http://schemas.openxmlformats.org/officeDocument/2006/relationships/slide" Target="slides/slide227.xml"/><Relationship Id="rId234" Type="http://schemas.openxmlformats.org/officeDocument/2006/relationships/slide" Target="slides/slide228.xml"/><Relationship Id="rId235" Type="http://schemas.openxmlformats.org/officeDocument/2006/relationships/slide" Target="slides/slide229.xml"/><Relationship Id="rId236" Type="http://schemas.openxmlformats.org/officeDocument/2006/relationships/slide" Target="slides/slide230.xml"/><Relationship Id="rId237" Type="http://schemas.openxmlformats.org/officeDocument/2006/relationships/slide" Target="slides/slide231.xml"/><Relationship Id="rId238" Type="http://schemas.openxmlformats.org/officeDocument/2006/relationships/slide" Target="slides/slide232.xml"/><Relationship Id="rId239" Type="http://schemas.openxmlformats.org/officeDocument/2006/relationships/slide" Target="slides/slide2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240" Type="http://schemas.openxmlformats.org/officeDocument/2006/relationships/slide" Target="slides/slide234.xml"/><Relationship Id="rId241" Type="http://schemas.openxmlformats.org/officeDocument/2006/relationships/slide" Target="slides/slide235.xml"/><Relationship Id="rId242" Type="http://schemas.openxmlformats.org/officeDocument/2006/relationships/slide" Target="slides/slide236.xml"/><Relationship Id="rId243" Type="http://schemas.openxmlformats.org/officeDocument/2006/relationships/slide" Target="slides/slide237.xml"/><Relationship Id="rId244" Type="http://schemas.openxmlformats.org/officeDocument/2006/relationships/slide" Target="slides/slide238.xml"/><Relationship Id="rId245" Type="http://schemas.openxmlformats.org/officeDocument/2006/relationships/slide" Target="slides/slide239.xml"/><Relationship Id="rId246" Type="http://schemas.openxmlformats.org/officeDocument/2006/relationships/slide" Target="slides/slide240.xml"/><Relationship Id="rId247" Type="http://schemas.openxmlformats.org/officeDocument/2006/relationships/slide" Target="slides/slide241.xml"/><Relationship Id="rId248" Type="http://schemas.openxmlformats.org/officeDocument/2006/relationships/slide" Target="slides/slide242.xml"/><Relationship Id="rId249" Type="http://schemas.openxmlformats.org/officeDocument/2006/relationships/slide" Target="slides/slide2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250" Type="http://schemas.openxmlformats.org/officeDocument/2006/relationships/slide" Target="slides/slide244.xml"/><Relationship Id="rId251" Type="http://schemas.openxmlformats.org/officeDocument/2006/relationships/slide" Target="slides/slide245.xml"/><Relationship Id="rId252" Type="http://schemas.openxmlformats.org/officeDocument/2006/relationships/slide" Target="slides/slide246.xml"/><Relationship Id="rId253" Type="http://schemas.openxmlformats.org/officeDocument/2006/relationships/slide" Target="slides/slide247.xml"/><Relationship Id="rId254" Type="http://schemas.openxmlformats.org/officeDocument/2006/relationships/slide" Target="slides/slide248.xml"/><Relationship Id="rId255" Type="http://schemas.openxmlformats.org/officeDocument/2006/relationships/slide" Target="slides/slide249.xml"/><Relationship Id="rId256" Type="http://schemas.openxmlformats.org/officeDocument/2006/relationships/slide" Target="slides/slide250.xml"/><Relationship Id="rId257" Type="http://schemas.openxmlformats.org/officeDocument/2006/relationships/slide" Target="slides/slide251.xml"/><Relationship Id="rId258" Type="http://schemas.openxmlformats.org/officeDocument/2006/relationships/slide" Target="slides/slide252.xml"/><Relationship Id="rId259" Type="http://schemas.openxmlformats.org/officeDocument/2006/relationships/slide" Target="slides/slide25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9794D-09D4-EA48-B988-A1D0ED20246B}" type="datetimeFigureOut">
              <a:rPr lang="en-US" smtClean="0"/>
              <a:t>12/21/15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36376-F3E2-644B-9648-C2DF97B2FCFB}" type="slidenum">
              <a:rPr lang="en-US" smtClean="0"/>
              <a:t>‹#›</a:t>
            </a:fld>
            <a:endParaRPr lang="en-US"/>
          </a:p>
        </p:txBody>
      </p:sp>
    </p:spTree>
    <p:extLst>
      <p:ext uri="{BB962C8B-B14F-4D97-AF65-F5344CB8AC3E}">
        <p14:creationId xmlns:p14="http://schemas.microsoft.com/office/powerpoint/2010/main" val="12537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err="1"/>
              <a:t>Kính</a:t>
            </a:r>
            <a:r>
              <a:rPr lang="en" dirty="0"/>
              <a:t> </a:t>
            </a:r>
            <a:r>
              <a:rPr lang="en" dirty="0" err="1"/>
              <a:t>thưa</a:t>
            </a:r>
            <a:r>
              <a:rPr lang="en" dirty="0"/>
              <a:t> </a:t>
            </a:r>
            <a:r>
              <a:rPr lang="en" dirty="0" err="1"/>
              <a:t>hội</a:t>
            </a:r>
            <a:r>
              <a:rPr lang="en" dirty="0"/>
              <a:t> </a:t>
            </a:r>
            <a:r>
              <a:rPr lang="en" dirty="0" err="1"/>
              <a:t>đồng</a:t>
            </a:r>
            <a:r>
              <a:rPr lang="en" dirty="0"/>
              <a:t>, </a:t>
            </a:r>
            <a:r>
              <a:rPr lang="en" dirty="0" err="1"/>
              <a:t>quý</a:t>
            </a:r>
            <a:r>
              <a:rPr lang="en" dirty="0"/>
              <a:t> </a:t>
            </a:r>
            <a:r>
              <a:rPr lang="en" dirty="0" err="1"/>
              <a:t>thầy</a:t>
            </a:r>
            <a:r>
              <a:rPr lang="en" dirty="0"/>
              <a:t> </a:t>
            </a:r>
            <a:r>
              <a:rPr lang="en" dirty="0" err="1"/>
              <a:t>cô</a:t>
            </a:r>
            <a:r>
              <a:rPr lang="en" dirty="0"/>
              <a:t> </a:t>
            </a:r>
            <a:r>
              <a:rPr lang="en" dirty="0" err="1"/>
              <a:t>và</a:t>
            </a:r>
            <a:r>
              <a:rPr lang="en" dirty="0"/>
              <a:t> </a:t>
            </a:r>
            <a:r>
              <a:rPr lang="en" dirty="0" err="1"/>
              <a:t>các</a:t>
            </a:r>
            <a:r>
              <a:rPr lang="en" dirty="0"/>
              <a:t> </a:t>
            </a:r>
            <a:r>
              <a:rPr lang="en" dirty="0" err="1"/>
              <a:t>bạn</a:t>
            </a:r>
            <a:r>
              <a:rPr lang="en" dirty="0"/>
              <a:t>. </a:t>
            </a:r>
            <a:r>
              <a:rPr lang="en" dirty="0" err="1"/>
              <a:t>Hôm</a:t>
            </a:r>
            <a:r>
              <a:rPr lang="en" dirty="0"/>
              <a:t> nay </a:t>
            </a:r>
            <a:r>
              <a:rPr lang="en" dirty="0" err="1"/>
              <a:t>nhóm</a:t>
            </a:r>
            <a:r>
              <a:rPr lang="en" dirty="0"/>
              <a:t> </a:t>
            </a:r>
            <a:r>
              <a:rPr lang="en" dirty="0" err="1"/>
              <a:t>chúng</a:t>
            </a:r>
            <a:r>
              <a:rPr lang="en" dirty="0"/>
              <a:t> </a:t>
            </a:r>
            <a:r>
              <a:rPr lang="en" dirty="0" err="1"/>
              <a:t>tôi</a:t>
            </a:r>
            <a:r>
              <a:rPr lang="en" dirty="0"/>
              <a:t> </a:t>
            </a:r>
            <a:r>
              <a:rPr lang="en" dirty="0" err="1"/>
              <a:t>xin</a:t>
            </a:r>
            <a:r>
              <a:rPr lang="en" dirty="0"/>
              <a:t> </a:t>
            </a:r>
            <a:r>
              <a:rPr lang="en" dirty="0" err="1"/>
              <a:t>được</a:t>
            </a:r>
            <a:r>
              <a:rPr lang="en" dirty="0"/>
              <a:t> </a:t>
            </a:r>
            <a:r>
              <a:rPr lang="en" dirty="0" err="1"/>
              <a:t>phép</a:t>
            </a:r>
            <a:r>
              <a:rPr lang="en" dirty="0"/>
              <a:t> </a:t>
            </a:r>
            <a:r>
              <a:rPr lang="en" dirty="0" err="1"/>
              <a:t>giới</a:t>
            </a:r>
            <a:r>
              <a:rPr lang="en" dirty="0"/>
              <a:t> </a:t>
            </a:r>
            <a:r>
              <a:rPr lang="en" dirty="0" err="1"/>
              <a:t>thiệu</a:t>
            </a:r>
            <a:r>
              <a:rPr lang="en" dirty="0"/>
              <a:t> </a:t>
            </a:r>
            <a:r>
              <a:rPr lang="en" dirty="0" err="1"/>
              <a:t>đồ</a:t>
            </a:r>
            <a:r>
              <a:rPr lang="en" dirty="0"/>
              <a:t> </a:t>
            </a:r>
            <a:r>
              <a:rPr lang="en" dirty="0" err="1"/>
              <a:t>án</a:t>
            </a:r>
            <a:r>
              <a:rPr lang="en" dirty="0"/>
              <a:t> </a:t>
            </a:r>
            <a:r>
              <a:rPr lang="en" dirty="0" err="1"/>
              <a:t>tốt</a:t>
            </a:r>
            <a:r>
              <a:rPr lang="en" dirty="0"/>
              <a:t> </a:t>
            </a:r>
            <a:r>
              <a:rPr lang="en" dirty="0" err="1"/>
              <a:t>nghiệp</a:t>
            </a:r>
            <a:r>
              <a:rPr lang="en" dirty="0"/>
              <a:t> </a:t>
            </a:r>
            <a:r>
              <a:rPr lang="en-US" dirty="0" smtClean="0"/>
              <a:t>Smart Wear on Your Route</a:t>
            </a:r>
            <a:r>
              <a:rPr lang="en" dirty="0" smtClean="0"/>
              <a:t>, </a:t>
            </a:r>
            <a:r>
              <a:rPr lang="en" dirty="0" err="1"/>
              <a:t>tên</a:t>
            </a:r>
            <a:r>
              <a:rPr lang="en" dirty="0"/>
              <a:t> </a:t>
            </a:r>
            <a:r>
              <a:rPr lang="en" dirty="0" err="1"/>
              <a:t>tiếng</a:t>
            </a:r>
            <a:r>
              <a:rPr lang="en" dirty="0"/>
              <a:t> </a:t>
            </a:r>
            <a:r>
              <a:rPr lang="en" dirty="0" err="1"/>
              <a:t>Việt</a:t>
            </a:r>
            <a:r>
              <a:rPr lang="en" dirty="0"/>
              <a:t> </a:t>
            </a:r>
            <a:r>
              <a:rPr lang="en" dirty="0" err="1"/>
              <a:t>là</a:t>
            </a:r>
            <a:r>
              <a:rPr lang="en" dirty="0"/>
              <a:t> </a:t>
            </a:r>
            <a:r>
              <a:rPr lang="vi-VN" dirty="0" smtClean="0"/>
              <a:t>Đồng hồ thông minh trên đường đi của bạn</a:t>
            </a:r>
            <a:r>
              <a:rPr lang="en" dirty="0" smtClean="0"/>
              <a:t>. </a:t>
            </a:r>
            <a:r>
              <a:rPr lang="en" dirty="0" err="1"/>
              <a:t>Nhóm</a:t>
            </a:r>
            <a:r>
              <a:rPr lang="en" dirty="0"/>
              <a:t> </a:t>
            </a:r>
            <a:r>
              <a:rPr lang="en" dirty="0" err="1"/>
              <a:t>chúng</a:t>
            </a:r>
            <a:r>
              <a:rPr lang="en" dirty="0"/>
              <a:t> </a:t>
            </a:r>
            <a:r>
              <a:rPr lang="en" dirty="0" err="1"/>
              <a:t>tôi</a:t>
            </a:r>
            <a:r>
              <a:rPr lang="en" dirty="0"/>
              <a:t> </a:t>
            </a:r>
            <a:r>
              <a:rPr lang="en" dirty="0" err="1"/>
              <a:t>bao</a:t>
            </a:r>
            <a:r>
              <a:rPr lang="en" dirty="0"/>
              <a:t> </a:t>
            </a:r>
            <a:r>
              <a:rPr lang="en" dirty="0" err="1"/>
              <a:t>gồm</a:t>
            </a:r>
            <a:r>
              <a:rPr lang="en" dirty="0"/>
              <a:t> 4 </a:t>
            </a:r>
            <a:r>
              <a:rPr lang="en" dirty="0" err="1"/>
              <a:t>thành</a:t>
            </a:r>
            <a:r>
              <a:rPr lang="en" dirty="0"/>
              <a:t> </a:t>
            </a:r>
            <a:r>
              <a:rPr lang="en" dirty="0" err="1"/>
              <a:t>viên</a:t>
            </a:r>
            <a:r>
              <a:rPr lang="en" dirty="0"/>
              <a:t>… </a:t>
            </a:r>
            <a:r>
              <a:rPr lang="en" dirty="0" err="1"/>
              <a:t>dưới</a:t>
            </a:r>
            <a:r>
              <a:rPr lang="en" dirty="0"/>
              <a:t> </a:t>
            </a:r>
            <a:r>
              <a:rPr lang="en" dirty="0" err="1"/>
              <a:t>sự</a:t>
            </a:r>
            <a:r>
              <a:rPr lang="en" dirty="0"/>
              <a:t> </a:t>
            </a:r>
            <a:r>
              <a:rPr lang="en" dirty="0" err="1"/>
              <a:t>hướng</a:t>
            </a:r>
            <a:r>
              <a:rPr lang="en" dirty="0"/>
              <a:t> </a:t>
            </a:r>
            <a:r>
              <a:rPr lang="en" dirty="0" err="1"/>
              <a:t>dẫn</a:t>
            </a:r>
            <a:r>
              <a:rPr lang="en" dirty="0"/>
              <a:t> </a:t>
            </a:r>
            <a:r>
              <a:rPr lang="en" dirty="0" err="1"/>
              <a:t>của</a:t>
            </a:r>
            <a:r>
              <a:rPr lang="en" dirty="0"/>
              <a:t> </a:t>
            </a:r>
            <a:r>
              <a:rPr lang="en" dirty="0" err="1"/>
              <a:t>thầy</a:t>
            </a:r>
            <a:r>
              <a:rPr lang="en" dirty="0"/>
              <a:t> Kiều Trọng Khánh.</a:t>
            </a:r>
          </a:p>
        </p:txBody>
      </p:sp>
    </p:spTree>
    <p:extLst>
      <p:ext uri="{BB962C8B-B14F-4D97-AF65-F5344CB8AC3E}">
        <p14:creationId xmlns:p14="http://schemas.microsoft.com/office/powerpoint/2010/main" val="390500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Cuoi</a:t>
            </a:r>
            <a:r>
              <a:rPr lang="en-US" dirty="0" smtClean="0"/>
              <a:t> </a:t>
            </a:r>
            <a:r>
              <a:rPr lang="en-US" dirty="0" err="1" smtClean="0"/>
              <a:t>cung</a:t>
            </a:r>
            <a:r>
              <a:rPr lang="en-US" dirty="0" smtClean="0"/>
              <a:t>, </a:t>
            </a:r>
            <a:r>
              <a:rPr lang="vi-VN" dirty="0" smtClean="0"/>
              <a:t>Hệ thống chúng tôi cung cấp tìm đường đi xe buýt nhiều hơn hai điểm</a:t>
            </a:r>
            <a:r>
              <a:rPr lang="vi-VN" baseline="0" dirty="0" smtClean="0"/>
              <a:t> có tối ưu. </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44444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a:t>
            </a:r>
            <a:r>
              <a:rPr lang="en-US" baseline="0" dirty="0" err="1" smtClean="0"/>
              <a:t>vào</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446255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nhập</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đây</a:t>
            </a:r>
            <a:r>
              <a:rPr lang="en-US" baseline="0" dirty="0" smtClean="0"/>
              <a:t> Google Maps Directions API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với</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waypoints.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tham</a:t>
            </a:r>
            <a:r>
              <a:rPr lang="en-US" baseline="0" dirty="0" smtClean="0"/>
              <a:t> </a:t>
            </a:r>
            <a:r>
              <a:rPr lang="en-US" baseline="0" dirty="0" err="1" smtClean="0"/>
              <a:t>số</a:t>
            </a:r>
            <a:r>
              <a:rPr lang="en-US" baseline="0" dirty="0" smtClean="0"/>
              <a:t> </a:t>
            </a:r>
            <a:r>
              <a:rPr lang="en-US" baseline="0" dirty="0" err="1" smtClean="0"/>
              <a:t>optmize</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2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ngắn</a:t>
            </a:r>
            <a:r>
              <a:rPr lang="en-US" baseline="0" dirty="0" smtClean="0"/>
              <a:t> </a:t>
            </a:r>
            <a:r>
              <a:rPr lang="en-US" baseline="0" dirty="0" err="1" smtClean="0"/>
              <a:t>nhất</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Tuy</a:t>
            </a:r>
            <a:r>
              <a:rPr lang="en-US" baseline="0" dirty="0" smtClean="0"/>
              <a:t> </a:t>
            </a:r>
            <a:r>
              <a:rPr lang="en-US" baseline="0" dirty="0" err="1" smtClean="0"/>
              <a:t>nhiên</a:t>
            </a:r>
            <a:r>
              <a:rPr lang="en-US" dirty="0" smtClean="0"/>
              <a:t> Google Maps</a:t>
            </a:r>
            <a:r>
              <a:rPr lang="en-US" baseline="0" dirty="0" smtClean="0"/>
              <a:t> Direction API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Do </a:t>
            </a:r>
            <a:r>
              <a:rPr lang="en-US" baseline="0" dirty="0" err="1" smtClean="0"/>
              <a:t>vậy</a:t>
            </a:r>
            <a:r>
              <a:rPr lang="en-US" baseline="0" dirty="0" smtClean="0"/>
              <a:t>, </a:t>
            </a:r>
            <a:r>
              <a:rPr lang="en-US" baseline="0" dirty="0" err="1" smtClean="0"/>
              <a:t>Để</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cho</a:t>
            </a:r>
            <a:r>
              <a:rPr lang="en-US" baseline="0" dirty="0" smtClean="0"/>
              <a:t> 3 </a:t>
            </a:r>
            <a:r>
              <a:rPr lang="en-US" baseline="0" dirty="0" err="1" smtClean="0"/>
              <a:t>điểm</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liệt</a:t>
            </a:r>
            <a:r>
              <a:rPr lang="en-US" baseline="0" dirty="0" smtClean="0"/>
              <a:t> </a:t>
            </a:r>
            <a:r>
              <a:rPr lang="en-US" baseline="0" dirty="0" err="1" smtClean="0"/>
              <a:t>kê</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cố</a:t>
            </a:r>
            <a:r>
              <a:rPr lang="en-US" baseline="0" dirty="0" smtClean="0"/>
              <a:t> </a:t>
            </a:r>
            <a:r>
              <a:rPr lang="en-US" baseline="0" dirty="0" err="1" smtClean="0"/>
              <a:t>định</a:t>
            </a:r>
            <a:r>
              <a:rPr lang="en-US" baseline="0" dirty="0" smtClean="0"/>
              <a:t> </a:t>
            </a:r>
            <a:r>
              <a:rPr lang="en-US" baseline="0" dirty="0" err="1" smtClean="0"/>
              <a:t>và</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tôi</a:t>
            </a:r>
            <a:r>
              <a:rPr lang="en-US" baseline="0" dirty="0" smtClean="0"/>
              <a:t> chia </a:t>
            </a:r>
            <a:r>
              <a:rPr lang="en-US" baseline="0" dirty="0" err="1" smtClean="0"/>
              <a:t>làm</a:t>
            </a:r>
            <a:r>
              <a:rPr lang="en-US" baseline="0" dirty="0" smtClean="0"/>
              <a:t> 3 </a:t>
            </a:r>
            <a:r>
              <a:rPr lang="en-US" baseline="0" dirty="0" err="1" smtClean="0"/>
              <a:t>trường</a:t>
            </a:r>
            <a:r>
              <a:rPr lang="en-US" baseline="0" dirty="0" smtClean="0"/>
              <a:t> </a:t>
            </a:r>
            <a:r>
              <a:rPr lang="en-US" baseline="0" dirty="0" err="1" smtClean="0"/>
              <a:t>hơp</a:t>
            </a:r>
            <a:r>
              <a:rPr lang="en-US" baseline="0" dirty="0" smtClean="0"/>
              <a:t> :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726745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qua </a:t>
            </a:r>
            <a:r>
              <a:rPr lang="en-US" baseline="0" dirty="0" err="1" smtClean="0"/>
              <a:t>hai</a:t>
            </a:r>
            <a:r>
              <a:rPr lang="en-US" baseline="0" dirty="0" smtClean="0"/>
              <a:t> </a:t>
            </a:r>
            <a:r>
              <a:rPr lang="en-US" baseline="0" dirty="0" err="1" smtClean="0"/>
              <a:t>điểm</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là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url</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google</a:t>
            </a:r>
            <a:r>
              <a:rPr lang="en-US" baseline="0" dirty="0" smtClean="0"/>
              <a:t> Maps Directions API.</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661700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2:</a:t>
            </a:r>
          </a:p>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Mẹ là điểm cuối cùng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48302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Trường</a:t>
            </a:r>
            <a:r>
              <a:rPr lang="en-US" baseline="0" dirty="0" smtClean="0"/>
              <a:t> </a:t>
            </a:r>
            <a:r>
              <a:rPr lang="en-US" baseline="0" dirty="0" err="1" smtClean="0"/>
              <a:t>hợp</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Bà nội là điểm cuối cùng</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2912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a:t>
            </a:r>
            <a:r>
              <a:rPr lang="en-US" baseline="0" dirty="0" err="1" smtClean="0"/>
              <a:t>google</a:t>
            </a:r>
            <a:r>
              <a:rPr lang="en-US" baseline="0" dirty="0" smtClean="0"/>
              <a:t> Maps Direction API </a:t>
            </a:r>
            <a:r>
              <a:rPr lang="en-US" baseline="0" dirty="0" err="1" smtClean="0"/>
              <a:t>và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Đầu</a:t>
            </a:r>
            <a:r>
              <a:rPr lang="en-US" baseline="0" dirty="0" smtClean="0"/>
              <a:t> </a:t>
            </a:r>
            <a:r>
              <a:rPr lang="en-US" baseline="0" dirty="0" err="1" smtClean="0"/>
              <a:t>tiên</a:t>
            </a:r>
            <a:r>
              <a:rPr lang="en-US" baseline="0" dirty="0" smtClean="0"/>
              <a:t> 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ở </a:t>
            </a:r>
            <a:r>
              <a:rPr lang="en-US" baseline="0" dirty="0" err="1" smtClean="0"/>
              <a:t>dạng</a:t>
            </a:r>
            <a:r>
              <a:rPr lang="en-US" baseline="0" dirty="0" smtClean="0"/>
              <a:t> </a:t>
            </a:r>
            <a:r>
              <a:rPr lang="en-US" baseline="0" dirty="0" err="1" smtClean="0"/>
              <a:t>json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parse </a:t>
            </a:r>
            <a:r>
              <a:rPr lang="en-US" baseline="0" dirty="0" err="1" smtClean="0"/>
              <a:t>json</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list </a:t>
            </a:r>
            <a:r>
              <a:rPr lang="en-US" baseline="0" dirty="0" err="1" smtClean="0"/>
              <a:t>kết</a:t>
            </a:r>
            <a:r>
              <a:rPr lang="en-US" baseline="0" dirty="0" smtClean="0"/>
              <a:t> </a:t>
            </a:r>
            <a:r>
              <a:rPr lang="en-US" baseline="0" dirty="0" err="1" smtClean="0"/>
              <a:t>quả</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độ</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theo</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hoặc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63573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chúng</a:t>
            </a:r>
            <a:r>
              <a:rPr lang="en-US" baseline="0" dirty="0" smtClean="0"/>
              <a:t> ta </a:t>
            </a:r>
            <a:r>
              <a:rPr lang="en-US" baseline="0" dirty="0" err="1" smtClean="0"/>
              <a:t>có</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là</a:t>
            </a:r>
            <a:r>
              <a:rPr lang="en-US" baseline="0" dirty="0" smtClean="0"/>
              <a:t> qua </a:t>
            </a:r>
            <a:r>
              <a:rPr lang="en-US" baseline="0" dirty="0" err="1" smtClean="0"/>
              <a:t>nhà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trước</a:t>
            </a:r>
            <a:r>
              <a:rPr lang="en-US" baseline="0" dirty="0" smtClean="0"/>
              <a:t> </a:t>
            </a:r>
            <a:r>
              <a:rPr lang="en-US" baseline="0" dirty="0" err="1" smtClean="0"/>
              <a:t>rồi</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là</a:t>
            </a:r>
            <a:r>
              <a:rPr lang="en-US" baseline="0" dirty="0" smtClean="0"/>
              <a:t> </a:t>
            </a:r>
            <a:r>
              <a:rPr lang="en-US" baseline="0" dirty="0" err="1" smtClean="0"/>
              <a:t>đến</a:t>
            </a:r>
            <a:r>
              <a:rPr lang="en-US" baseline="0" dirty="0" smtClean="0"/>
              <a:t> </a:t>
            </a:r>
            <a:r>
              <a:rPr lang="en-US" baseline="0" dirty="0" err="1" smtClean="0"/>
              <a:t>nhà</a:t>
            </a:r>
            <a:r>
              <a:rPr lang="en-US" baseline="0" dirty="0" smtClean="0"/>
              <a:t> </a:t>
            </a:r>
            <a:r>
              <a:rPr lang="en-US" baseline="0" dirty="0" err="1" smtClean="0"/>
              <a:t>bà</a:t>
            </a:r>
            <a:r>
              <a:rPr lang="en-US" baseline="0" dirty="0" smtClean="0"/>
              <a:t> </a:t>
            </a:r>
            <a:r>
              <a:rPr lang="en-US" baseline="0" dirty="0" err="1" smtClean="0"/>
              <a:t>nội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68929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chuỗi</a:t>
            </a:r>
            <a:r>
              <a:rPr lang="en-US" baseline="0" dirty="0" smtClean="0"/>
              <a:t> </a:t>
            </a:r>
            <a:r>
              <a:rPr lang="en-US" baseline="0" dirty="0" err="1" smtClean="0"/>
              <a:t>json</a:t>
            </a:r>
            <a:r>
              <a:rPr lang="en-US" baseline="0" dirty="0" smtClean="0"/>
              <a:t> </a:t>
            </a:r>
            <a:r>
              <a:rPr lang="en-US" baseline="0" dirty="0" err="1" smtClean="0"/>
              <a:t>được</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từ</a:t>
            </a:r>
            <a:r>
              <a:rPr lang="en-US" baseline="0" dirty="0" smtClean="0"/>
              <a:t> Google Maps Directions API. </a:t>
            </a:r>
          </a:p>
          <a:p>
            <a:r>
              <a:rPr lang="en-US" baseline="0" dirty="0" err="1" smtClean="0"/>
              <a:t>Từ</a:t>
            </a:r>
            <a:r>
              <a:rPr lang="en-US" baseline="0" dirty="0" smtClean="0"/>
              <a:t> JSON </a:t>
            </a:r>
            <a:r>
              <a:rPr lang="en-US" baseline="0" dirty="0" err="1" smtClean="0"/>
              <a:t>này</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class Leg </a:t>
            </a:r>
            <a:r>
              <a:rPr lang="en-US" baseline="0" dirty="0" err="1" smtClean="0"/>
              <a:t>và</a:t>
            </a:r>
            <a:r>
              <a:rPr lang="en-US" baseline="0" dirty="0" smtClean="0"/>
              <a:t> Step: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846073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Leg </a:t>
            </a:r>
            <a:r>
              <a:rPr lang="en-US" dirty="0" err="1" smtClean="0"/>
              <a:t>thể</a:t>
            </a:r>
            <a:r>
              <a:rPr lang="en-US" baseline="0" dirty="0" smtClean="0"/>
              <a:t> </a:t>
            </a:r>
            <a:r>
              <a:rPr lang="en-US" baseline="0" dirty="0" err="1" smtClean="0"/>
              <a:t>hiện</a:t>
            </a:r>
            <a:r>
              <a:rPr lang="en-US" baseline="0" dirty="0" smtClean="0"/>
              <a:t> </a:t>
            </a:r>
            <a:r>
              <a:rPr lang="en-US" baseline="0" dirty="0" err="1" smtClean="0"/>
              <a:t>một</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091172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tôi xin trình bày cách xây dựng class Leg</a:t>
            </a:r>
            <a:r>
              <a:rPr lang="en-US" dirty="0" smtClean="0"/>
              <a:t> </a:t>
            </a:r>
            <a:r>
              <a:rPr lang="en-US" dirty="0" err="1" smtClean="0"/>
              <a:t>như</a:t>
            </a:r>
            <a:r>
              <a:rPr lang="en-US" baseline="0" dirty="0" smtClean="0"/>
              <a:t> </a:t>
            </a:r>
            <a:r>
              <a:rPr lang="en-US" baseline="0" dirty="0" err="1" smtClean="0"/>
              <a:t>sau</a:t>
            </a:r>
            <a:r>
              <a:rPr lang="en-US" dirty="0" smtClean="0"/>
              <a:t>.</a:t>
            </a:r>
          </a:p>
          <a:p>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05275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hiện</a:t>
            </a:r>
            <a:r>
              <a:rPr lang="en-US" baseline="0" dirty="0" smtClean="0"/>
              <a:t> </a:t>
            </a:r>
            <a:r>
              <a:rPr lang="en-US" baseline="0" dirty="0" err="1" smtClean="0"/>
              <a:t>thực</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a:t>
            </a:fld>
            <a:endParaRPr lang="en-US"/>
          </a:p>
        </p:txBody>
      </p:sp>
    </p:spTree>
    <p:extLst>
      <p:ext uri="{BB962C8B-B14F-4D97-AF65-F5344CB8AC3E}">
        <p14:creationId xmlns:p14="http://schemas.microsoft.com/office/powerpoint/2010/main" val="37258729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Distance: </a:t>
            </a:r>
            <a:r>
              <a:rPr lang="en-US" dirty="0" err="1" smtClean="0"/>
              <a:t>thể</a:t>
            </a:r>
            <a:r>
              <a:rPr lang="en-US" baseline="0" dirty="0" smtClean="0"/>
              <a:t> </a:t>
            </a:r>
            <a:r>
              <a:rPr lang="en-US" baseline="0" dirty="0" err="1" smtClean="0"/>
              <a:t>hiện</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leg.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67593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aseline="0" dirty="0" smtClean="0"/>
              <a:t>Tôi</a:t>
            </a:r>
            <a:r>
              <a:rPr lang="en-US" baseline="0" dirty="0" smtClean="0"/>
              <a:t> </a:t>
            </a:r>
            <a:r>
              <a:rPr lang="en-US" baseline="0" dirty="0" err="1" smtClean="0"/>
              <a:t>lấy</a:t>
            </a:r>
            <a:r>
              <a:rPr lang="en-US" baseline="0" dirty="0" smtClean="0"/>
              <a:t> </a:t>
            </a:r>
            <a:r>
              <a:rPr lang="en-US" dirty="0" smtClean="0"/>
              <a:t>Duration: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tổng</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của</a:t>
            </a:r>
            <a:r>
              <a:rPr lang="en-US" baseline="0" dirty="0" smtClean="0"/>
              <a:t> leg.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5682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 </a:t>
            </a:r>
            <a:r>
              <a:rPr lang="en-US" baseline="0" dirty="0" err="1" smtClean="0"/>
              <a:t>lấy</a:t>
            </a:r>
            <a:r>
              <a:rPr lang="en-US" baseline="0" dirty="0" smtClean="0"/>
              <a:t> Start Address :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763038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End Address: </a:t>
            </a:r>
            <a:r>
              <a:rPr lang="en-US" baseline="0" dirty="0" err="1" smtClean="0"/>
              <a:t>t</a:t>
            </a:r>
            <a:r>
              <a:rPr lang="en-US" dirty="0" err="1" smtClean="0"/>
              <a:t>ên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794779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Start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dirty="0" err="1" smtClean="0">
                <a:latin typeface="Cambria" pitchFamily="18" charset="0"/>
              </a:rPr>
              <a:t>của</a:t>
            </a:r>
            <a:r>
              <a:rPr lang="en-US" dirty="0" smtClean="0">
                <a:latin typeface="Cambria" pitchFamily="18" charset="0"/>
              </a:rPr>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đâu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630670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en-US" dirty="0" smtClean="0"/>
              <a:t>End location : </a:t>
            </a:r>
            <a:r>
              <a:rPr lang="en-US" dirty="0" err="1" smtClean="0"/>
              <a:t>tọa</a:t>
            </a:r>
            <a:r>
              <a:rPr lang="en-US" baseline="0" dirty="0" smtClean="0"/>
              <a:t> </a:t>
            </a:r>
            <a:r>
              <a:rPr lang="en-US" baseline="0" dirty="0" err="1" smtClean="0"/>
              <a:t>độ</a:t>
            </a:r>
            <a:r>
              <a:rPr lang="en-US" baseline="0" dirty="0" smtClean="0"/>
              <a:t> </a:t>
            </a:r>
            <a:r>
              <a:rPr lang="en-US" dirty="0" smtClean="0">
                <a:latin typeface="Cambria" pitchFamily="18" charset="0"/>
              </a:rPr>
              <a:t>latitude/longitude </a:t>
            </a:r>
            <a:r>
              <a:rPr lang="en-US" baseline="0" dirty="0" err="1" smtClean="0"/>
              <a:t>của</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61684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Tôi</a:t>
            </a:r>
            <a:r>
              <a:rPr lang="en-US" baseline="0" dirty="0" smtClean="0"/>
              <a:t> </a:t>
            </a:r>
            <a:r>
              <a:rPr lang="en-US" baseline="0" dirty="0" err="1" smtClean="0"/>
              <a:t>lấy</a:t>
            </a:r>
            <a:r>
              <a:rPr lang="en-US" baseline="0" dirty="0" smtClean="0"/>
              <a:t> </a:t>
            </a:r>
            <a:r>
              <a:rPr lang="vi-VN" dirty="0" smtClean="0"/>
              <a:t>OverviewPolyline: </a:t>
            </a:r>
            <a:r>
              <a:rPr lang="en-US" dirty="0" err="1" smtClean="0"/>
              <a:t>là</a:t>
            </a:r>
            <a:r>
              <a:rPr lang="en-US" baseline="0" dirty="0" smtClean="0"/>
              <a:t> 1 </a:t>
            </a:r>
            <a:r>
              <a:rPr lang="en-US" baseline="0" dirty="0" err="1" smtClean="0"/>
              <a:t>chuỗi</a:t>
            </a:r>
            <a:r>
              <a:rPr lang="en-US" baseline="0" dirty="0" smtClean="0"/>
              <a:t> string </a:t>
            </a:r>
            <a:r>
              <a:rPr lang="en-US" baseline="0" dirty="0" err="1" smtClean="0"/>
              <a:t>và</a:t>
            </a:r>
            <a:r>
              <a:rPr lang="en-US" baseline="0" dirty="0" smtClean="0"/>
              <a:t> </a:t>
            </a:r>
            <a:r>
              <a:rPr lang="en-US" baseline="0" dirty="0" err="1" smtClean="0"/>
              <a:t>khi</a:t>
            </a:r>
            <a:r>
              <a:rPr lang="en-US" baseline="0" dirty="0" smtClean="0"/>
              <a:t> decode </a:t>
            </a:r>
            <a:r>
              <a:rPr lang="en-US" baseline="0" dirty="0" err="1" smtClean="0"/>
              <a:t>chuỗi</a:t>
            </a:r>
            <a:r>
              <a:rPr lang="en-US" baseline="0" dirty="0" smtClean="0"/>
              <a:t> string </a:t>
            </a:r>
            <a:r>
              <a:rPr lang="en-US" baseline="0" dirty="0" err="1" smtClean="0"/>
              <a:t>này</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được</a:t>
            </a:r>
            <a:r>
              <a:rPr lang="en-US" baseline="0" dirty="0" smtClean="0"/>
              <a:t> 1 list </a:t>
            </a:r>
            <a:r>
              <a:rPr lang="en-US" baseline="0" dirty="0" err="1" smtClean="0"/>
              <a:t>latitide</a:t>
            </a:r>
            <a:r>
              <a:rPr lang="en-US" baseline="0" dirty="0" smtClean="0"/>
              <a:t> and longitude.</a:t>
            </a:r>
          </a:p>
          <a:p>
            <a:r>
              <a:rPr lang="en-US" baseline="0" dirty="0" err="1" smtClean="0"/>
              <a:t>Và</a:t>
            </a:r>
            <a:r>
              <a:rPr lang="en-US" baseline="0" dirty="0" smtClean="0"/>
              <a:t> list </a:t>
            </a:r>
            <a:r>
              <a:rPr lang="en-US" baseline="0" dirty="0" err="1" smtClean="0"/>
              <a:t>này</a:t>
            </a:r>
            <a:r>
              <a:rPr lang="en-US" baseline="0" dirty="0" smtClean="0"/>
              <a:t> </a:t>
            </a:r>
            <a:r>
              <a:rPr lang="en-US" baseline="0" dirty="0" err="1" smtClean="0"/>
              <a:t>dùng</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leg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98998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a:t>
            </a:r>
            <a:r>
              <a:rPr lang="en-US" dirty="0" err="1" smtClean="0"/>
              <a:t>biểu</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một</a:t>
            </a:r>
            <a:r>
              <a:rPr lang="en-US" baseline="0" dirty="0" smtClean="0"/>
              <a:t> step </a:t>
            </a:r>
            <a:r>
              <a:rPr lang="en-US" baseline="0" dirty="0" err="1" smtClean="0"/>
              <a:t>của</a:t>
            </a:r>
            <a:r>
              <a:rPr lang="en-US" baseline="0" dirty="0" smtClean="0"/>
              <a:t> leg.</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395137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xây dựng class Ste</a:t>
            </a:r>
            <a:r>
              <a:rPr lang="en-US" dirty="0" smtClean="0"/>
              <a:t>p </a:t>
            </a:r>
            <a:r>
              <a:rPr lang="en-US"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582371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Distance</a:t>
            </a:r>
            <a:r>
              <a:rPr lang="en-US" baseline="0" dirty="0" smtClean="0"/>
              <a:t> : </a:t>
            </a:r>
            <a:r>
              <a:rPr lang="en-US" baseline="0" dirty="0" err="1" smtClean="0"/>
              <a:t>tổng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2788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quan</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xe</a:t>
            </a:r>
            <a:r>
              <a:rPr lang="en-US" baseline="0" dirty="0" smtClean="0"/>
              <a:t> bus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3722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Duration</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từ</a:t>
            </a:r>
            <a:r>
              <a:rPr lang="en-US" baseline="0" dirty="0" smtClean="0"/>
              <a:t> 1 step </a:t>
            </a:r>
            <a:r>
              <a:rPr lang="en-US" baseline="0" dirty="0" err="1" smtClean="0"/>
              <a:t>đến</a:t>
            </a:r>
            <a:r>
              <a:rPr lang="en-US" baseline="0" dirty="0" smtClean="0"/>
              <a:t> step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547846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End</a:t>
            </a:r>
            <a:r>
              <a:rPr lang="en-US" baseline="0" dirty="0" smtClean="0"/>
              <a:t> location : </a:t>
            </a:r>
            <a:r>
              <a:rPr lang="en-US" baseline="0" dirty="0" err="1" smtClean="0"/>
              <a:t>là</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55428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vi-VN" dirty="0" smtClean="0"/>
              <a:t>Instruction:</a:t>
            </a:r>
            <a:r>
              <a:rPr lang="vi-VN" baseline="0" dirty="0" smtClean="0"/>
              <a:t> hướng dẫn cách đi của step</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9341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Maneuver:</a:t>
            </a:r>
            <a:r>
              <a:rPr lang="en-US" baseline="0" dirty="0" smtClean="0"/>
              <a:t> </a:t>
            </a:r>
            <a:r>
              <a:rPr lang="en-US" baseline="0" dirty="0" err="1" smtClean="0"/>
              <a:t>là</a:t>
            </a:r>
            <a:r>
              <a:rPr lang="en-US" baseline="0" dirty="0" smtClean="0"/>
              <a:t> </a:t>
            </a:r>
            <a:r>
              <a:rPr lang="en-US" baseline="0" dirty="0" err="1" smtClean="0"/>
              <a:t>mô</a:t>
            </a:r>
            <a:r>
              <a:rPr lang="en-US" baseline="0" dirty="0" smtClean="0"/>
              <a:t> </a:t>
            </a:r>
            <a:r>
              <a:rPr lang="en-US" baseline="0" dirty="0" err="1" smtClean="0"/>
              <a:t>tả</a:t>
            </a:r>
            <a:r>
              <a:rPr lang="en-US" baseline="0" dirty="0" smtClean="0"/>
              <a:t> </a:t>
            </a:r>
            <a:r>
              <a:rPr lang="en-US" baseline="0" dirty="0" err="1" smtClean="0"/>
              <a:t>ngắn</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521251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Tôi Polyline : toạ độ các điểm để vẽ đường đi một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26096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dirty="0" smtClean="0"/>
              <a:t>Start</a:t>
            </a:r>
            <a:r>
              <a:rPr lang="en-US" baseline="0" dirty="0" smtClean="0"/>
              <a:t> location: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165997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Như vậy tôi sẽ có class diagram như hình vẽ. 1 leg có nhiều step.</a:t>
            </a:r>
          </a:p>
          <a:p>
            <a:r>
              <a:rPr lang="vi-VN" baseline="0" dirty="0" smtClean="0"/>
              <a:t>tiếp tục tôi sẽ biểu diễn leg và step lên bản đồ.</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136376-F3E2-644B-9648-C2DF97B2FC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73276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Leg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90782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572467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Kế</a:t>
            </a:r>
            <a:r>
              <a:rPr lang="en-US" baseline="0" dirty="0" smtClean="0"/>
              <a:t> </a:t>
            </a:r>
            <a:r>
              <a:rPr lang="en-US" baseline="0" dirty="0" err="1" smtClean="0"/>
              <a:t>tiếp</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endlocation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 </a:t>
            </a:r>
            <a:r>
              <a:rPr lang="en-US" baseline="0" dirty="0" err="1" smtClean="0"/>
              <a:t>trên</a:t>
            </a:r>
            <a:r>
              <a:rPr lang="en-US" baseline="0" dirty="0" smtClean="0"/>
              <a:t> map. </a:t>
            </a:r>
            <a:r>
              <a:rPr lang="en-US" baseline="0" dirty="0" err="1" smtClean="0"/>
              <a:t>Vậy</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leg.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3129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file </a:t>
            </a:r>
            <a:r>
              <a:rPr lang="en-US" baseline="0" dirty="0" err="1" smtClean="0"/>
              <a:t>json</a:t>
            </a:r>
            <a:r>
              <a:rPr lang="en-US" baseline="0" dirty="0" smtClean="0"/>
              <a:t> </a:t>
            </a:r>
            <a:r>
              <a:rPr lang="en-US" baseline="0" dirty="0" err="1" smtClean="0"/>
              <a:t>theo</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bên</a:t>
            </a:r>
            <a:r>
              <a:rPr lang="en-US" baseline="0" dirty="0" smtClean="0"/>
              <a:t> </a:t>
            </a:r>
            <a:r>
              <a:rPr lang="en-US" baseline="0" dirty="0" err="1" smtClean="0"/>
              <a:t>dưới</a:t>
            </a:r>
            <a:r>
              <a:rPr lang="en-US" baseline="0" dirty="0" smtClean="0"/>
              <a:t>. </a:t>
            </a:r>
            <a:r>
              <a:rPr lang="en-US" baseline="0" dirty="0" err="1" smtClean="0"/>
              <a:t>Và</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file </a:t>
            </a:r>
            <a:r>
              <a:rPr lang="en-US" baseline="0" dirty="0" err="1" smtClean="0"/>
              <a:t>json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659611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biểu</a:t>
            </a:r>
            <a:r>
              <a:rPr lang="en-US" baseline="0" dirty="0" smtClean="0"/>
              <a:t> </a:t>
            </a:r>
            <a:r>
              <a:rPr lang="en-US" baseline="0" dirty="0" err="1" smtClean="0"/>
              <a:t>diễn</a:t>
            </a:r>
            <a:r>
              <a:rPr lang="en-US" baseline="0" dirty="0" smtClean="0"/>
              <a:t> step </a:t>
            </a:r>
            <a:r>
              <a:rPr lang="en-US" baseline="0" dirty="0" err="1" smtClean="0"/>
              <a:t>lên</a:t>
            </a:r>
            <a:r>
              <a:rPr lang="en-US" baseline="0" dirty="0" smtClean="0"/>
              <a:t> </a:t>
            </a:r>
            <a:r>
              <a:rPr lang="en-US" baseline="0" dirty="0" err="1" smtClean="0"/>
              <a:t>bản</a:t>
            </a:r>
            <a:r>
              <a:rPr lang="en-US" baseline="0" dirty="0" smtClean="0"/>
              <a:t> </a:t>
            </a:r>
            <a:r>
              <a:rPr lang="en-US" baseline="0" dirty="0" err="1" smtClean="0"/>
              <a:t>đồ</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972453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a:t>
            </a:r>
            <a:r>
              <a:rPr lang="en-US" baseline="0" dirty="0" err="1" smtClean="0"/>
              <a:t>startLocation</a:t>
            </a:r>
            <a:r>
              <a:rPr lang="en-US" baseline="0" dirty="0" smtClean="0"/>
              <a:t>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422761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lấy</a:t>
            </a:r>
            <a:r>
              <a:rPr lang="en-US" baseline="0" dirty="0" smtClean="0"/>
              <a:t> polyline </a:t>
            </a:r>
            <a:r>
              <a:rPr lang="en-US" baseline="0" dirty="0" err="1" smtClean="0"/>
              <a:t>để</a:t>
            </a:r>
            <a:r>
              <a:rPr lang="en-US" baseline="0" dirty="0" smtClean="0"/>
              <a:t> </a:t>
            </a:r>
            <a:r>
              <a:rPr lang="en-US" baseline="0" dirty="0" err="1" smtClean="0"/>
              <a:t>vẽ</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step1.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98381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step 2. </a:t>
            </a:r>
            <a:r>
              <a:rPr lang="en-US" baseline="0" dirty="0" err="1" smtClean="0"/>
              <a:t>Thì</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của</a:t>
            </a:r>
            <a:r>
              <a:rPr lang="en-US" baseline="0" dirty="0" smtClean="0"/>
              <a:t> step 2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step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84361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Vẽ</a:t>
            </a:r>
            <a:r>
              <a:rPr lang="en-US" baseline="0" dirty="0" smtClean="0"/>
              <a:t> </a:t>
            </a:r>
            <a:r>
              <a:rPr lang="en-US" baseline="0" dirty="0" err="1" smtClean="0"/>
              <a:t>tiếp</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step 2.</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234070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step </a:t>
            </a:r>
            <a:r>
              <a:rPr lang="en-US" baseline="0" dirty="0" err="1" smtClean="0"/>
              <a:t>còn</a:t>
            </a:r>
            <a:r>
              <a:rPr lang="en-US" baseline="0" dirty="0" smtClean="0"/>
              <a:t> </a:t>
            </a:r>
            <a:r>
              <a:rPr lang="en-US" baseline="0" dirty="0" err="1" smtClean="0"/>
              <a:t>lại</a:t>
            </a:r>
            <a:r>
              <a:rPr lang="en-US" baseline="0" dirty="0" smtClean="0"/>
              <a:t>.</a:t>
            </a:r>
          </a:p>
          <a:p>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chúng</a:t>
            </a:r>
            <a:r>
              <a:rPr lang="en-US" baseline="0" dirty="0" smtClean="0"/>
              <a:t> ta </a:t>
            </a:r>
            <a:r>
              <a:rPr lang="en-US" baseline="0" dirty="0" err="1" smtClean="0"/>
              <a:t>sẽ</a:t>
            </a:r>
            <a:r>
              <a:rPr lang="en-US" baseline="0" dirty="0" smtClean="0"/>
              <a:t> </a:t>
            </a:r>
            <a:r>
              <a:rPr lang="en-US" baseline="0" dirty="0" err="1" smtClean="0"/>
              <a:t>vẽ</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tuyết</a:t>
            </a:r>
            <a:r>
              <a:rPr lang="en-US" baseline="0" dirty="0" smtClean="0"/>
              <a:t> </a:t>
            </a:r>
            <a:r>
              <a:rPr lang="en-US" baseline="0" dirty="0" err="1" smtClean="0"/>
              <a:t>đường</a:t>
            </a:r>
            <a:r>
              <a:rPr lang="en-US" baseline="0" dirty="0" smtClean="0"/>
              <a:t> </a:t>
            </a:r>
            <a:r>
              <a:rPr lang="en-US" baseline="0" dirty="0" err="1" smtClean="0"/>
              <a:t>từ</a:t>
            </a:r>
            <a:r>
              <a:rPr lang="en-US" baseline="0" dirty="0" smtClean="0"/>
              <a:t> </a:t>
            </a:r>
            <a:r>
              <a:rPr lang="en-US" baseline="0" dirty="0" err="1" smtClean="0"/>
              <a:t>điểm</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đến</a:t>
            </a:r>
            <a:r>
              <a:rPr lang="en-US" baseline="0" dirty="0" smtClean="0"/>
              <a:t> </a:t>
            </a:r>
            <a:r>
              <a:rPr lang="en-US" baseline="0" dirty="0" err="1" smtClean="0"/>
              <a:t>điểm</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28145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45118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Kịch</a:t>
            </a:r>
            <a:r>
              <a:rPr lang="en-US" baseline="0" dirty="0" smtClean="0"/>
              <a:t> </a:t>
            </a:r>
            <a:r>
              <a:rPr lang="en-US" baseline="0" dirty="0" err="1" smtClean="0"/>
              <a:t>bản</a:t>
            </a:r>
            <a:r>
              <a:rPr lang="en-US" baseline="0" dirty="0" smtClean="0"/>
              <a:t> </a:t>
            </a:r>
            <a:r>
              <a:rPr lang="en-US" baseline="0" dirty="0" err="1" smtClean="0"/>
              <a:t>kế</a:t>
            </a:r>
            <a:r>
              <a:rPr lang="en-US" baseline="0" dirty="0" smtClean="0"/>
              <a:t> </a:t>
            </a:r>
            <a:r>
              <a:rPr lang="en-US" baseline="0" dirty="0" err="1" smtClean="0"/>
              <a:t>tiếp</a:t>
            </a:r>
            <a:r>
              <a:rPr lang="en-US" baseline="0" dirty="0" smtClean="0"/>
              <a:t>: </a:t>
            </a:r>
            <a:r>
              <a:rPr lang="en-US" dirty="0" smtClean="0"/>
              <a:t>Sau </a:t>
            </a:r>
            <a:r>
              <a:rPr lang="en-US" dirty="0" err="1" smtClean="0"/>
              <a:t>khi</a:t>
            </a:r>
            <a:r>
              <a:rPr lang="en-US" dirty="0" smtClean="0"/>
              <a:t> </a:t>
            </a:r>
            <a:r>
              <a:rPr lang="en-US" dirty="0" err="1" smtClean="0"/>
              <a:t>đã</a:t>
            </a:r>
            <a:r>
              <a:rPr lang="en-US" baseline="0" dirty="0" smtClean="0"/>
              <a:t> </a:t>
            </a:r>
            <a:r>
              <a:rPr lang="en-US" baseline="0" dirty="0" err="1" smtClean="0"/>
              <a:t>tìm</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bằng</a:t>
            </a:r>
            <a:r>
              <a:rPr lang="en-US" baseline="0" dirty="0" smtClean="0"/>
              <a:t> </a:t>
            </a:r>
            <a:r>
              <a:rPr lang="en-US" baseline="0" dirty="0" err="1" smtClean="0"/>
              <a:t>wifi</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Anh </a:t>
            </a:r>
            <a:r>
              <a:rPr lang="en-US" baseline="0" dirty="0" err="1" smtClean="0"/>
              <a:t>khương</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ấy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762615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a:t>
            </a:r>
          </a:p>
          <a:p>
            <a:r>
              <a:rPr lang="en-US" baseline="0" dirty="0" err="1" smtClean="0"/>
              <a:t>Vì</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đã</a:t>
            </a:r>
            <a:r>
              <a:rPr lang="en-US" baseline="0" dirty="0" smtClean="0"/>
              <a:t> </a:t>
            </a:r>
            <a:r>
              <a:rPr lang="en-US" baseline="0" dirty="0" err="1" smtClean="0"/>
              <a:t>ra</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khá</a:t>
            </a:r>
            <a:r>
              <a:rPr lang="en-US" baseline="0" dirty="0" smtClean="0"/>
              <a:t> </a:t>
            </a:r>
            <a:r>
              <a:rPr lang="en-US" baseline="0" dirty="0" err="1" smtClean="0"/>
              <a:t>lâu</a:t>
            </a:r>
            <a:r>
              <a:rPr lang="en-US" baseline="0" dirty="0" smtClean="0"/>
              <a:t> </a:t>
            </a:r>
            <a:r>
              <a:rPr lang="en-US" baseline="0" dirty="0" err="1" smtClean="0"/>
              <a:t>nên</a:t>
            </a:r>
            <a:r>
              <a:rPr lang="en-US" baseline="0" dirty="0" smtClean="0"/>
              <a:t> </a:t>
            </a:r>
            <a:r>
              <a:rPr lang="en-US" baseline="0" dirty="0" err="1" smtClean="0"/>
              <a:t>khi</a:t>
            </a:r>
            <a:r>
              <a:rPr lang="en-US" baseline="0" dirty="0" smtClean="0"/>
              <a:t> </a:t>
            </a:r>
            <a:r>
              <a:rPr lang="en-US" baseline="0" dirty="0" err="1" smtClean="0"/>
              <a:t>về</a:t>
            </a:r>
            <a:r>
              <a:rPr lang="en-US" baseline="0" dirty="0" smtClean="0"/>
              <a:t> </a:t>
            </a:r>
            <a:r>
              <a:rPr lang="en-US" baseline="0" dirty="0" err="1" smtClean="0"/>
              <a:t>nướic</a:t>
            </a:r>
            <a:r>
              <a:rPr lang="en-US" baseline="0" dirty="0" smtClean="0"/>
              <a:t>, </a:t>
            </a:r>
            <a:r>
              <a:rPr lang="en-US" baseline="0" dirty="0" err="1" smtClean="0"/>
              <a:t>anh</a:t>
            </a:r>
            <a:r>
              <a:rPr lang="en-US" baseline="0" dirty="0" smtClean="0"/>
              <a:t> </a:t>
            </a:r>
            <a:r>
              <a:rPr lang="en-US" baseline="0" dirty="0" err="1" smtClean="0"/>
              <a:t>bị</a:t>
            </a:r>
            <a:r>
              <a:rPr lang="en-US" baseline="0" dirty="0" smtClean="0"/>
              <a:t> </a:t>
            </a:r>
            <a:r>
              <a:rPr lang="en-US" baseline="0" dirty="0" err="1" smtClean="0"/>
              <a:t>bối</a:t>
            </a:r>
            <a:r>
              <a:rPr lang="en-US" baseline="0" dirty="0" smtClean="0"/>
              <a:t> </a:t>
            </a:r>
            <a:r>
              <a:rPr lang="en-US" baseline="0" dirty="0" err="1" smtClean="0"/>
              <a:t>zối</a:t>
            </a:r>
            <a:r>
              <a:rPr lang="en-US" baseline="0" dirty="0" smtClean="0"/>
              <a:t> </a:t>
            </a:r>
            <a:r>
              <a:rPr lang="en-US" baseline="0" dirty="0" err="1" smtClean="0"/>
              <a:t>với</a:t>
            </a:r>
            <a:r>
              <a:rPr lang="en-US" baseline="0" dirty="0" smtClean="0"/>
              <a:t> </a:t>
            </a:r>
            <a:r>
              <a:rPr lang="en-US" baseline="0" dirty="0" err="1" smtClean="0"/>
              <a:t>tình</a:t>
            </a:r>
            <a:r>
              <a:rPr lang="en-US" baseline="0" dirty="0" smtClean="0"/>
              <a:t> </a:t>
            </a:r>
            <a:r>
              <a:rPr lang="en-US" baseline="0" dirty="0" err="1" smtClean="0"/>
              <a:t>hình</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 </a:t>
            </a:r>
            <a:r>
              <a:rPr lang="en-US" baseline="0" dirty="0" err="1" smtClean="0"/>
              <a:t>hiện</a:t>
            </a:r>
            <a:r>
              <a:rPr lang="en-US" baseline="0" dirty="0" smtClean="0"/>
              <a:t> tai </a:t>
            </a:r>
            <a:r>
              <a:rPr lang="en-US" baseline="0" dirty="0" err="1" smtClean="0"/>
              <a:t>của</a:t>
            </a:r>
            <a:r>
              <a:rPr lang="en-US" baseline="0" dirty="0" smtClean="0"/>
              <a:t> </a:t>
            </a:r>
            <a:r>
              <a:rPr lang="en-US" baseline="0" dirty="0" err="1" smtClean="0"/>
              <a:t>việt</a:t>
            </a:r>
            <a:r>
              <a:rPr lang="en-US" baseline="0" dirty="0" smtClean="0"/>
              <a:t> </a:t>
            </a:r>
            <a:r>
              <a:rPr lang="en-US" baseline="0" dirty="0" err="1" smtClean="0"/>
              <a:t>nam</a:t>
            </a:r>
            <a:r>
              <a:rPr lang="en-US" baseline="0" dirty="0" smtClean="0"/>
              <a:t> </a:t>
            </a:r>
            <a:r>
              <a:rPr lang="en-US" baseline="0" dirty="0" err="1" smtClean="0"/>
              <a:t>và</a:t>
            </a:r>
            <a:r>
              <a:rPr lang="en-US" baseline="0" dirty="0" smtClean="0"/>
              <a:t> </a:t>
            </a:r>
            <a:r>
              <a:rPr lang="en-US" baseline="0" dirty="0" err="1" smtClean="0"/>
              <a:t>rất</a:t>
            </a:r>
            <a:r>
              <a:rPr lang="en-US" baseline="0" dirty="0" smtClean="0"/>
              <a:t> </a:t>
            </a:r>
            <a:r>
              <a:rPr lang="en-US" baseline="0" dirty="0" err="1" smtClean="0"/>
              <a:t>cần</a:t>
            </a:r>
            <a:r>
              <a:rPr lang="en-US" baseline="0" dirty="0" smtClean="0"/>
              <a:t> 1 </a:t>
            </a:r>
            <a:r>
              <a:rPr lang="en-US" baseline="0" dirty="0" err="1" smtClean="0"/>
              <a:t>phần</a:t>
            </a:r>
            <a:r>
              <a:rPr lang="en-US" baseline="0" dirty="0" smtClean="0"/>
              <a:t> </a:t>
            </a:r>
            <a:r>
              <a:rPr lang="en-US" baseline="0" dirty="0" err="1" smtClean="0"/>
              <a:t>mềm</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để</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giao</a:t>
            </a:r>
            <a:r>
              <a:rPr lang="en-US" baseline="0" dirty="0" smtClean="0"/>
              <a:t> </a:t>
            </a:r>
            <a:r>
              <a:rPr lang="en-US" baseline="0" dirty="0" err="1" smtClean="0"/>
              <a:t>thông</a:t>
            </a:r>
            <a:r>
              <a:rPr lang="en-US" baseline="0" dirty="0" smtClean="0"/>
              <a:t>.</a:t>
            </a:r>
          </a:p>
          <a:p>
            <a:r>
              <a:rPr lang="en-US" baseline="0" dirty="0" err="1" smtClean="0"/>
              <a:t>Và</a:t>
            </a:r>
            <a:r>
              <a:rPr lang="en-US" baseline="0" dirty="0" smtClean="0"/>
              <a:t> </a:t>
            </a:r>
            <a:r>
              <a:rPr lang="en-US" baseline="0" dirty="0" err="1" smtClean="0"/>
              <a:t>đt</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cũng</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3G </a:t>
            </a:r>
            <a:r>
              <a:rPr lang="en-US" baseline="0" dirty="0" err="1" smtClean="0"/>
              <a:t>để</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8076270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3746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Tôi</a:t>
            </a:r>
            <a:r>
              <a:rPr lang="en-US" baseline="0" dirty="0" smtClean="0"/>
              <a:t> </a:t>
            </a:r>
            <a:r>
              <a:rPr lang="en-US" baseline="0" dirty="0" err="1" smtClean="0"/>
              <a:t>định</a:t>
            </a:r>
            <a:r>
              <a:rPr lang="en-US" baseline="0" dirty="0" smtClean="0"/>
              <a:t> </a:t>
            </a:r>
            <a:r>
              <a:rPr lang="en-US" baseline="0" dirty="0" err="1" smtClean="0"/>
              <a:t>nghĩa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1 col </a:t>
            </a:r>
            <a:r>
              <a:rPr lang="en-US" baseline="0" dirty="0" err="1" smtClean="0"/>
              <a:t>trong</a:t>
            </a:r>
            <a:r>
              <a:rPr lang="en-US" baseline="0" dirty="0" smtClean="0"/>
              <a:t> </a:t>
            </a:r>
            <a:r>
              <a:rPr lang="en-US" baseline="0" dirty="0" err="1" smtClean="0"/>
              <a:t>json</a:t>
            </a:r>
            <a:r>
              <a:rPr lang="en-US" baseline="0" dirty="0" smtClean="0"/>
              <a:t> </a:t>
            </a:r>
            <a:r>
              <a:rPr lang="en-US" baseline="0" dirty="0" err="1" smtClean="0"/>
              <a:t>thành</a:t>
            </a:r>
            <a:r>
              <a:rPr lang="en-US" baseline="0" dirty="0" smtClean="0"/>
              <a:t> </a:t>
            </a:r>
            <a:r>
              <a:rPr lang="en-US" baseline="0" dirty="0" err="1" smtClean="0"/>
              <a:t>bảng</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build route)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34821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Để</a:t>
            </a:r>
            <a:r>
              <a:rPr lang="en-US" baseline="0" dirty="0" smtClean="0"/>
              <a:t> </a:t>
            </a:r>
            <a:r>
              <a:rPr lang="en-US" baseline="0" dirty="0" err="1" smtClean="0"/>
              <a:t>khắc</a:t>
            </a:r>
            <a:r>
              <a:rPr lang="en-US" baseline="0" dirty="0" smtClean="0"/>
              <a:t> </a:t>
            </a:r>
            <a:r>
              <a:rPr lang="en-US" baseline="0" dirty="0" err="1" smtClean="0"/>
              <a:t>phục</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a:t>
            </a:r>
          </a:p>
          <a:p>
            <a:r>
              <a:rPr lang="vi-VN" dirty="0" smtClean="0"/>
              <a:t>Phát hiện và thông báo cho anh Khương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smtClean="0"/>
              <a:t>S</a:t>
            </a:r>
            <a:r>
              <a:rPr lang="vi-VN" dirty="0" smtClean="0"/>
              <a:t>ong song đó, chúng tôi cung cấp chức năng map offline mà ko cần mạng 3G.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30280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Mapoffline</a:t>
            </a:r>
            <a:r>
              <a:rPr lang="en-US" baseline="0" dirty="0" smtClean="0"/>
              <a:t>.</a:t>
            </a:r>
          </a:p>
          <a:p>
            <a:r>
              <a:rPr lang="en-US" baseline="0" dirty="0" err="1" smtClean="0"/>
              <a:t>Đơn</a:t>
            </a:r>
            <a:r>
              <a:rPr lang="en-US" baseline="0" dirty="0" smtClean="0"/>
              <a:t> </a:t>
            </a:r>
            <a:r>
              <a:rPr lang="en-US" baseline="0" dirty="0" err="1" smtClean="0"/>
              <a:t>giản</a:t>
            </a:r>
            <a:r>
              <a:rPr lang="en-US" baseline="0" dirty="0" smtClean="0"/>
              <a:t>, </a:t>
            </a:r>
            <a:r>
              <a:rPr lang="en-US" baseline="0" dirty="0" err="1" smtClean="0"/>
              <a:t>người</a:t>
            </a:r>
            <a:r>
              <a:rPr lang="en-US" baseline="0" dirty="0" smtClean="0"/>
              <a:t> dung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ấn</a:t>
            </a:r>
            <a:r>
              <a:rPr lang="en-US" baseline="0" dirty="0" smtClean="0"/>
              <a:t> </a:t>
            </a:r>
            <a:r>
              <a:rPr lang="en-US" baseline="0" dirty="0" err="1" smtClean="0"/>
              <a:t>nút</a:t>
            </a:r>
            <a:r>
              <a:rPr lang="en-US" baseline="0" dirty="0" smtClean="0"/>
              <a:t> download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tự</a:t>
            </a:r>
            <a:r>
              <a:rPr lang="en-US" baseline="0" dirty="0" smtClean="0"/>
              <a:t> </a:t>
            </a:r>
            <a:r>
              <a:rPr lang="en-US" baseline="0" dirty="0" err="1" smtClean="0"/>
              <a:t>động</a:t>
            </a:r>
            <a:r>
              <a:rPr lang="en-US" baseline="0" dirty="0" smtClean="0"/>
              <a:t> down data map </a:t>
            </a:r>
            <a:r>
              <a:rPr lang="en-US" baseline="0" dirty="0" err="1" smtClean="0"/>
              <a:t>từ</a:t>
            </a:r>
            <a:r>
              <a:rPr lang="en-US" baseline="0" dirty="0" smtClean="0"/>
              <a:t> </a:t>
            </a:r>
            <a:r>
              <a:rPr lang="en-US" baseline="0" dirty="0" err="1" smtClean="0"/>
              <a:t>NutiteqAPI</a:t>
            </a:r>
            <a:endParaRPr lang="en-US" baseline="0" dirty="0" smtClean="0"/>
          </a:p>
          <a:p>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50192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Sau </a:t>
            </a:r>
            <a:r>
              <a:rPr lang="en-US" baseline="0" dirty="0" err="1" smtClean="0"/>
              <a:t>đó</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map</a:t>
            </a:r>
          </a:p>
          <a:p>
            <a:r>
              <a:rPr lang="en-US" baseline="0" dirty="0" err="1" smtClean="0"/>
              <a:t>Nếu</a:t>
            </a:r>
            <a:r>
              <a:rPr lang="en-US" baseline="0" dirty="0" smtClean="0"/>
              <a:t> map </a:t>
            </a:r>
            <a:r>
              <a:rPr lang="en-US" baseline="0" dirty="0" err="1" smtClean="0"/>
              <a:t>chưa</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online </a:t>
            </a:r>
            <a:r>
              <a:rPr lang="en-US" baseline="0" dirty="0" err="1" smtClean="0"/>
              <a:t>từ</a:t>
            </a:r>
            <a:r>
              <a:rPr lang="en-US" baseline="0" dirty="0" smtClean="0"/>
              <a:t> </a:t>
            </a:r>
            <a:r>
              <a:rPr lang="en-US" baseline="0" dirty="0" err="1" smtClean="0"/>
              <a:t>Nutiteq</a:t>
            </a:r>
            <a:r>
              <a:rPr lang="en-US" baseline="0" dirty="0" smtClean="0"/>
              <a:t> API</a:t>
            </a:r>
          </a:p>
          <a:p>
            <a:r>
              <a:rPr lang="en-US" dirty="0" err="1" smtClean="0"/>
              <a:t>Và</a:t>
            </a:r>
            <a:r>
              <a:rPr lang="en-US" baseline="0" dirty="0" smtClean="0"/>
              <a:t> </a:t>
            </a:r>
            <a:r>
              <a:rPr lang="en-US" baseline="0" dirty="0" err="1" smtClean="0"/>
              <a:t>nếu</a:t>
            </a:r>
            <a:r>
              <a:rPr lang="en-US" baseline="0" dirty="0" smtClean="0"/>
              <a:t> map </a:t>
            </a:r>
            <a:r>
              <a:rPr lang="en-US" baseline="0" dirty="0" err="1" smtClean="0"/>
              <a:t>đã</a:t>
            </a:r>
            <a:r>
              <a:rPr lang="en-US" baseline="0" dirty="0" smtClean="0"/>
              <a:t> </a:t>
            </a:r>
            <a:r>
              <a:rPr lang="en-US" baseline="0" dirty="0" err="1" smtClean="0"/>
              <a:t>đc</a:t>
            </a:r>
            <a:r>
              <a:rPr lang="en-US" baseline="0" dirty="0" smtClean="0"/>
              <a:t> down,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offline </a:t>
            </a:r>
            <a:r>
              <a:rPr lang="en-US" baseline="0" dirty="0" err="1" smtClean="0"/>
              <a:t>từ</a:t>
            </a:r>
            <a:r>
              <a:rPr lang="en-US" baseline="0" dirty="0" smtClean="0"/>
              <a:t> Mobile storage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05108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tới</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vi-VN" dirty="0" smtClean="0"/>
              <a:t>Phát hiện và thông báo ở mỗi ng</a:t>
            </a:r>
            <a:r>
              <a:rPr lang="en-US" dirty="0" smtClean="0"/>
              <a:t>ã</a:t>
            </a:r>
            <a:r>
              <a:rPr lang="en-US" baseline="0" dirty="0" smtClean="0"/>
              <a:t> </a:t>
            </a:r>
            <a:r>
              <a:rPr lang="en-US" baseline="0" dirty="0" err="1" smtClean="0"/>
              <a:t>rẻ</a:t>
            </a:r>
            <a:r>
              <a:rPr lang="en-US" baseline="0" dirty="0" smtClean="0"/>
              <a:t>.</a:t>
            </a:r>
            <a:endParaRPr lang="vi-VN" dirty="0" smtClean="0"/>
          </a:p>
          <a:p>
            <a:r>
              <a:rPr lang="en-US"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trên</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22816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Nhưng</a:t>
            </a:r>
            <a:r>
              <a:rPr lang="en-US" baseline="0" dirty="0" smtClean="0"/>
              <a:t> </a:t>
            </a:r>
            <a:r>
              <a:rPr lang="en-US" baseline="0" dirty="0" err="1" smtClean="0"/>
              <a:t>trước</a:t>
            </a:r>
            <a:r>
              <a:rPr lang="vi-VN" dirty="0" smtClean="0"/>
              <a:t> hết, tôi xin trình bày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tìm</a:t>
            </a:r>
            <a:r>
              <a:rPr lang="en-US" baseline="0" dirty="0" smtClean="0"/>
              <a:t> </a:t>
            </a:r>
            <a:r>
              <a:rPr lang="vi-VN" dirty="0" smtClean="0"/>
              <a:t>khoảng cách </a:t>
            </a:r>
            <a:r>
              <a:rPr lang="en-US" dirty="0" err="1" smtClean="0"/>
              <a:t>từ</a:t>
            </a:r>
            <a:r>
              <a:rPr lang="en-US" baseline="0" dirty="0" smtClean="0"/>
              <a:t> 1 </a:t>
            </a:r>
            <a:r>
              <a:rPr lang="en-US" baseline="0" dirty="0" err="1" smtClean="0"/>
              <a:t>điểm</a:t>
            </a:r>
            <a:r>
              <a:rPr lang="en-US" baseline="0" dirty="0" smtClean="0"/>
              <a:t> </a:t>
            </a:r>
            <a:r>
              <a:rPr lang="en-US" baseline="0" dirty="0" err="1" smtClean="0"/>
              <a:t>tới</a:t>
            </a:r>
            <a:r>
              <a:rPr lang="en-US" baseline="0" dirty="0" smtClean="0"/>
              <a:t> 1 </a:t>
            </a:r>
            <a:r>
              <a:rPr lang="en-US" baseline="0" dirty="0" err="1" smtClean="0"/>
              <a:t>đoạn</a:t>
            </a:r>
            <a:r>
              <a:rPr lang="en-US" baseline="0" dirty="0" smtClean="0"/>
              <a:t> </a:t>
            </a:r>
            <a:r>
              <a:rPr lang="en-US" baseline="0" dirty="0" err="1" smtClean="0"/>
              <a:t>thẳng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Và</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1454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1 </a:t>
            </a:r>
            <a:r>
              <a:rPr lang="en-US" baseline="0" dirty="0" err="1" smtClean="0"/>
              <a:t>đạon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494853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điểm</a:t>
            </a:r>
            <a:r>
              <a:rPr lang="en-US" baseline="0" dirty="0" smtClean="0"/>
              <a:t> 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86443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baseline="0" dirty="0" smtClean="0"/>
              <a:t> </a:t>
            </a:r>
            <a:r>
              <a:rPr lang="en-US" baseline="0" dirty="0" err="1" smtClean="0"/>
              <a:t>điểm</a:t>
            </a:r>
            <a:r>
              <a:rPr lang="en-US" baseline="0" dirty="0" smtClean="0"/>
              <a:t> C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đoạn</a:t>
            </a:r>
            <a:r>
              <a:rPr lang="en-US" baseline="0" dirty="0" smtClean="0"/>
              <a:t> </a:t>
            </a:r>
            <a:r>
              <a:rPr lang="en-US" baseline="0" dirty="0" err="1" smtClean="0"/>
              <a:t>thằng</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478263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Thì</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vuông</a:t>
            </a:r>
            <a:r>
              <a:rPr lang="en-US" baseline="0" dirty="0" smtClean="0"/>
              <a:t> </a:t>
            </a:r>
            <a:r>
              <a:rPr lang="en-US" baseline="0" dirty="0" err="1" smtClean="0"/>
              <a:t>góc</a:t>
            </a:r>
            <a:r>
              <a:rPr lang="en-US" baseline="0" dirty="0" smtClean="0"/>
              <a:t> </a:t>
            </a:r>
            <a:r>
              <a:rPr lang="en-US" baseline="0" dirty="0" err="1" smtClean="0"/>
              <a:t>với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8756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C</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2 </a:t>
            </a:r>
            <a:r>
              <a:rPr lang="en-US" baseline="0" dirty="0" err="1" smtClean="0"/>
              <a:t>điểm</a:t>
            </a:r>
            <a:r>
              <a:rPr lang="en-US" baseline="0" dirty="0" smtClean="0"/>
              <a:t> </a:t>
            </a:r>
            <a:r>
              <a:rPr lang="en-US" baseline="0" dirty="0" err="1" smtClean="0"/>
              <a:t>đầu</a:t>
            </a:r>
            <a:r>
              <a:rPr lang="en-US" baseline="0" dirty="0" smtClean="0"/>
              <a:t> </a:t>
            </a:r>
            <a:r>
              <a:rPr lang="en-US" baseline="0" dirty="0" err="1" smtClean="0"/>
              <a:t>cuối</a:t>
            </a:r>
            <a:r>
              <a:rPr lang="en-US" baseline="0" dirty="0" smtClean="0"/>
              <a:t> </a:t>
            </a:r>
            <a:r>
              <a:rPr lang="en-US" baseline="0" dirty="0" err="1" smtClean="0"/>
              <a:t>của</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6675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baseline="0" dirty="0" smtClean="0"/>
              <a:t> </a:t>
            </a:r>
            <a:r>
              <a:rPr lang="en-US" baseline="0" dirty="0" err="1" smtClean="0"/>
              <a:t>tiên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xe</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61318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834323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047218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giữa</a:t>
            </a:r>
            <a:r>
              <a:rPr lang="en-US" baseline="0" dirty="0" smtClean="0"/>
              <a:t> 2 </a:t>
            </a:r>
            <a:r>
              <a:rPr lang="en-US" baseline="0" dirty="0" err="1" smtClean="0"/>
              <a:t>đoạn</a:t>
            </a:r>
            <a:r>
              <a:rPr lang="en-US" baseline="0" dirty="0" smtClean="0"/>
              <a:t> CA CB, </a:t>
            </a:r>
            <a:r>
              <a:rPr lang="en-US" baseline="0" dirty="0" err="1" smtClean="0"/>
              <a:t>đoạn</a:t>
            </a:r>
            <a:r>
              <a:rPr lang="en-US" baseline="0" dirty="0" smtClean="0"/>
              <a:t> </a:t>
            </a:r>
            <a:r>
              <a:rPr lang="en-US" baseline="0" dirty="0" err="1" smtClean="0"/>
              <a:t>nào</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a:t>
            </a:r>
            <a:r>
              <a:rPr lang="en-US" baseline="0" dirty="0" err="1" smtClean="0"/>
              <a:t>hơn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C </a:t>
            </a:r>
            <a:r>
              <a:rPr lang="en-US" baseline="0" dirty="0" err="1" smtClean="0"/>
              <a:t>tới</a:t>
            </a:r>
            <a:r>
              <a:rPr lang="en-US" baseline="0"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225326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về</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Notify turn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809931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vi-VN" dirty="0" smtClean="0"/>
              <a:t>Tôi có một chuyến đi gồm 4 đoạn từ A -&gt; 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281607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bắt</a:t>
            </a:r>
            <a:r>
              <a:rPr lang="en-US" baseline="0" dirty="0" smtClean="0"/>
              <a:t> </a:t>
            </a:r>
            <a:r>
              <a:rPr lang="en-US" baseline="0" dirty="0" err="1" smtClean="0"/>
              <a:t>đầu</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58525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AB </a:t>
            </a:r>
            <a:r>
              <a:rPr lang="en-US" baseline="0" dirty="0" err="1" smtClean="0"/>
              <a:t>là</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5311196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Nếu</a:t>
            </a:r>
            <a:r>
              <a:rPr lang="en-US" dirty="0" smtClean="0"/>
              <a:t> </a:t>
            </a:r>
            <a:r>
              <a:rPr lang="en-US"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thì</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837491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đó</a:t>
            </a:r>
            <a:r>
              <a:rPr lang="en-US" baseline="0" dirty="0" smtClean="0"/>
              <a:t> </a:t>
            </a:r>
            <a:r>
              <a:rPr lang="en-US" baseline="0" dirty="0" err="1" smtClean="0"/>
              <a:t>ko</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=&gt;</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kô</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722515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3528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Thuộc</a:t>
            </a:r>
            <a:r>
              <a:rPr lang="en-US" baseline="0" dirty="0" smtClean="0"/>
              <a:t> </a:t>
            </a:r>
            <a:r>
              <a:rPr lang="en-US" baseline="0" dirty="0" err="1" smtClean="0"/>
              <a:t>tính</a:t>
            </a:r>
            <a:r>
              <a:rPr lang="en-US" baseline="0" dirty="0" smtClean="0"/>
              <a:t> </a:t>
            </a:r>
            <a:r>
              <a:rPr lang="en-US" baseline="0" dirty="0" err="1" smtClean="0"/>
              <a:t>RouteType</a:t>
            </a:r>
            <a:r>
              <a:rPr lang="en-US" baseline="0" dirty="0" smtClean="0"/>
              <a:t>: </a:t>
            </a:r>
            <a:r>
              <a:rPr lang="en-US" baseline="0" dirty="0" err="1" smtClean="0"/>
              <a:t>kiểu</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True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đi</a:t>
            </a:r>
            <a:r>
              <a:rPr lang="en-US" baseline="0" dirty="0" smtClean="0"/>
              <a:t> </a:t>
            </a:r>
            <a:r>
              <a:rPr lang="en-US" baseline="0" dirty="0" err="1" smtClean="0"/>
              <a:t>và</a:t>
            </a:r>
            <a:r>
              <a:rPr lang="en-US" baseline="0" dirty="0" smtClean="0"/>
              <a:t> False </a:t>
            </a:r>
            <a:r>
              <a:rPr lang="en-US" baseline="0" dirty="0" err="1" smtClean="0"/>
              <a:t>là</a:t>
            </a:r>
            <a:r>
              <a:rPr lang="en-US" baseline="0" dirty="0" smtClean="0"/>
              <a:t> </a:t>
            </a:r>
            <a:r>
              <a:rPr lang="en-US" baseline="0" dirty="0" err="1" smtClean="0"/>
              <a:t>lượt</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50285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đo</a:t>
            </a:r>
            <a:r>
              <a:rPr lang="en-US" baseline="0" dirty="0" smtClean="0"/>
              <a:t> </a:t>
            </a:r>
            <a:r>
              <a:rPr lang="en-US" baseline="0" dirty="0" err="1" smtClean="0"/>
              <a:t>lường</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biết</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48283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dirty="0" smtClean="0"/>
              <a:t> </a:t>
            </a:r>
            <a:r>
              <a:rPr lang="en-US" dirty="0" err="1" smtClean="0"/>
              <a:t>theo</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baseline="0" dirty="0" smtClean="0"/>
          </a:p>
          <a:p>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52899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sẽ</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73265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tương</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200</a:t>
            </a:fld>
            <a:endParaRPr lang="en-US"/>
          </a:p>
        </p:txBody>
      </p:sp>
    </p:spTree>
    <p:extLst>
      <p:ext uri="{BB962C8B-B14F-4D97-AF65-F5344CB8AC3E}">
        <p14:creationId xmlns:p14="http://schemas.microsoft.com/office/powerpoint/2010/main" val="427264306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thông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quọ</a:t>
            </a:r>
            <a:r>
              <a:rPr lang="en-US" baseline="0" dirty="0" smtClean="0"/>
              <a:t> </a:t>
            </a:r>
            <a:r>
              <a:rPr lang="en-US" baseline="0" dirty="0" err="1" smtClean="0"/>
              <a:t>phải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201</a:t>
            </a:fld>
            <a:endParaRPr lang="en-US"/>
          </a:p>
        </p:txBody>
      </p:sp>
    </p:spTree>
    <p:extLst>
      <p:ext uri="{BB962C8B-B14F-4D97-AF65-F5344CB8AC3E}">
        <p14:creationId xmlns:p14="http://schemas.microsoft.com/office/powerpoint/2010/main" val="24391295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a:t>
            </a:r>
            <a:r>
              <a:rPr lang="en-US" baseline="0" dirty="0" err="1" smtClean="0"/>
              <a:t>nội</a:t>
            </a:r>
            <a:r>
              <a:rPr lang="en-US" baseline="0" dirty="0" smtClean="0"/>
              <a:t> dung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endParaRPr lang="en-US" baseline="0" dirty="0" smtClean="0"/>
          </a:p>
          <a:p>
            <a:r>
              <a:rPr lang="en-US" baseline="0" dirty="0" err="1" smtClean="0"/>
              <a:t>Như</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bạn</a:t>
            </a:r>
            <a:r>
              <a:rPr lang="en-US" baseline="0" dirty="0" smtClean="0"/>
              <a:t> </a:t>
            </a:r>
            <a:r>
              <a:rPr lang="en-US" baseline="0" dirty="0" err="1" smtClean="0"/>
              <a:t>ngoan</a:t>
            </a:r>
            <a:r>
              <a:rPr lang="en-US" baseline="0" dirty="0" smtClean="0"/>
              <a:t> </a:t>
            </a:r>
            <a:r>
              <a:rPr lang="en-US" baseline="0" dirty="0" err="1" smtClean="0"/>
              <a:t>đã</a:t>
            </a:r>
            <a:r>
              <a:rPr lang="en-US" baseline="0" dirty="0" smtClean="0"/>
              <a:t> </a:t>
            </a:r>
            <a:r>
              <a:rPr lang="en-US" baseline="0" dirty="0" err="1" smtClean="0"/>
              <a:t>nói</a:t>
            </a:r>
            <a:endParaRPr lang="en-US" baseline="0" dirty="0" smtClean="0"/>
          </a:p>
          <a:p>
            <a:r>
              <a:rPr lang="en-US" baseline="0" dirty="0" smtClean="0"/>
              <a:t>Class step </a:t>
            </a:r>
            <a:r>
              <a:rPr lang="en-US" baseline="0" dirty="0" err="1" smtClean="0"/>
              <a:t>đc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tìm</a:t>
            </a:r>
            <a:r>
              <a:rPr lang="en-US" baseline="0" dirty="0" smtClean="0"/>
              <a:t> </a:t>
            </a:r>
            <a:r>
              <a:rPr lang="en-US" baseline="0" dirty="0" err="1" smtClean="0"/>
              <a:t>đường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029853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1 step </a:t>
            </a:r>
            <a:r>
              <a:rPr lang="en-US" baseline="0" dirty="0" err="1" smtClean="0"/>
              <a:t>tôi</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Notify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là</a:t>
            </a:r>
            <a:r>
              <a:rPr lang="en-US" baseline="0" dirty="0" smtClean="0"/>
              <a:t> Location,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Startlocation</a:t>
            </a:r>
            <a:r>
              <a:rPr lang="en-US" baseline="0" dirty="0" smtClean="0"/>
              <a:t> </a:t>
            </a:r>
            <a:r>
              <a:rPr lang="en-US" baseline="0" dirty="0" err="1" smtClean="0"/>
              <a:t>của</a:t>
            </a:r>
            <a:r>
              <a:rPr lang="en-US" baseline="0" dirty="0" smtClean="0"/>
              <a:t> class step.</a:t>
            </a:r>
          </a:p>
          <a:p>
            <a:r>
              <a:rPr lang="en-US" baseline="0" dirty="0" smtClean="0"/>
              <a:t>Location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người</a:t>
            </a:r>
            <a:r>
              <a:rPr lang="en-US" baseline="0" dirty="0" smtClean="0"/>
              <a:t> dung </a:t>
            </a:r>
            <a:r>
              <a:rPr lang="en-US" baseline="0" dirty="0" err="1" smtClean="0"/>
              <a:t>sẽ</a:t>
            </a:r>
            <a:r>
              <a:rPr lang="en-US" baseline="0" dirty="0" smtClean="0"/>
              <a:t> </a:t>
            </a:r>
            <a:r>
              <a:rPr lang="en-US" baseline="0" dirty="0" err="1" smtClean="0"/>
              <a:t>đc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khi</a:t>
            </a:r>
            <a:r>
              <a:rPr lang="en-US" baseline="0" dirty="0" smtClean="0"/>
              <a:t> di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65454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them </a:t>
            </a:r>
            <a:r>
              <a:rPr lang="en-US" baseline="0" dirty="0" err="1" smtClean="0"/>
              <a:t>vào</a:t>
            </a:r>
            <a:r>
              <a:rPr lang="en-US" baseline="0" dirty="0" smtClean="0"/>
              <a:t> class notify </a:t>
            </a:r>
            <a:r>
              <a:rPr lang="en-US" baseline="0" dirty="0" err="1" smtClean="0"/>
              <a:t>phần</a:t>
            </a:r>
            <a:r>
              <a:rPr lang="en-US" baseline="0" dirty="0" smtClean="0"/>
              <a:t> </a:t>
            </a:r>
            <a:r>
              <a:rPr lang="en-US" baseline="0" dirty="0" err="1" smtClean="0"/>
              <a:t>tử</a:t>
            </a:r>
            <a:r>
              <a:rPr lang="en-US" baseline="0" dirty="0" smtClean="0"/>
              <a:t> </a:t>
            </a:r>
            <a:r>
              <a:rPr lang="en" sz="1200" kern="0" dirty="0" smtClean="0">
                <a:solidFill>
                  <a:srgbClr val="FF0000"/>
                </a:solidFill>
                <a:latin typeface="Cambria" pitchFamily="18" charset="0"/>
                <a:cs typeface="Arial"/>
                <a:sym typeface="Arial"/>
                <a:rtl val="0"/>
              </a:rPr>
              <a:t>Title</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maneuver </a:t>
            </a:r>
            <a:r>
              <a:rPr lang="en-US" baseline="0" dirty="0" err="1" smtClean="0"/>
              <a:t>của</a:t>
            </a:r>
            <a:r>
              <a:rPr lang="en-US" baseline="0" dirty="0" smtClean="0"/>
              <a:t> step.</a:t>
            </a:r>
          </a:p>
          <a:p>
            <a:r>
              <a:rPr lang="en" sz="1200" kern="0" dirty="0" smtClean="0">
                <a:solidFill>
                  <a:srgbClr val="FF0000"/>
                </a:solidFill>
                <a:latin typeface="Cambria" pitchFamily="18" charset="0"/>
                <a:cs typeface="Arial"/>
                <a:sym typeface="Arial"/>
                <a:rtl val="0"/>
              </a:rPr>
              <a:t>Title </a:t>
            </a:r>
            <a:r>
              <a:rPr lang="en-US" baseline="0" dirty="0" err="1" smtClean="0"/>
              <a:t>là</a:t>
            </a:r>
            <a:r>
              <a:rPr lang="en-US" baseline="0" dirty="0" smtClean="0"/>
              <a:t> 1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ngắn</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như</a:t>
            </a:r>
            <a:r>
              <a:rPr lang="en-US" baseline="0" dirty="0" smtClean="0"/>
              <a:t>: </a:t>
            </a:r>
            <a:r>
              <a:rPr lang="en-US" baseline="0" dirty="0" err="1" smtClean="0"/>
              <a:t>rẽ</a:t>
            </a:r>
            <a:r>
              <a:rPr lang="en-US" baseline="0" dirty="0" smtClean="0"/>
              <a:t> </a:t>
            </a:r>
            <a:r>
              <a:rPr lang="en-US" baseline="0" dirty="0" err="1" smtClean="0"/>
              <a:t>trái</a:t>
            </a:r>
            <a:r>
              <a:rPr lang="en-US" baseline="0" dirty="0" smtClean="0"/>
              <a:t>, </a:t>
            </a:r>
            <a:r>
              <a:rPr lang="en-US" baseline="0" dirty="0" err="1" smtClean="0"/>
              <a:t>rẽ</a:t>
            </a:r>
            <a:r>
              <a:rPr lang="en-US" baseline="0" dirty="0" smtClean="0"/>
              <a:t> </a:t>
            </a:r>
            <a:r>
              <a:rPr lang="en-US" baseline="0" dirty="0" err="1" smtClean="0"/>
              <a:t>phải</a:t>
            </a:r>
            <a:r>
              <a:rPr lang="en-US" baseline="0" dirty="0" smtClean="0"/>
              <a:t>, </a:t>
            </a:r>
            <a:r>
              <a:rPr lang="en-US" baseline="0" dirty="0" err="1" smtClean="0"/>
              <a:t>chếch</a:t>
            </a:r>
            <a:r>
              <a:rPr lang="en-US" baseline="0" dirty="0" smtClean="0"/>
              <a:t> sang </a:t>
            </a:r>
            <a:r>
              <a:rPr lang="en-US" baseline="0" dirty="0" err="1" smtClean="0"/>
              <a:t>phải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254638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Tiêp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lây</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instructions </a:t>
            </a:r>
            <a:r>
              <a:rPr lang="en-US" baseline="0" dirty="0" err="1" smtClean="0"/>
              <a:t>trong</a:t>
            </a:r>
            <a:r>
              <a:rPr lang="en-US" baseline="0" dirty="0" smtClean="0"/>
              <a:t> step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tích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786257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hình</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chếch</a:t>
            </a:r>
            <a:r>
              <a:rPr lang="en-US" baseline="0" dirty="0" smtClean="0"/>
              <a:t> sang </a:t>
            </a:r>
            <a:r>
              <a:rPr lang="en-US" baseline="0" dirty="0" err="1" smtClean="0"/>
              <a:t>bên</a:t>
            </a:r>
            <a:r>
              <a:rPr lang="en-US" baseline="0" dirty="0" smtClean="0"/>
              <a:t> </a:t>
            </a:r>
            <a:r>
              <a:rPr lang="en-US" baseline="0" dirty="0" err="1" smtClean="0"/>
              <a:t>phải</a:t>
            </a:r>
            <a:r>
              <a:rPr lang="en-US" baseline="0" dirty="0" smtClean="0"/>
              <a:t> </a:t>
            </a:r>
            <a:r>
              <a:rPr lang="en-US" baseline="0" dirty="0" err="1" smtClean="0"/>
              <a:t>để</a:t>
            </a:r>
            <a:r>
              <a:rPr lang="en-US" baseline="0" dirty="0" smtClean="0"/>
              <a:t> </a:t>
            </a:r>
            <a:r>
              <a:rPr lang="en-US" baseline="0" dirty="0" err="1" smtClean="0"/>
              <a:t>vào</a:t>
            </a:r>
            <a:r>
              <a:rPr lang="en-US" baseline="0" dirty="0" smtClean="0"/>
              <a:t> </a:t>
            </a:r>
            <a:r>
              <a:rPr lang="en-US" baseline="0" dirty="0" err="1" smtClean="0"/>
              <a:t>trường</a:t>
            </a:r>
            <a:r>
              <a:rPr lang="en-US" baseline="0" dirty="0" smtClean="0"/>
              <a:t> </a:t>
            </a:r>
            <a:r>
              <a:rPr lang="en-US" baseline="0" dirty="0" err="1" smtClean="0"/>
              <a:t>chinh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52388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RouteNo</a:t>
            </a:r>
            <a:r>
              <a:rPr lang="en-US" dirty="0" smtClean="0"/>
              <a:t>: </a:t>
            </a:r>
            <a:r>
              <a:rPr lang="en-US" dirty="0" err="1" smtClean="0"/>
              <a:t>tuyến</a:t>
            </a:r>
            <a:r>
              <a:rPr lang="en-US" baseline="0" dirty="0" smtClean="0"/>
              <a:t> </a:t>
            </a:r>
            <a:r>
              <a:rPr lang="en-US" baseline="0" dirty="0" err="1" smtClean="0"/>
              <a:t>số</a:t>
            </a:r>
            <a:r>
              <a:rPr lang="en-US" baseline="0" dirty="0" smtClean="0"/>
              <a:t> </a:t>
            </a:r>
            <a:r>
              <a:rPr lang="en-US" baseline="0" dirty="0" err="1" smtClean="0"/>
              <a:t>xe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4994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class notify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Smallmessage</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052051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tôi</a:t>
            </a:r>
            <a:r>
              <a:rPr lang="en-US" baseline="0" dirty="0" smtClean="0"/>
              <a:t> </a:t>
            </a:r>
            <a:r>
              <a:rPr lang="en-US" baseline="0" dirty="0" err="1" smtClean="0"/>
              <a:t>lấy</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vi-VN" dirty="0" smtClean="0">
                <a:solidFill>
                  <a:srgbClr val="FF0000"/>
                </a:solidFill>
                <a:latin typeface="Cambria" panose="02040503050406030204" pitchFamily="18" charset="0"/>
              </a:rPr>
              <a:t>Băng qua Vietinbank CN 1</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26091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Và</a:t>
            </a:r>
            <a:r>
              <a:rPr lang="en-US" baseline="0" dirty="0" smtClean="0"/>
              <a:t> </a:t>
            </a:r>
            <a:r>
              <a:rPr lang="en-US" baseline="0" dirty="0" err="1" smtClean="0"/>
              <a:t>tạo</a:t>
            </a:r>
            <a:r>
              <a:rPr lang="en-US" baseline="0" dirty="0" smtClean="0"/>
              <a:t> </a:t>
            </a:r>
            <a:r>
              <a:rPr lang="en-US" baseline="0" dirty="0" err="1" smtClean="0"/>
              <a:t>thành</a:t>
            </a:r>
            <a:r>
              <a:rPr lang="en-US" baseline="0" dirty="0" smtClean="0"/>
              <a:t> </a:t>
            </a:r>
            <a:r>
              <a:rPr lang="en-US" baseline="0" dirty="0" err="1" smtClean="0"/>
              <a:t>LongMessage</a:t>
            </a:r>
            <a:r>
              <a:rPr lang="en-US" baseline="0" dirty="0" smtClean="0"/>
              <a:t>, dung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chi </a:t>
            </a:r>
            <a:r>
              <a:rPr lang="en-US" baseline="0" dirty="0" err="1" smtClean="0"/>
              <a:t>tiết</a:t>
            </a:r>
            <a:r>
              <a:rPr lang="en-US" baseline="0" dirty="0" smtClean="0"/>
              <a:t> </a:t>
            </a:r>
            <a:r>
              <a:rPr lang="en-US" baseline="0" dirty="0" err="1" smtClean="0"/>
              <a:t>hơn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AC9104-BF7A-AB40-8603-EF459625F28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8456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đã cung cấp phần mềm hỗ trợ anh Khương</a:t>
            </a:r>
            <a:r>
              <a:rPr lang="vi-VN" baseline="0" dirty="0" smtClean="0"/>
              <a:t> khi tham gia giao thông. Anh Khương rất hài lòng về việc đó.</a:t>
            </a:r>
          </a:p>
          <a:p>
            <a:endParaRPr lang="vi-VN" baseline="0" dirty="0" smtClean="0"/>
          </a:p>
          <a:p>
            <a:r>
              <a:rPr lang="vi-VN" dirty="0" smtClean="0"/>
              <a:t>Tuy nhiên, tình hình Việt Nam hiện tại trộm cướp khắp nơi. Anh Khương sợ hãi và nhút nhát. Anh không muốn mất điện thoại của mình.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5555761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Hệ thống chúng tôi cung cấp phần mềm chạy trên đồng hồ thông minh.</a:t>
            </a:r>
          </a:p>
          <a:p>
            <a:endParaRPr lang="vi-VN" dirty="0" smtClean="0"/>
          </a:p>
          <a:p>
            <a:r>
              <a:rPr lang="vi-VN" dirty="0" smtClean="0"/>
              <a:t>Đồng hồ thông minh sẽ hỗ trợ coi bản đồ và thông báo khi anh Khương gần tới các ngã rẽ.</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58231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a:t>
            </a:r>
            <a:r>
              <a:rPr lang="vi-VN" baseline="0" dirty="0" smtClean="0"/>
              <a:t> tôi xin trình bày quá trình kết nối giữa đồng hồ và điện thoại.</a:t>
            </a:r>
          </a:p>
          <a:p>
            <a:r>
              <a:rPr lang="vi-VN" dirty="0" smtClean="0"/>
              <a:t>Trước hết. Điện thoại cần phải được kết nối với đồng hồ thông qua giao thức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65406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sẽ broadcast ra toàn bộ thông tin về thiết bị.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103473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a:t>
            </a:r>
            <a:r>
              <a:rPr lang="en-US" dirty="0" err="1" smtClean="0"/>
              <a:t>Đ</a:t>
            </a:r>
            <a:r>
              <a:rPr lang="vi-VN" dirty="0" smtClean="0"/>
              <a:t>iện thoại sẽ tìm kiếm toàn bộ các thiết bị hiện tại trong phạm vị cho phép bằng kết nối bluetooth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3979085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Điện thoại sau đó sẽ chọn tên đồng hồ và kết nối với đồng hồ đó.</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87961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 kết nối thành công. Đồng hồ sẽ không phát ra tên thiết bị nữa. Quá trình pair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1543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Route</a:t>
            </a:r>
            <a:r>
              <a:rPr lang="en-US" baseline="0" dirty="0" err="1" smtClean="0"/>
              <a:t>Name</a:t>
            </a:r>
            <a:r>
              <a:rPr lang="en-US" baseline="0" dirty="0" smtClean="0"/>
              <a:t>: </a:t>
            </a:r>
            <a:r>
              <a:rPr lang="en-US" baseline="0" dirty="0" err="1" smtClean="0"/>
              <a:t>tên</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01037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smtClean="0"/>
              <a:t>T</a:t>
            </a:r>
            <a:r>
              <a:rPr lang="vi-VN" dirty="0" smtClean="0"/>
              <a:t>ôi xin trình bày kiến trúc tổng quát giao tiếp nữa điện thoại và đồng hồ. </a:t>
            </a:r>
          </a:p>
          <a:p>
            <a:r>
              <a:rPr lang="vi-VN" dirty="0" smtClean="0"/>
              <a:t>Việc trao nhận dữ liệu giữa đồng hồ và điện thoại thông qua bluetooth có thể sử dụng MessageAPI. </a:t>
            </a:r>
          </a:p>
          <a:p>
            <a:r>
              <a:rPr lang="vi-VN" dirty="0" smtClean="0"/>
              <a:t>MessageAPI là một giao thức đáng tin cậy. </a:t>
            </a:r>
          </a:p>
          <a:p>
            <a:r>
              <a:rPr lang="vi-VN" dirty="0" smtClean="0"/>
              <a:t>Khi điện thoai và đồng hồ mất kết nối,</a:t>
            </a:r>
            <a:r>
              <a:rPr lang="vi-VN" baseline="0" dirty="0" smtClean="0"/>
              <a:t> dữ liệu sẽ được tự động lưu trữ và tự động gửi lại khi việc kết nối thành công.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867516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Ngoài ra có thể gửi nhận dữ liệu bằng DataAPI. </a:t>
            </a:r>
          </a:p>
          <a:p>
            <a:r>
              <a:rPr lang="vi-VN" dirty="0" smtClean="0"/>
              <a:t>DataAPI không đảm bảo tính tin cậy như MessageAPI nhưng được dùng để gửi các file có kích thước lớn hơn 1MB</a:t>
            </a:r>
            <a:r>
              <a:rPr lang="vi-VN"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08474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Dữ liệu từ điện thoại gửi qua đồng hồ sẽ được nhận bởi DataLayerService. Đây là một service chạy ngầm</a:t>
            </a:r>
            <a:r>
              <a:rPr lang="vi-VN" baseline="0" dirty="0" smtClean="0"/>
              <a:t> của hệ thống.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830706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sẽ gửi dữ liệu cần thiết qua activity.</a:t>
            </a:r>
            <a:r>
              <a:rPr lang="vi-VN" baseline="0" dirty="0" smtClean="0"/>
              <a:t> Và activity sẽ dùng dữ liệu đó hiển thị kết quả cho người dùng.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685990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Đồng hồ cũng có thể sử dụng GPS hoặc mạng như một điện thoại android bình thường.</a:t>
            </a:r>
          </a:p>
          <a:p>
            <a:r>
              <a:rPr lang="vi-VN" dirty="0" smtClean="0"/>
              <a:t>Nếu đồng hồ có hỗ trợ GPS hoặc mạng, đồng hồ sẽ lấy GPS hoặc mạng từ chính thiết bị.</a:t>
            </a:r>
          </a:p>
          <a:p>
            <a:r>
              <a:rPr lang="vi-VN" dirty="0" smtClean="0"/>
              <a:t>Nếu không, đồng hồ sẽ lấy GPS hoặc mạng từ điện thoại đã được kết nối. Quá trình này được tự động từ các API được hỗ trợ.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0998287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a:t>
            </a:r>
            <a:r>
              <a:rPr lang="en-US" dirty="0" smtClean="0"/>
              <a:t>T</a:t>
            </a:r>
            <a:r>
              <a:rPr lang="vi-VN" dirty="0" smtClean="0"/>
              <a:t>ôi xin trình bày chi tiết quá trình đóng gói và trao đổi dữ liệu giữa điện thoại và đồng hồ thông minh.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223</a:t>
            </a:fld>
            <a:endParaRPr lang="en-US"/>
          </a:p>
        </p:txBody>
      </p:sp>
    </p:spTree>
    <p:extLst>
      <p:ext uri="{BB962C8B-B14F-4D97-AF65-F5344CB8AC3E}">
        <p14:creationId xmlns:p14="http://schemas.microsoft.com/office/powerpoint/2010/main" val="134683187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activity sẽ tạo ra một đối tượng Notify. Class Notify đã được bạn Nam trình bày ở phần trước. Đối tượng Notify có dữ liệu như minh hoạ.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224</a:t>
            </a:fld>
            <a:endParaRPr lang="en-US"/>
          </a:p>
        </p:txBody>
      </p:sp>
    </p:spTree>
    <p:extLst>
      <p:ext uri="{BB962C8B-B14F-4D97-AF65-F5344CB8AC3E}">
        <p14:creationId xmlns:p14="http://schemas.microsoft.com/office/powerpoint/2010/main" val="197868401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[click next]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225</a:t>
            </a:fld>
            <a:endParaRPr lang="en-US"/>
          </a:p>
        </p:txBody>
      </p:sp>
    </p:spTree>
    <p:extLst>
      <p:ext uri="{BB962C8B-B14F-4D97-AF65-F5344CB8AC3E}">
        <p14:creationId xmlns:p14="http://schemas.microsoft.com/office/powerpoint/2010/main" val="25918544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Đối tượng Notify</a:t>
            </a:r>
            <a:r>
              <a:rPr lang="vi-VN" baseline="0" dirty="0" smtClean="0"/>
              <a:t> để thông báo cho xe buýt và xe máy.</a:t>
            </a:r>
          </a:p>
          <a:p>
            <a:r>
              <a:rPr lang="vi-VN" dirty="0" smtClean="0"/>
              <a:t>Đối với xe máy, cách xây dựng đối tượng tương tự như Nam đã trình bày phần trước.</a:t>
            </a:r>
          </a:p>
          <a:p>
            <a:r>
              <a:rPr lang="vi-VN" dirty="0" smtClean="0"/>
              <a:t>Với xe buýt. Location sẽ là toạ độ trạm xe buýt.</a:t>
            </a:r>
          </a:p>
          <a:p>
            <a:r>
              <a:rPr lang="vi-VN" dirty="0" smtClean="0"/>
              <a:t>Title sẽ là “Xuống trạm”</a:t>
            </a:r>
          </a:p>
          <a:p>
            <a:r>
              <a:rPr lang="vi-VN" dirty="0" smtClean="0"/>
              <a:t>Small message và long message sẽ là “Xuống trạm” + tên trạm</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226</a:t>
            </a:fld>
            <a:endParaRPr lang="en-US"/>
          </a:p>
        </p:txBody>
      </p:sp>
    </p:spTree>
    <p:extLst>
      <p:ext uri="{BB962C8B-B14F-4D97-AF65-F5344CB8AC3E}">
        <p14:creationId xmlns:p14="http://schemas.microsoft.com/office/powerpoint/2010/main" val="80850276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baseline="0" dirty="0" smtClean="0"/>
              <a:t> </a:t>
            </a:r>
            <a:r>
              <a:rPr lang="vi-VN" baseline="0" dirty="0" smtClean="0"/>
              <a:t>đó, hệ thống sẽ tạo ra một datamap.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227</a:t>
            </a:fld>
            <a:endParaRPr lang="en-US"/>
          </a:p>
        </p:txBody>
      </p:sp>
    </p:spTree>
    <p:extLst>
      <p:ext uri="{BB962C8B-B14F-4D97-AF65-F5344CB8AC3E}">
        <p14:creationId xmlns:p14="http://schemas.microsoft.com/office/powerpoint/2010/main" val="922617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STATION: </a:t>
            </a:r>
            <a:r>
              <a:rPr lang="en-US" baseline="0" dirty="0" err="1" smtClean="0"/>
              <a:t>trạm</a:t>
            </a:r>
            <a:r>
              <a:rPr lang="en-US" baseline="0" dirty="0" smtClean="0"/>
              <a:t> </a:t>
            </a:r>
            <a:r>
              <a:rPr lang="en-US" baseline="0" dirty="0" err="1" smtClean="0"/>
              <a:t>dừng</a:t>
            </a:r>
            <a:r>
              <a:rPr lang="en-US" baseline="0" dirty="0" smtClean="0"/>
              <a:t> </a:t>
            </a:r>
            <a:r>
              <a:rPr lang="en-US" baseline="0" dirty="0" err="1" smtClean="0"/>
              <a:t>xe</a:t>
            </a:r>
            <a:r>
              <a:rPr lang="en-US" baseline="0" dirty="0" smtClean="0"/>
              <a:t> bus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872486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lần lượt hệ thống sẽ chuyển từng thuộc tính sang dạng khoá</a:t>
            </a:r>
            <a:r>
              <a:rPr lang="vi-VN" baseline="0" dirty="0" smtClean="0"/>
              <a:t> và giá trị bên DataMap.</a:t>
            </a:r>
          </a:p>
          <a:p>
            <a:r>
              <a:rPr lang="vi-VN" dirty="0" smtClean="0"/>
              <a:t>Lần lượt là location</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228</a:t>
            </a:fld>
            <a:endParaRPr lang="en-US"/>
          </a:p>
        </p:txBody>
      </p:sp>
    </p:spTree>
    <p:extLst>
      <p:ext uri="{BB962C8B-B14F-4D97-AF65-F5344CB8AC3E}">
        <p14:creationId xmlns:p14="http://schemas.microsoft.com/office/powerpoint/2010/main" val="26284985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title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229</a:t>
            </a:fld>
            <a:endParaRPr lang="en-US"/>
          </a:p>
        </p:txBody>
      </p:sp>
    </p:spTree>
    <p:extLst>
      <p:ext uri="{BB962C8B-B14F-4D97-AF65-F5344CB8AC3E}">
        <p14:creationId xmlns:p14="http://schemas.microsoft.com/office/powerpoint/2010/main" val="21167823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small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230</a:t>
            </a:fld>
            <a:endParaRPr lang="en-US"/>
          </a:p>
        </p:txBody>
      </p:sp>
    </p:spTree>
    <p:extLst>
      <p:ext uri="{BB962C8B-B14F-4D97-AF65-F5344CB8AC3E}">
        <p14:creationId xmlns:p14="http://schemas.microsoft.com/office/powerpoint/2010/main" val="144309217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long message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231</a:t>
            </a:fld>
            <a:endParaRPr lang="en-US"/>
          </a:p>
        </p:txBody>
      </p:sp>
    </p:spTree>
    <p:extLst>
      <p:ext uri="{BB962C8B-B14F-4D97-AF65-F5344CB8AC3E}">
        <p14:creationId xmlns:p14="http://schemas.microsoft.com/office/powerpoint/2010/main" val="24657888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a:t>
            </a:r>
            <a:r>
              <a:rPr lang="en-US" dirty="0" smtClean="0"/>
              <a:t>H</a:t>
            </a:r>
            <a:r>
              <a:rPr lang="vi-VN" dirty="0" smtClean="0"/>
              <a:t>ệ thống sẽ thêm cặp giá trị time là thời gian hiện tại theo milliseconds vào DataMap.</a:t>
            </a:r>
          </a:p>
          <a:p>
            <a:r>
              <a:rPr lang="vi-VN" dirty="0" smtClean="0"/>
              <a:t>Field time</a:t>
            </a:r>
            <a:r>
              <a:rPr lang="vi-VN" baseline="0" dirty="0" smtClean="0"/>
              <a:t> giúp cho android wear nhận mỗi packet DataMap là một đối tượng khác nhau trong mọi trường hợp.</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232</a:t>
            </a:fld>
            <a:endParaRPr lang="en-US"/>
          </a:p>
        </p:txBody>
      </p:sp>
    </p:spTree>
    <p:extLst>
      <p:ext uri="{BB962C8B-B14F-4D97-AF65-F5344CB8AC3E}">
        <p14:creationId xmlns:p14="http://schemas.microsoft.com/office/powerpoint/2010/main" val="175534832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tục. </a:t>
            </a:r>
            <a:r>
              <a:rPr lang="en-US" dirty="0" err="1" smtClean="0"/>
              <a:t>Đ</a:t>
            </a:r>
            <a:r>
              <a:rPr lang="vi-VN" dirty="0" smtClean="0"/>
              <a:t>iện thoại sẽ gửi gói DataMap này qua đồng hồ bằng DataAPI hoặc MessageAPI như đã trình bày trên.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233</a:t>
            </a:fld>
            <a:endParaRPr lang="en-US"/>
          </a:p>
        </p:txBody>
      </p:sp>
    </p:spTree>
    <p:extLst>
      <p:ext uri="{BB962C8B-B14F-4D97-AF65-F5344CB8AC3E}">
        <p14:creationId xmlns:p14="http://schemas.microsoft.com/office/powerpoint/2010/main" val="5817472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vi-VN" dirty="0" smtClean="0"/>
              <a:t>nhận thành công. Service tạo ra model Notify trống.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234</a:t>
            </a:fld>
            <a:endParaRPr lang="en-US"/>
          </a:p>
        </p:txBody>
      </p:sp>
    </p:spTree>
    <p:extLst>
      <p:ext uri="{BB962C8B-B14F-4D97-AF65-F5344CB8AC3E}">
        <p14:creationId xmlns:p14="http://schemas.microsoft.com/office/powerpoint/2010/main" val="45775900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r>
              <a:rPr lang="vi-VN" dirty="0" smtClean="0"/>
              <a:t>à lần lượt chuyển các cặp khoá</a:t>
            </a:r>
            <a:r>
              <a:rPr lang="vi-VN" baseline="0" dirty="0" smtClean="0"/>
              <a:t>-giá trị bên DataMap qua Notify Model</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235</a:t>
            </a:fld>
            <a:endParaRPr lang="en-US"/>
          </a:p>
        </p:txBody>
      </p:sp>
    </p:spTree>
    <p:extLst>
      <p:ext uri="{BB962C8B-B14F-4D97-AF65-F5344CB8AC3E}">
        <p14:creationId xmlns:p14="http://schemas.microsoft.com/office/powerpoint/2010/main" val="10779735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đó. DataLayerService gởi đối tượng Notify qua wear activity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239</a:t>
            </a:fld>
            <a:endParaRPr lang="en-US"/>
          </a:p>
        </p:txBody>
      </p:sp>
    </p:spTree>
    <p:extLst>
      <p:ext uri="{BB962C8B-B14F-4D97-AF65-F5344CB8AC3E}">
        <p14:creationId xmlns:p14="http://schemas.microsoft.com/office/powerpoint/2010/main" val="87355910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Cuối cùng. Wear activity sử dụng dữ liệu ở Notify model để hiển thị dữ liệu cho người sử dụng. </a:t>
            </a:r>
          </a:p>
          <a:p>
            <a:r>
              <a:rPr lang="vi-VN" dirty="0" smtClean="0"/>
              <a:t>Kết thúc phần trao đổi dữ liệu.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240</a:t>
            </a:fld>
            <a:endParaRPr lang="en-US"/>
          </a:p>
        </p:txBody>
      </p:sp>
    </p:spTree>
    <p:extLst>
      <p:ext uri="{BB962C8B-B14F-4D97-AF65-F5344CB8AC3E}">
        <p14:creationId xmlns:p14="http://schemas.microsoft.com/office/powerpoint/2010/main" val="476133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Mở </a:t>
            </a:r>
            <a:r>
              <a:rPr lang="en-US" dirty="0" err="1" smtClean="0"/>
              <a:t>đầu</a:t>
            </a:r>
            <a:r>
              <a:rPr lang="vi-VN" dirty="0" smtClean="0"/>
              <a:t>.</a:t>
            </a:r>
            <a:r>
              <a:rPr lang="vi-VN" baseline="0" dirty="0" smtClean="0"/>
              <a:t> </a:t>
            </a:r>
            <a:r>
              <a:rPr lang="en-US" baseline="0" dirty="0" err="1" smtClean="0"/>
              <a:t>Tối</a:t>
            </a:r>
            <a:r>
              <a:rPr lang="en-US" baseline="0" dirty="0" smtClean="0"/>
              <a:t> </a:t>
            </a:r>
            <a:r>
              <a:rPr lang="vi-VN" baseline="0" dirty="0" smtClean="0"/>
              <a:t>xin </a:t>
            </a:r>
            <a:r>
              <a:rPr lang="en-US" baseline="0" dirty="0" err="1" smtClean="0"/>
              <a:t>đưa</a:t>
            </a:r>
            <a:r>
              <a:rPr lang="en-US" baseline="0" dirty="0" smtClean="0"/>
              <a:t> </a:t>
            </a:r>
            <a:r>
              <a:rPr lang="vi-VN" baseline="0" dirty="0" smtClean="0"/>
              <a:t>ra </a:t>
            </a:r>
            <a:r>
              <a:rPr lang="en-US" baseline="0" dirty="0" err="1" smtClean="0"/>
              <a:t>một</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r>
              <a:rPr lang="vi-VN" baseline="0" dirty="0" smtClean="0"/>
              <a:t/>
            </a:r>
            <a:br>
              <a:rPr lang="vi-VN" baseline="0" dirty="0" smtClean="0"/>
            </a:br>
            <a:r>
              <a:rPr lang="en-US" dirty="0" err="1" smtClean="0"/>
              <a:t>Khương</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doanh</a:t>
            </a:r>
            <a:r>
              <a:rPr lang="en-US" baseline="0" dirty="0" smtClean="0"/>
              <a:t> </a:t>
            </a:r>
            <a:r>
              <a:rPr lang="en-US" baseline="0" dirty="0" err="1" smtClean="0"/>
              <a:t>nhân</a:t>
            </a:r>
            <a:r>
              <a:rPr lang="en-US" baseline="0" dirty="0" smtClean="0"/>
              <a:t> </a:t>
            </a:r>
            <a:r>
              <a:rPr lang="en-US" baseline="0" dirty="0" err="1" smtClean="0"/>
              <a:t>bận</a:t>
            </a:r>
            <a:r>
              <a:rPr lang="en-US" baseline="0" dirty="0" smtClean="0"/>
              <a:t> </a:t>
            </a:r>
            <a:r>
              <a:rPr lang="en-US" baseline="0" dirty="0" err="1" smtClean="0"/>
              <a:t>rộn</a:t>
            </a:r>
            <a:r>
              <a:rPr lang="en-US" baseline="0" dirty="0" smtClean="0"/>
              <a:t> </a:t>
            </a:r>
            <a:r>
              <a:rPr lang="en-US" baseline="0" dirty="0" err="1" smtClean="0"/>
              <a:t>đi</a:t>
            </a:r>
            <a:r>
              <a:rPr lang="en-US" baseline="0" dirty="0" smtClean="0"/>
              <a:t> </a:t>
            </a:r>
            <a:r>
              <a:rPr lang="en-US" baseline="0" dirty="0" err="1" smtClean="0"/>
              <a:t>công</a:t>
            </a:r>
            <a:r>
              <a:rPr lang="en-US" baseline="0" dirty="0" smtClean="0"/>
              <a:t> </a:t>
            </a:r>
            <a:r>
              <a:rPr lang="en-US" baseline="0" dirty="0" err="1" smtClean="0"/>
              <a:t>tác</a:t>
            </a:r>
            <a:r>
              <a:rPr lang="en-US" baseline="0" dirty="0" smtClean="0"/>
              <a:t> </a:t>
            </a:r>
            <a:r>
              <a:rPr lang="en-US" baseline="0" dirty="0" err="1" smtClean="0"/>
              <a:t>thường</a:t>
            </a:r>
            <a:r>
              <a:rPr lang="en-US" baseline="0" dirty="0" smtClean="0"/>
              <a:t> </a:t>
            </a:r>
            <a:r>
              <a:rPr lang="en-US" baseline="0" dirty="0" err="1" smtClean="0"/>
              <a:t>xuyên</a:t>
            </a:r>
            <a:r>
              <a:rPr lang="en-US" baseline="0" dirty="0" smtClean="0"/>
              <a:t> </a:t>
            </a:r>
            <a:r>
              <a:rPr lang="en-US" baseline="0" dirty="0" err="1" smtClean="0"/>
              <a:t>nên</a:t>
            </a:r>
            <a:r>
              <a:rPr lang="en-US" baseline="0" dirty="0" smtClean="0"/>
              <a:t> </a:t>
            </a:r>
            <a:r>
              <a:rPr lang="en-US" baseline="0" dirty="0" err="1" smtClean="0"/>
              <a:t>có</a:t>
            </a:r>
            <a:r>
              <a:rPr lang="en-US" baseline="0" dirty="0" smtClean="0"/>
              <a:t> </a:t>
            </a:r>
            <a:r>
              <a:rPr lang="en-US" baseline="0" dirty="0" err="1" smtClean="0"/>
              <a:t>rất</a:t>
            </a:r>
            <a:r>
              <a:rPr lang="en-US" baseline="0" dirty="0" smtClean="0"/>
              <a:t> </a:t>
            </a:r>
            <a:r>
              <a:rPr lang="en-US" baseline="0" dirty="0" err="1" smtClean="0"/>
              <a:t>ít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về</a:t>
            </a:r>
            <a:r>
              <a:rPr lang="en-US" baseline="0" dirty="0" smtClean="0"/>
              <a:t> </a:t>
            </a:r>
            <a:r>
              <a:rPr lang="en-US" baseline="0" dirty="0" err="1" smtClean="0"/>
              <a:t>thăm</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Hôm</a:t>
            </a:r>
            <a:r>
              <a:rPr lang="en-US" baseline="0" dirty="0" smtClean="0"/>
              <a:t> nay </a:t>
            </a:r>
            <a:r>
              <a:rPr lang="en-US" baseline="0" dirty="0" err="1" smtClean="0"/>
              <a:t>Khương</a:t>
            </a:r>
            <a:r>
              <a:rPr lang="en-US" baseline="0" dirty="0" smtClean="0"/>
              <a:t> </a:t>
            </a:r>
            <a:r>
              <a:rPr lang="en-US" baseline="0" dirty="0" err="1" smtClean="0"/>
              <a:t>về</a:t>
            </a:r>
            <a:r>
              <a:rPr lang="en-US" baseline="0" dirty="0" smtClean="0"/>
              <a:t> </a:t>
            </a:r>
            <a:r>
              <a:rPr lang="en-US" baseline="0" dirty="0" err="1" smtClean="0"/>
              <a:t>nước</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thu</a:t>
            </a:r>
            <a:r>
              <a:rPr lang="en-US" baseline="0" dirty="0" smtClean="0"/>
              <a:t> </a:t>
            </a:r>
            <a:r>
              <a:rPr lang="en-US" baseline="0" dirty="0" err="1" smtClean="0"/>
              <a:t>xếp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để</a:t>
            </a:r>
            <a:r>
              <a:rPr lang="en-US" baseline="0" dirty="0" smtClean="0"/>
              <a:t> </a:t>
            </a:r>
            <a:r>
              <a:rPr lang="en-US" baseline="0" dirty="0" err="1" smtClean="0"/>
              <a:t>gặp</a:t>
            </a:r>
            <a:r>
              <a:rPr lang="en-US" baseline="0" dirty="0" smtClean="0"/>
              <a:t> </a:t>
            </a:r>
            <a:r>
              <a:rPr lang="en-US" baseline="0" dirty="0" err="1" smtClean="0"/>
              <a:t>gia</a:t>
            </a:r>
            <a:r>
              <a:rPr lang="en-US" baseline="0" dirty="0" smtClean="0"/>
              <a:t> </a:t>
            </a:r>
            <a:r>
              <a:rPr lang="en-US" baseline="0" dirty="0" err="1" smtClean="0"/>
              <a:t>đình</a:t>
            </a:r>
            <a:r>
              <a:rPr lang="en-US" baseline="0" dirty="0" smtClean="0"/>
              <a:t> </a:t>
            </a:r>
            <a:r>
              <a:rPr lang="en-US" baseline="0" dirty="0" err="1" smtClean="0"/>
              <a:t>và</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Khương</a:t>
            </a:r>
            <a:r>
              <a:rPr lang="en-US" baseline="0" dirty="0" smtClean="0"/>
              <a:t> </a:t>
            </a:r>
            <a:r>
              <a:rPr lang="en-US" baseline="0" dirty="0" err="1" smtClean="0"/>
              <a:t>đang</a:t>
            </a:r>
            <a:r>
              <a:rPr lang="en-US" baseline="0" dirty="0" smtClean="0"/>
              <a:t> </a:t>
            </a:r>
            <a:r>
              <a:rPr lang="en-US" baseline="0" dirty="0" err="1" smtClean="0"/>
              <a:t>làm</a:t>
            </a:r>
            <a:r>
              <a:rPr lang="en-US" baseline="0" dirty="0" smtClean="0"/>
              <a:t> </a:t>
            </a:r>
            <a:r>
              <a:rPr lang="en-US" baseline="0" dirty="0" err="1" smtClean="0"/>
              <a:t>việc</a:t>
            </a:r>
            <a:r>
              <a:rPr lang="en-US" baseline="0" dirty="0" smtClean="0"/>
              <a:t> </a:t>
            </a:r>
            <a:r>
              <a:rPr lang="en-US" baseline="0" dirty="0" err="1" smtClean="0"/>
              <a:t>tại</a:t>
            </a:r>
            <a:r>
              <a:rPr lang="en-US" baseline="0" dirty="0" smtClean="0"/>
              <a:t> </a:t>
            </a:r>
            <a:r>
              <a:rPr lang="en-US" baseline="0" dirty="0" err="1" smtClean="0"/>
              <a:t>công</a:t>
            </a:r>
            <a:r>
              <a:rPr lang="en-US" baseline="0" dirty="0" smtClean="0"/>
              <a:t> </a:t>
            </a:r>
            <a:r>
              <a:rPr lang="en-US" baseline="0" dirty="0" err="1" smtClean="0"/>
              <a:t>ty</a:t>
            </a:r>
            <a:r>
              <a:rPr lang="en-US" baseline="0" dirty="0" smtClean="0"/>
              <a:t> ở </a:t>
            </a:r>
            <a:r>
              <a:rPr lang="en-US" baseline="0" dirty="0" err="1" smtClean="0"/>
              <a:t>gần</a:t>
            </a:r>
            <a:r>
              <a:rPr lang="en-US" baseline="0" dirty="0" smtClean="0"/>
              <a:t> </a:t>
            </a:r>
            <a:r>
              <a:rPr lang="en-US" baseline="0" dirty="0" err="1" smtClean="0"/>
              <a:t>công</a:t>
            </a:r>
            <a:r>
              <a:rPr lang="en-US" baseline="0" dirty="0" smtClean="0"/>
              <a:t> </a:t>
            </a:r>
            <a:r>
              <a:rPr lang="en-US" baseline="0" dirty="0" err="1" smtClean="0"/>
              <a:t>viên</a:t>
            </a:r>
            <a:r>
              <a:rPr lang="en-US" baseline="0" dirty="0" smtClean="0"/>
              <a:t> </a:t>
            </a:r>
            <a:r>
              <a:rPr lang="en-US" baseline="0" dirty="0" err="1" smtClean="0"/>
              <a:t>tao</a:t>
            </a:r>
            <a:r>
              <a:rPr lang="en-US" baseline="0" dirty="0" smtClean="0"/>
              <a:t> </a:t>
            </a:r>
            <a:r>
              <a:rPr lang="en-US" baseline="0" dirty="0" err="1" smtClean="0"/>
              <a:t>đàn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33204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CodeID</a:t>
            </a:r>
            <a:r>
              <a:rPr lang="en-US" dirty="0" smtClean="0"/>
              <a:t>: </a:t>
            </a:r>
            <a:r>
              <a:rPr lang="en-US" dirty="0" err="1" smtClean="0"/>
              <a:t>mã</a:t>
            </a:r>
            <a:r>
              <a:rPr lang="en-US" baseline="0" dirty="0" smtClean="0"/>
              <a:t> </a:t>
            </a:r>
            <a:r>
              <a:rPr lang="en-US" baseline="0" dirty="0" err="1" smtClean="0"/>
              <a:t>số</a:t>
            </a:r>
            <a:r>
              <a:rPr lang="en-US" baseline="0" dirty="0" smtClean="0"/>
              <a:t> </a:t>
            </a:r>
            <a:r>
              <a:rPr lang="en-US" baseline="0" dirty="0" err="1" smtClean="0"/>
              <a:t>trạm</a:t>
            </a:r>
            <a:r>
              <a:rPr lang="en-US" baseline="0" dirty="0" smtClean="0"/>
              <a:t> – </a:t>
            </a:r>
            <a:r>
              <a:rPr lang="en-US" baseline="0" dirty="0" err="1" smtClean="0"/>
              <a:t>để</a:t>
            </a:r>
            <a:r>
              <a:rPr lang="en-US" baseline="0" dirty="0" smtClean="0"/>
              <a:t> </a:t>
            </a:r>
            <a:r>
              <a:rPr lang="en-US" baseline="0" dirty="0" err="1" smtClean="0"/>
              <a:t>phân</a:t>
            </a:r>
            <a:r>
              <a:rPr lang="en-US" baseline="0" dirty="0" smtClean="0"/>
              <a:t> </a:t>
            </a:r>
            <a:r>
              <a:rPr lang="en-US" baseline="0" dirty="0" err="1" smtClean="0"/>
              <a:t>biệt</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nhau</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362974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kiến trúc tổng quát hệ thống khi có đồng hồ thông minh.</a:t>
            </a:r>
          </a:p>
          <a:p>
            <a:r>
              <a:rPr lang="vi-VN" dirty="0" smtClean="0"/>
              <a:t>Đồng hồ thông minh hỗ trợ trên cả hai loại tìm kiếm:</a:t>
            </a:r>
            <a:r>
              <a:rPr lang="vi-VN" baseline="0" dirty="0" smtClean="0"/>
              <a:t> Xe buýt hoặc xe máy. </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241</a:t>
            </a:fld>
            <a:endParaRPr lang="en-US"/>
          </a:p>
        </p:txBody>
      </p:sp>
    </p:spTree>
    <p:extLst>
      <p:ext uri="{BB962C8B-B14F-4D97-AF65-F5344CB8AC3E}">
        <p14:creationId xmlns:p14="http://schemas.microsoft.com/office/powerpoint/2010/main" val="82695967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tìm kiếm bằng xe buýt hoặc xe máy và bắt đầu tham gia giao thông,</a:t>
            </a:r>
          </a:p>
          <a:p>
            <a:r>
              <a:rPr lang="en-US" dirty="0" err="1" smtClean="0"/>
              <a:t>Đ</a:t>
            </a:r>
            <a:r>
              <a:rPr lang="vi-VN" dirty="0" smtClean="0"/>
              <a:t>iện thoại sẽ liên tục gửi và đồng bộ dữ liệu với đồng hồ. </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242</a:t>
            </a:fld>
            <a:endParaRPr lang="en-US"/>
          </a:p>
        </p:txBody>
      </p:sp>
    </p:spTree>
    <p:extLst>
      <p:ext uri="{BB962C8B-B14F-4D97-AF65-F5344CB8AC3E}">
        <p14:creationId xmlns:p14="http://schemas.microsoft.com/office/powerpoint/2010/main" val="47463597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Chúng tôi xin bắt đầu phần demo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FD8968-C20D-B548-8F38-15808464108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181147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đồng</a:t>
            </a:r>
            <a:r>
              <a:rPr lang="en-US" baseline="0" dirty="0" smtClean="0"/>
              <a:t> </a:t>
            </a:r>
            <a:r>
              <a:rPr lang="en-US" baseline="0" dirty="0" err="1" smtClean="0"/>
              <a:t>hồ</a:t>
            </a:r>
            <a:r>
              <a:rPr lang="en-US" baseline="0" dirty="0" smtClean="0"/>
              <a:t> </a:t>
            </a:r>
            <a:r>
              <a:rPr lang="en-US" baseline="0" dirty="0" err="1" smtClean="0"/>
              <a:t>thông</a:t>
            </a:r>
            <a:r>
              <a:rPr lang="en-US" baseline="0" dirty="0" smtClean="0"/>
              <a:t> minh </a:t>
            </a:r>
            <a:r>
              <a:rPr lang="en-US" baseline="0" dirty="0" err="1" smtClean="0"/>
              <a:t>khá</a:t>
            </a:r>
            <a:r>
              <a:rPr lang="en-US" baseline="0" dirty="0" smtClean="0"/>
              <a:t> </a:t>
            </a:r>
            <a:r>
              <a:rPr lang="en-US" baseline="0" dirty="0" err="1" smtClean="0"/>
              <a:t>nhỏ</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nhìn</a:t>
            </a:r>
            <a:r>
              <a:rPr lang="en-US" baseline="0" dirty="0" smtClean="0"/>
              <a:t> </a:t>
            </a:r>
            <a:r>
              <a:rPr lang="en-US" baseline="0" dirty="0" err="1" smtClean="0"/>
              <a:t>rõ</a:t>
            </a:r>
            <a:r>
              <a:rPr lang="en-US" baseline="0" dirty="0" smtClean="0"/>
              <a:t> </a:t>
            </a:r>
            <a:r>
              <a:rPr lang="en-US" baseline="0" dirty="0" err="1" smtClean="0"/>
              <a:t>những</a:t>
            </a:r>
            <a:r>
              <a:rPr lang="en-US" baseline="0" dirty="0" smtClean="0"/>
              <a:t> </a:t>
            </a:r>
            <a:r>
              <a:rPr lang="en-US" baseline="0" dirty="0" err="1" smtClean="0"/>
              <a:t>thông</a:t>
            </a:r>
            <a:r>
              <a:rPr lang="en-US" baseline="0" dirty="0" smtClean="0"/>
              <a:t> tin </a:t>
            </a:r>
            <a:r>
              <a:rPr lang="en-US" baseline="0" dirty="0" err="1" smtClean="0"/>
              <a:t>trên</a:t>
            </a:r>
            <a:r>
              <a:rPr lang="en-US" baseline="0" dirty="0" smtClean="0"/>
              <a:t> </a:t>
            </a:r>
            <a:r>
              <a:rPr lang="en-US" baseline="0" dirty="0" err="1" smtClean="0"/>
              <a:t>đó</a:t>
            </a:r>
            <a:endParaRPr lang="en-US" baseline="0" dirty="0" smtClean="0"/>
          </a:p>
          <a:p>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ai</a:t>
            </a:r>
            <a:r>
              <a:rPr lang="en-US" baseline="0" dirty="0" smtClean="0"/>
              <a:t> </a:t>
            </a:r>
            <a:r>
              <a:rPr lang="en-US" baseline="0" dirty="0" err="1" smtClean="0"/>
              <a:t>cũng</a:t>
            </a:r>
            <a:r>
              <a:rPr lang="en-US" baseline="0" dirty="0" smtClean="0"/>
              <a:t> </a:t>
            </a:r>
            <a:r>
              <a:rPr lang="en-US" baseline="0" dirty="0" err="1" smtClean="0"/>
              <a:t>có</a:t>
            </a:r>
            <a:endParaRPr lang="en-US" baseline="0" dirty="0" smtClean="0"/>
          </a:p>
          <a:p>
            <a:r>
              <a:rPr lang="en-US" baseline="0" dirty="0" err="1" smtClean="0"/>
              <a:t>Và</a:t>
            </a:r>
            <a:r>
              <a:rPr lang="en-US" baseline="0" dirty="0" smtClean="0"/>
              <a:t> </a:t>
            </a:r>
            <a:r>
              <a:rPr lang="en-US" baseline="0" dirty="0" err="1" smtClean="0"/>
              <a:t>giá</a:t>
            </a:r>
            <a:r>
              <a:rPr lang="en-US" baseline="0" dirty="0" smtClean="0"/>
              <a:t> </a:t>
            </a:r>
            <a:r>
              <a:rPr lang="en-US" baseline="0" dirty="0" err="1" smtClean="0"/>
              <a:t>của</a:t>
            </a:r>
            <a:r>
              <a:rPr lang="en-US" baseline="0" dirty="0" smtClean="0"/>
              <a:t> </a:t>
            </a:r>
            <a:r>
              <a:rPr lang="en-US" baseline="0" dirty="0" err="1" smtClean="0"/>
              <a:t>nó</a:t>
            </a:r>
            <a:r>
              <a:rPr lang="en-US" baseline="0" dirty="0" smtClean="0"/>
              <a:t>  </a:t>
            </a:r>
            <a:r>
              <a:rPr lang="en-US" baseline="0" dirty="0" err="1" smtClean="0"/>
              <a:t>ko</a:t>
            </a:r>
            <a:r>
              <a:rPr lang="en-US" baseline="0" dirty="0" smtClean="0"/>
              <a:t> </a:t>
            </a:r>
            <a:r>
              <a:rPr lang="en-US" baseline="0" dirty="0" err="1" smtClean="0"/>
              <a:t>hề</a:t>
            </a:r>
            <a:r>
              <a:rPr lang="en-US" baseline="0" dirty="0" smtClean="0"/>
              <a:t> </a:t>
            </a:r>
            <a:r>
              <a:rPr lang="en-US" baseline="0" dirty="0" err="1" smtClean="0"/>
              <a:t>rẻ</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8130567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bằng</a:t>
            </a:r>
            <a:r>
              <a:rPr lang="en-US" baseline="0" dirty="0" smtClean="0"/>
              <a:t> </a:t>
            </a:r>
            <a:r>
              <a:rPr lang="en-US" baseline="0" dirty="0" err="1" smtClean="0"/>
              <a:t>giọng</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423827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là</a:t>
            </a:r>
            <a:r>
              <a:rPr lang="en-US" baseline="0" dirty="0" smtClean="0"/>
              <a:t> </a:t>
            </a:r>
            <a:r>
              <a:rPr lang="en-US" baseline="0" dirty="0" err="1" smtClean="0"/>
              <a:t>phần</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này</a:t>
            </a:r>
            <a:endParaRPr lang="en-US" baseline="0" dirty="0" smtClean="0"/>
          </a:p>
          <a:p>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dung </a:t>
            </a:r>
            <a:r>
              <a:rPr lang="en-US" baseline="0" dirty="0" err="1" smtClean="0"/>
              <a:t>nhấn</a:t>
            </a:r>
            <a:r>
              <a:rPr lang="en-US" baseline="0" dirty="0" smtClean="0"/>
              <a:t> </a:t>
            </a:r>
            <a:r>
              <a:rPr lang="en-US" baseline="0" dirty="0" err="1" smtClean="0"/>
              <a:t>nút</a:t>
            </a:r>
            <a:r>
              <a:rPr lang="en-US" baseline="0" dirty="0" smtClean="0"/>
              <a:t> download.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86921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Ưng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69815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1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được</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từ</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smallmessage</a:t>
            </a:r>
            <a:r>
              <a:rPr lang="en-US" baseline="0" dirty="0" smtClean="0"/>
              <a:t> </a:t>
            </a:r>
            <a:r>
              <a:rPr lang="en-US" baseline="0" dirty="0" err="1" smtClean="0"/>
              <a:t>trong</a:t>
            </a:r>
            <a:r>
              <a:rPr lang="en-US" baseline="0" dirty="0" smtClean="0"/>
              <a:t> class notify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05945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dirty="0" smtClean="0"/>
              <a:t> </a:t>
            </a:r>
            <a:r>
              <a:rPr lang="en-US" dirty="0" err="1" smtClean="0"/>
              <a:t>đó</a:t>
            </a:r>
            <a:r>
              <a:rPr lang="en-US" baseline="0" dirty="0" smtClean="0"/>
              <a:t> 1 list notify </a:t>
            </a:r>
            <a:r>
              <a:rPr lang="en-US" baseline="0" dirty="0" err="1" smtClean="0"/>
              <a:t>sẽ</a:t>
            </a:r>
            <a:r>
              <a:rPr lang="en-US" baseline="0" dirty="0" smtClean="0"/>
              <a:t> </a:t>
            </a:r>
            <a:r>
              <a:rPr lang="en-US" baseline="0" dirty="0" err="1" smtClean="0"/>
              <a:t>đc</a:t>
            </a:r>
            <a:r>
              <a:rPr lang="en-US" baseline="0" dirty="0" smtClean="0"/>
              <a:t> 1 list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99752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chuỗi</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đó</a:t>
            </a:r>
            <a:r>
              <a:rPr lang="en-US" baseline="0" dirty="0" smtClean="0"/>
              <a:t> </a:t>
            </a:r>
            <a:r>
              <a:rPr lang="en-US" baseline="0" dirty="0" err="1" smtClean="0"/>
              <a:t>lên</a:t>
            </a:r>
            <a:r>
              <a:rPr lang="en-US" baseline="0" dirty="0" smtClean="0"/>
              <a:t> FPT service </a:t>
            </a:r>
            <a:r>
              <a:rPr lang="en-US" baseline="0" dirty="0" err="1" smtClean="0"/>
              <a:t>theo</a:t>
            </a:r>
            <a:r>
              <a:rPr lang="en-US" baseline="0" dirty="0" smtClean="0"/>
              <a:t> </a:t>
            </a:r>
            <a:r>
              <a:rPr lang="en-US" baseline="0" dirty="0" err="1" smtClean="0"/>
              <a:t>đúng</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đường</a:t>
            </a:r>
            <a:r>
              <a:rPr lang="en-US" baseline="0" dirty="0" smtClean="0"/>
              <a:t> link ở </a:t>
            </a:r>
            <a:r>
              <a:rPr lang="en-US" baseline="0" dirty="0" err="1" smtClean="0"/>
              <a:t>dưới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640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Street: </a:t>
            </a:r>
            <a:r>
              <a:rPr lang="en-US"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349617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FPT service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list </a:t>
            </a:r>
            <a:r>
              <a:rPr lang="en-US" baseline="0" dirty="0" err="1" smtClean="0"/>
              <a:t>các</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366019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a:t>
            </a:r>
            <a:r>
              <a:rPr lang="en-US" baseline="0" dirty="0" err="1" smtClean="0"/>
              <a:t>cái</a:t>
            </a:r>
            <a:r>
              <a:rPr lang="en-US" baseline="0" dirty="0" smtClean="0"/>
              <a:t> file audio </a:t>
            </a:r>
            <a:r>
              <a:rPr lang="en-US" baseline="0" dirty="0" err="1" smtClean="0"/>
              <a:t>đó</a:t>
            </a:r>
            <a:r>
              <a:rPr lang="en-US" baseline="0" dirty="0" smtClean="0"/>
              <a:t> </a:t>
            </a:r>
            <a:r>
              <a:rPr lang="en-US" baseline="0" dirty="0" err="1" smtClean="0"/>
              <a:t>thành</a:t>
            </a:r>
            <a:r>
              <a:rPr lang="en-US" baseline="0" dirty="0" smtClean="0"/>
              <a:t> </a:t>
            </a:r>
            <a:r>
              <a:rPr lang="en-US" baseline="0" dirty="0" err="1" smtClean="0"/>
              <a:t>mảng</a:t>
            </a:r>
            <a:r>
              <a:rPr lang="en-US" baseline="0" dirty="0" smtClean="0"/>
              <a:t> byte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vào</a:t>
            </a:r>
            <a:r>
              <a:rPr lang="en-US" baseline="0" dirty="0" smtClean="0"/>
              <a:t> </a:t>
            </a:r>
            <a:r>
              <a:rPr lang="en-US" baseline="0" dirty="0" err="1" smtClean="0"/>
              <a:t>trong</a:t>
            </a:r>
            <a:r>
              <a:rPr lang="en-US" baseline="0" dirty="0" smtClean="0"/>
              <a:t> cache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5582317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những</a:t>
            </a:r>
            <a:r>
              <a:rPr lang="en-US" baseline="0" dirty="0" smtClean="0"/>
              <a:t> file audio </a:t>
            </a:r>
            <a:r>
              <a:rPr lang="en-US" baseline="0" dirty="0" err="1" smtClean="0"/>
              <a:t>cần</a:t>
            </a:r>
            <a:r>
              <a:rPr lang="en-US" baseline="0" dirty="0" smtClean="0"/>
              <a:t> </a:t>
            </a:r>
            <a:r>
              <a:rPr lang="en-US" baseline="0" dirty="0" err="1" smtClean="0"/>
              <a:t>thiệt</a:t>
            </a:r>
            <a:r>
              <a:rPr lang="en-US" baseline="0" dirty="0" smtClean="0"/>
              <a:t> </a:t>
            </a:r>
            <a:r>
              <a:rPr lang="en-US" baseline="0" dirty="0" err="1" smtClean="0"/>
              <a:t>trong</a:t>
            </a:r>
            <a:r>
              <a:rPr lang="en-US" baseline="0" dirty="0" smtClean="0"/>
              <a:t> Cache </a:t>
            </a:r>
            <a:r>
              <a:rPr lang="en-US" baseline="0" dirty="0" err="1" smtClean="0"/>
              <a:t>để</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B4A46F-5531-C743-A588-5C76C648827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161449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tổng</a:t>
            </a:r>
            <a:r>
              <a:rPr lang="en-US" baseline="0" dirty="0" smtClean="0"/>
              <a:t> </a:t>
            </a:r>
            <a:r>
              <a:rPr lang="en-US" baseline="0" dirty="0" err="1" smtClean="0"/>
              <a:t>quan</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254</a:t>
            </a:fld>
            <a:endParaRPr lang="en-US"/>
          </a:p>
        </p:txBody>
      </p:sp>
    </p:spTree>
    <p:extLst>
      <p:ext uri="{BB962C8B-B14F-4D97-AF65-F5344CB8AC3E}">
        <p14:creationId xmlns:p14="http://schemas.microsoft.com/office/powerpoint/2010/main" val="361550711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gửi</a:t>
            </a:r>
            <a:r>
              <a:rPr lang="en-US" baseline="0" dirty="0" smtClean="0"/>
              <a:t> request </a:t>
            </a:r>
            <a:r>
              <a:rPr lang="en-US" baseline="0" dirty="0" err="1" smtClean="0"/>
              <a:t>lên</a:t>
            </a:r>
            <a:r>
              <a:rPr lang="en-US" baseline="0" dirty="0" smtClean="0"/>
              <a:t> FPT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255</a:t>
            </a:fld>
            <a:endParaRPr lang="en-US"/>
          </a:p>
        </p:txBody>
      </p:sp>
    </p:spTree>
    <p:extLst>
      <p:ext uri="{BB962C8B-B14F-4D97-AF65-F5344CB8AC3E}">
        <p14:creationId xmlns:p14="http://schemas.microsoft.com/office/powerpoint/2010/main" val="415559856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FPT service </a:t>
            </a:r>
            <a:r>
              <a:rPr lang="en-US" dirty="0" err="1" smtClean="0"/>
              <a:t>trả</a:t>
            </a:r>
            <a:r>
              <a:rPr lang="en-US" dirty="0" smtClean="0"/>
              <a:t> </a:t>
            </a:r>
            <a:r>
              <a:rPr lang="en-US" dirty="0" err="1" smtClean="0"/>
              <a:t>về</a:t>
            </a:r>
            <a:r>
              <a:rPr lang="en-US" baseline="0" dirty="0" smtClean="0"/>
              <a:t> file audio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256</a:t>
            </a:fld>
            <a:endParaRPr lang="en-US"/>
          </a:p>
        </p:txBody>
      </p:sp>
    </p:spTree>
    <p:extLst>
      <p:ext uri="{BB962C8B-B14F-4D97-AF65-F5344CB8AC3E}">
        <p14:creationId xmlns:p14="http://schemas.microsoft.com/office/powerpoint/2010/main" val="95978731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302623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Kịch</a:t>
            </a:r>
            <a:r>
              <a:rPr lang="en-US" baseline="0" dirty="0" smtClean="0"/>
              <a:t> </a:t>
            </a:r>
            <a:r>
              <a:rPr lang="en-US" baseline="0" dirty="0" err="1" smtClean="0"/>
              <a:t>bản</a:t>
            </a:r>
            <a:r>
              <a:rPr lang="en-US" baseline="0" dirty="0" smtClean="0"/>
              <a:t> </a:t>
            </a:r>
            <a:r>
              <a:rPr lang="en-US" baseline="0" dirty="0" err="1" smtClean="0"/>
              <a:t>tiếp</a:t>
            </a:r>
            <a:r>
              <a:rPr lang="en-US" baseline="0" dirty="0" smtClean="0"/>
              <a:t> </a:t>
            </a:r>
            <a:r>
              <a:rPr lang="en-US" baseline="0" dirty="0" err="1" smtClean="0"/>
              <a:t>theo</a:t>
            </a:r>
            <a:r>
              <a:rPr lang="en-US" baseline="0" dirty="0" smtClean="0"/>
              <a:t>:</a:t>
            </a:r>
          </a:p>
          <a:p>
            <a:r>
              <a:rPr lang="en-US" dirty="0" smtClean="0"/>
              <a:t>Anh</a:t>
            </a:r>
            <a:r>
              <a:rPr lang="en-US" baseline="0" dirty="0" smtClean="0"/>
              <a:t> </a:t>
            </a:r>
            <a:r>
              <a:rPr lang="en-US" baseline="0" dirty="0" err="1" smtClean="0"/>
              <a:t>khương</a:t>
            </a:r>
            <a:r>
              <a:rPr lang="en-US" baseline="0" dirty="0" smtClean="0"/>
              <a:t> </a:t>
            </a:r>
            <a:r>
              <a:rPr lang="en-US" baseline="0" dirty="0" err="1" smtClean="0"/>
              <a:t>thường</a:t>
            </a:r>
            <a:r>
              <a:rPr lang="en-US" baseline="0" dirty="0" smtClean="0"/>
              <a:t> di </a:t>
            </a:r>
            <a:r>
              <a:rPr lang="en-US" baseline="0" dirty="0" err="1" smtClean="0"/>
              <a:t>chuyển</a:t>
            </a:r>
            <a:r>
              <a:rPr lang="en-US" baseline="0" dirty="0" smtClean="0"/>
              <a:t> </a:t>
            </a:r>
            <a:r>
              <a:rPr lang="en-US" baseline="0" dirty="0" err="1" smtClean="0"/>
              <a:t>với</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rất</a:t>
            </a:r>
            <a:r>
              <a:rPr lang="en-US" baseline="0" dirty="0" smtClean="0"/>
              <a:t> </a:t>
            </a:r>
            <a:r>
              <a:rPr lang="en-US" baseline="0" dirty="0" err="1" smtClean="0"/>
              <a:t>cao</a:t>
            </a:r>
            <a:r>
              <a:rPr lang="en-US" baseline="0" dirty="0" smtClean="0"/>
              <a:t>, </a:t>
            </a:r>
            <a:r>
              <a:rPr lang="en-US" baseline="0" dirty="0" err="1" smtClean="0"/>
              <a:t>và</a:t>
            </a:r>
            <a:r>
              <a:rPr lang="en-US" baseline="0" dirty="0" smtClean="0"/>
              <a:t> </a:t>
            </a:r>
            <a:r>
              <a:rPr lang="en-US" baseline="0" dirty="0" err="1" smtClean="0"/>
              <a:t>trong</a:t>
            </a:r>
            <a:r>
              <a:rPr lang="en-US" baseline="0" dirty="0" smtClean="0"/>
              <a:t>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này</a:t>
            </a:r>
            <a:r>
              <a:rPr lang="en-US" baseline="0" dirty="0" smtClean="0"/>
              <a:t>.</a:t>
            </a:r>
          </a:p>
          <a:p>
            <a:r>
              <a:rPr lang="en-US" baseline="0" dirty="0" err="1" smtClean="0"/>
              <a:t>Khi</a:t>
            </a:r>
            <a:r>
              <a:rPr lang="en-US" baseline="0" dirty="0" smtClean="0"/>
              <a:t> </a:t>
            </a:r>
            <a:r>
              <a:rPr lang="en-US" baseline="0" dirty="0" err="1" smtClean="0"/>
              <a:t>anh</a:t>
            </a:r>
            <a:r>
              <a:rPr lang="en-US" baseline="0" dirty="0" smtClean="0"/>
              <a:t> di </a:t>
            </a:r>
            <a:r>
              <a:rPr lang="en-US" baseline="0" dirty="0" err="1" smtClean="0"/>
              <a:t>chuyển</a:t>
            </a:r>
            <a:r>
              <a:rPr lang="en-US" baseline="0" dirty="0" smtClean="0"/>
              <a:t> </a:t>
            </a:r>
            <a:r>
              <a:rPr lang="en-US" baseline="0" dirty="0" err="1" smtClean="0"/>
              <a:t>trên</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14530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Lúc</a:t>
            </a:r>
            <a:r>
              <a:rPr lang="en-US" baseline="0" dirty="0" smtClean="0"/>
              <a:t> </a:t>
            </a:r>
            <a:r>
              <a:rPr lang="en-US" baseline="0" dirty="0" err="1" smtClean="0"/>
              <a:t>anh</a:t>
            </a:r>
            <a:r>
              <a:rPr lang="en-US" dirty="0" smtClean="0"/>
              <a:t> di</a:t>
            </a:r>
            <a:r>
              <a:rPr lang="en-US" baseline="0" dirty="0" smtClean="0"/>
              <a:t> </a:t>
            </a:r>
            <a:r>
              <a:rPr lang="en-US" baseline="0" dirty="0" err="1" smtClean="0"/>
              <a:t>chuyển</a:t>
            </a:r>
            <a:r>
              <a:rPr lang="en-US" baseline="0" dirty="0" smtClean="0"/>
              <a:t> </a:t>
            </a:r>
            <a:r>
              <a:rPr lang="en-US" baseline="0" dirty="0" err="1" smtClean="0"/>
              <a:t>gần</a:t>
            </a:r>
            <a:r>
              <a:rPr lang="en-US" baseline="0" dirty="0" smtClean="0"/>
              <a:t>  </a:t>
            </a:r>
            <a:r>
              <a:rPr lang="en-US" baseline="0" dirty="0" err="1" smtClean="0"/>
              <a:t>tới</a:t>
            </a:r>
            <a:r>
              <a:rPr lang="en-US" baseline="0" dirty="0" smtClean="0"/>
              <a:t> </a:t>
            </a:r>
            <a:r>
              <a:rPr lang="en-US" baseline="0" dirty="0" err="1" smtClean="0"/>
              <a:t>điểm</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tiếp</a:t>
            </a:r>
            <a:r>
              <a:rPr lang="en-US" baseline="0" dirty="0" smtClean="0"/>
              <a:t> </a:t>
            </a:r>
            <a:r>
              <a:rPr lang="en-US" baseline="0" dirty="0" err="1" smtClean="0"/>
              <a:t>theo</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199523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Anh </a:t>
            </a:r>
            <a:r>
              <a:rPr lang="en-US" dirty="0" err="1" smtClean="0"/>
              <a:t>khương</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là</a:t>
            </a:r>
            <a:r>
              <a:rPr lang="en-US" baseline="0" dirty="0" smtClean="0"/>
              <a:t> </a:t>
            </a:r>
            <a:r>
              <a:rPr lang="en-US" baseline="0" dirty="0" err="1" smtClean="0"/>
              <a:t>chuẩn</a:t>
            </a:r>
            <a:r>
              <a:rPr lang="en-US" baseline="0" dirty="0" smtClean="0"/>
              <a:t> </a:t>
            </a:r>
            <a:r>
              <a:rPr lang="en-US" baseline="0" dirty="0" err="1" smtClean="0"/>
              <a:t>bị</a:t>
            </a:r>
            <a:r>
              <a:rPr lang="en-US" baseline="0" dirty="0" smtClean="0"/>
              <a:t> </a:t>
            </a:r>
            <a:r>
              <a:rPr lang="en-US" baseline="0" dirty="0" err="1" smtClean="0"/>
              <a:t>quẹo</a:t>
            </a:r>
            <a:r>
              <a:rPr lang="en-US" baseline="0" dirty="0" smtClean="0"/>
              <a:t> </a:t>
            </a:r>
            <a:r>
              <a:rPr lang="en-US" baseline="0" dirty="0" err="1" smtClean="0"/>
              <a:t>trái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841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Vĩ</a:t>
            </a:r>
            <a:r>
              <a:rPr lang="en-US" baseline="0" dirty="0" smtClean="0"/>
              <a:t> </a:t>
            </a:r>
            <a:r>
              <a:rPr lang="en-US" baseline="0" dirty="0" err="1" smtClean="0"/>
              <a:t>độ</a:t>
            </a:r>
            <a:r>
              <a:rPr lang="en-US" baseline="0" dirty="0" smtClean="0"/>
              <a:t> </a:t>
            </a:r>
            <a:r>
              <a:rPr lang="en-US" baseline="0" dirty="0" err="1" smtClean="0"/>
              <a:t>của</a:t>
            </a:r>
            <a:r>
              <a:rPr lang="en-US" baseline="0" dirty="0" smtClean="0"/>
              <a:t> </a:t>
            </a:r>
            <a:r>
              <a:rPr lang="en-US" baseline="0" dirty="0" err="1" smtClean="0"/>
              <a:t>trạm</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147965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vì</a:t>
            </a:r>
            <a:r>
              <a:rPr lang="en-US" baseline="0" dirty="0" smtClean="0"/>
              <a:t> 1 </a:t>
            </a:r>
            <a:r>
              <a:rPr lang="en-US" baseline="0" dirty="0" err="1" smtClean="0"/>
              <a:t>lý</a:t>
            </a:r>
            <a:r>
              <a:rPr lang="en-US" baseline="0" dirty="0" smtClean="0"/>
              <a:t> do </a:t>
            </a:r>
            <a:r>
              <a:rPr lang="en-US" baseline="0" dirty="0" err="1" smtClean="0"/>
              <a:t>nào</a:t>
            </a:r>
            <a:r>
              <a:rPr lang="en-US" baseline="0" dirty="0" smtClean="0"/>
              <a:t> </a:t>
            </a:r>
            <a:r>
              <a:rPr lang="en-US" baseline="0" dirty="0" err="1" smtClean="0"/>
              <a:t>đó</a:t>
            </a:r>
            <a:r>
              <a:rPr lang="en-US" baseline="0" dirty="0" smtClean="0"/>
              <a:t>, </a:t>
            </a:r>
            <a:r>
              <a:rPr lang="en-US" baseline="0" dirty="0" err="1" smtClean="0"/>
              <a:t>anh</a:t>
            </a:r>
            <a:r>
              <a:rPr lang="en-US" baseline="0" dirty="0" smtClean="0"/>
              <a:t>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thẳng</a:t>
            </a:r>
            <a:r>
              <a:rPr lang="en-US" baseline="0" dirty="0" smtClean="0"/>
              <a:t> </a:t>
            </a:r>
            <a:r>
              <a:rPr lang="en-US" baseline="0" dirty="0" err="1" smtClean="0"/>
              <a:t>mà</a:t>
            </a:r>
            <a:r>
              <a:rPr lang="en-US" baseline="0" dirty="0" smtClean="0"/>
              <a:t> </a:t>
            </a:r>
            <a:r>
              <a:rPr lang="en-US" baseline="0" dirty="0" err="1" smtClean="0"/>
              <a:t>ko</a:t>
            </a:r>
            <a:r>
              <a:rPr lang="en-US" baseline="0" dirty="0" smtClean="0"/>
              <a:t> </a:t>
            </a:r>
            <a:r>
              <a:rPr lang="en-US" baseline="0" dirty="0" err="1" smtClean="0"/>
              <a:t>biết</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lạc</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4981807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khi</a:t>
            </a:r>
            <a:r>
              <a:rPr lang="en-US" baseline="0" dirty="0" smtClean="0"/>
              <a:t> </a:t>
            </a:r>
            <a:r>
              <a:rPr lang="en-US" baseline="0" dirty="0" err="1" smtClean="0"/>
              <a:t>anh</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map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thì</a:t>
            </a:r>
            <a:r>
              <a:rPr lang="en-US" baseline="0" dirty="0" smtClean="0"/>
              <a:t> </a:t>
            </a:r>
            <a:r>
              <a:rPr lang="en-US" baseline="0" dirty="0" err="1" smtClean="0"/>
              <a:t>anh</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a:t>
            </a:r>
            <a:r>
              <a:rPr lang="en-US" baseline="0" dirty="0" err="1" smtClean="0"/>
              <a:t>lạc</a:t>
            </a:r>
            <a:r>
              <a:rPr lang="en-US" baseline="0" dirty="0" smtClean="0"/>
              <a:t> </a:t>
            </a:r>
            <a:r>
              <a:rPr lang="en-US" baseline="0" dirty="0" err="1" smtClean="0"/>
              <a:t>khá</a:t>
            </a:r>
            <a:r>
              <a:rPr lang="en-US" baseline="0" dirty="0" smtClean="0"/>
              <a:t> </a:t>
            </a:r>
            <a:r>
              <a:rPr lang="en-US" baseline="0" dirty="0" err="1" smtClean="0"/>
              <a:t>xa</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8375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Tương</a:t>
            </a:r>
            <a:r>
              <a:rPr lang="en-US" baseline="0" dirty="0" smtClean="0"/>
              <a:t> </a:t>
            </a:r>
            <a:r>
              <a:rPr lang="en-US" baseline="0" dirty="0" err="1" smtClean="0"/>
              <a:t>tự</a:t>
            </a:r>
            <a:r>
              <a:rPr lang="en-US" baseline="0" dirty="0" smtClean="0"/>
              <a:t> </a:t>
            </a:r>
            <a:r>
              <a:rPr lang="en-US" baseline="0" dirty="0" err="1" smtClean="0"/>
              <a:t>với</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của</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dirty="0" err="1" smtClean="0"/>
              <a:t>Dù</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đầy</a:t>
            </a:r>
            <a:r>
              <a:rPr lang="en-US" baseline="0" dirty="0" smtClean="0"/>
              <a:t> </a:t>
            </a:r>
            <a:r>
              <a:rPr lang="en-US" baseline="0" dirty="0" err="1" smtClean="0"/>
              <a:t>đủ</a:t>
            </a:r>
            <a:r>
              <a:rPr lang="en-US" baseline="0" dirty="0" smtClean="0"/>
              <a:t>, </a:t>
            </a:r>
            <a:r>
              <a:rPr lang="en-US" baseline="0" dirty="0" err="1" smtClean="0"/>
              <a:t>nhưng</a:t>
            </a:r>
            <a:r>
              <a:rPr lang="en-US" baseline="0" dirty="0" smtClean="0"/>
              <a:t> </a:t>
            </a:r>
            <a:r>
              <a:rPr lang="en-US" baseline="0" dirty="0" err="1" smtClean="0"/>
              <a:t>cũng</a:t>
            </a:r>
            <a:r>
              <a:rPr lang="en-US" baseline="0" dirty="0" smtClean="0"/>
              <a:t> </a:t>
            </a:r>
            <a:r>
              <a:rPr lang="en-US" baseline="0" dirty="0" err="1" smtClean="0"/>
              <a:t>có</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người</a:t>
            </a:r>
            <a:r>
              <a:rPr lang="en-US" baseline="0" dirty="0" smtClean="0"/>
              <a:t> dung </a:t>
            </a:r>
            <a:r>
              <a:rPr lang="en-US" baseline="0" dirty="0" err="1" smtClean="0"/>
              <a:t>vẫn</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552012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chưng</a:t>
            </a:r>
            <a:r>
              <a:rPr lang="en-US" baseline="0" dirty="0" smtClean="0"/>
              <a:t> </a:t>
            </a:r>
            <a:r>
              <a:rPr lang="en-US" baseline="0" dirty="0" err="1" smtClean="0"/>
              <a:t>năng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endParaRPr lang="en-US" baseline="0" dirty="0" smtClean="0"/>
          </a:p>
          <a:p>
            <a:r>
              <a:rPr lang="en-US" baseline="0" dirty="0" err="1" smtClean="0"/>
              <a:t>Và</a:t>
            </a:r>
            <a:r>
              <a:rPr lang="en-US" baseline="0" dirty="0" smtClean="0"/>
              <a:t> </a:t>
            </a:r>
            <a:r>
              <a:rPr lang="en-US" baseline="0" dirty="0" err="1" smtClean="0"/>
              <a:t>Giúp</a:t>
            </a:r>
            <a:r>
              <a:rPr lang="en-US" baseline="0" dirty="0" smtClean="0"/>
              <a:t> </a:t>
            </a:r>
            <a:r>
              <a:rPr lang="en-US" baseline="0" dirty="0" err="1" smtClean="0"/>
              <a:t>cho</a:t>
            </a:r>
            <a:r>
              <a:rPr lang="en-US" baseline="0" dirty="0" smtClean="0"/>
              <a:t> </a:t>
            </a:r>
            <a:r>
              <a:rPr lang="en-US" baseline="0" dirty="0" err="1" smtClean="0"/>
              <a:t>họ</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lại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nếu</a:t>
            </a:r>
            <a:r>
              <a:rPr lang="en-US" baseline="0" dirty="0" smtClean="0"/>
              <a:t> </a:t>
            </a:r>
            <a:r>
              <a:rPr lang="en-US" baseline="0" dirty="0" err="1" smtClean="0"/>
              <a:t>có</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61928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p>
          <a:p>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dung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được</a:t>
            </a:r>
            <a:r>
              <a:rPr lang="en-US" baseline="0" dirty="0" smtClean="0"/>
              <a:t> </a:t>
            </a:r>
            <a:r>
              <a:rPr lang="en-US" baseline="0" dirty="0" err="1" smtClean="0"/>
              <a:t>khi</a:t>
            </a:r>
            <a:r>
              <a:rPr lang="en-US" baseline="0" dirty="0" smtClean="0"/>
              <a:t> </a:t>
            </a:r>
            <a:r>
              <a:rPr lang="en-US" baseline="0" dirty="0" err="1" smtClean="0"/>
              <a:t>nào</a:t>
            </a:r>
            <a:r>
              <a:rPr lang="en-US" baseline="0" dirty="0" smtClean="0"/>
              <a:t> </a:t>
            </a:r>
            <a:r>
              <a:rPr lang="en-US" baseline="0" dirty="0" err="1" smtClean="0"/>
              <a:t>họ</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196324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người</a:t>
            </a:r>
            <a:r>
              <a:rPr lang="en-US" baseline="0" dirty="0" smtClean="0"/>
              <a:t> dung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đúng</a:t>
            </a:r>
            <a:r>
              <a:rPr lang="en-US" baseline="0" dirty="0" smtClean="0"/>
              <a:t> </a:t>
            </a:r>
            <a:r>
              <a:rPr lang="en-US" baseline="0" dirty="0" err="1" smtClean="0"/>
              <a:t>đường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002062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r>
              <a:rPr lang="en-US" baseline="0" dirty="0" smtClean="0"/>
              <a:t> </a:t>
            </a:r>
            <a:r>
              <a:rPr lang="en-US" baseline="0" dirty="0" err="1" smtClean="0"/>
              <a:t>và</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vượt</a:t>
            </a:r>
            <a:r>
              <a:rPr lang="en-US" baseline="0" dirty="0" smtClean="0"/>
              <a:t> qua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5947220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đang</a:t>
            </a:r>
            <a:r>
              <a:rPr lang="en-US" baseline="0" dirty="0" smtClean="0"/>
              <a:t> </a:t>
            </a:r>
            <a:r>
              <a:rPr lang="en-US" baseline="0" dirty="0" err="1" smtClean="0"/>
              <a:t>đi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người</a:t>
            </a:r>
            <a:r>
              <a:rPr lang="en-US" baseline="0" dirty="0" smtClean="0"/>
              <a:t> dung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259864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baseline="0" dirty="0" smtClean="0"/>
          </a:p>
          <a:p>
            <a:r>
              <a:rPr lang="en-US" baseline="0" dirty="0" err="1" smtClean="0"/>
              <a:t>Và</a:t>
            </a:r>
            <a:r>
              <a:rPr lang="en-US" baseline="0" dirty="0" smtClean="0"/>
              <a:t> </a:t>
            </a:r>
            <a:r>
              <a:rPr lang="en-US" baseline="0" dirty="0" err="1" smtClean="0"/>
              <a:t>khi</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sai</a:t>
            </a:r>
            <a:r>
              <a:rPr lang="en-US" baseline="0" dirty="0" smtClean="0"/>
              <a:t> </a:t>
            </a:r>
            <a:r>
              <a:rPr lang="en-US" baseline="0" dirty="0" err="1" smtClean="0"/>
              <a:t>đường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đo</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từ</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đoạn</a:t>
            </a:r>
            <a:r>
              <a:rPr lang="en-US" baseline="0" dirty="0" smtClean="0"/>
              <a:t> </a:t>
            </a:r>
            <a:r>
              <a:rPr lang="en-US" baseline="0" dirty="0" err="1" smtClean="0"/>
              <a:t>thẳng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chuyến</a:t>
            </a:r>
            <a:r>
              <a:rPr lang="en-US" baseline="0" dirty="0" smtClean="0"/>
              <a:t> </a:t>
            </a:r>
            <a:r>
              <a:rPr lang="en-US" baseline="0" dirty="0" err="1" smtClean="0"/>
              <a:t>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514448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dirty="0" smtClean="0"/>
              <a:t> AB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5446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Kinh</a:t>
            </a:r>
            <a:r>
              <a:rPr lang="en-US" dirty="0" smtClean="0"/>
              <a:t> </a:t>
            </a:r>
            <a:r>
              <a:rPr lang="en-US" dirty="0" err="1" smtClean="0"/>
              <a:t>độ</a:t>
            </a:r>
            <a:r>
              <a:rPr lang="en-US" baseline="0" dirty="0" smtClean="0"/>
              <a:t> </a:t>
            </a:r>
            <a:r>
              <a:rPr lang="en-US" baseline="0" dirty="0" err="1" smtClean="0"/>
              <a:t>của</a:t>
            </a:r>
            <a:r>
              <a:rPr lang="en-US" baseline="0" dirty="0" smtClean="0"/>
              <a:t> </a:t>
            </a:r>
            <a:r>
              <a:rPr lang="en-US" baseline="0" dirty="0" err="1" smtClean="0"/>
              <a:t>trạm</a:t>
            </a:r>
            <a:r>
              <a:rPr lang="en-US" baseline="0" dirty="0" smtClean="0"/>
              <a:t>, </a:t>
            </a:r>
            <a:r>
              <a:rPr lang="en-US" baseline="0" dirty="0" err="1" smtClean="0"/>
              <a:t>Với</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để</a:t>
            </a:r>
            <a:r>
              <a:rPr lang="en-US" baseline="0" dirty="0" smtClean="0"/>
              <a:t> ta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trạm</a:t>
            </a:r>
            <a:r>
              <a:rPr lang="en-US" baseline="0" dirty="0" smtClean="0"/>
              <a:t> </a:t>
            </a:r>
            <a:r>
              <a:rPr lang="en-US" baseline="0" dirty="0" err="1" smtClean="0"/>
              <a:t>xe</a:t>
            </a:r>
            <a:r>
              <a:rPr lang="en-US" baseline="0" dirty="0" smtClean="0"/>
              <a:t> bus </a:t>
            </a:r>
            <a:r>
              <a:rPr lang="en-US" baseline="0" dirty="0" err="1" smtClean="0"/>
              <a:t>trên</a:t>
            </a:r>
            <a:r>
              <a:rPr lang="en-US" baseline="0" dirty="0" smtClean="0"/>
              <a:t> </a:t>
            </a:r>
            <a:r>
              <a:rPr lang="en-US" baseline="0" dirty="0" err="1" smtClean="0"/>
              <a:t>bản</a:t>
            </a:r>
            <a:r>
              <a:rPr lang="en-US" baseline="0" dirty="0" smtClean="0"/>
              <a:t> </a:t>
            </a:r>
            <a:r>
              <a:rPr lang="en-US" baseline="0" dirty="0" err="1" smtClean="0"/>
              <a:t>đồ</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364485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BC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47172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Tới</a:t>
            </a:r>
            <a:r>
              <a:rPr lang="en-US" baseline="0" dirty="0" smtClean="0"/>
              <a:t> CB</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259672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Tất</a:t>
            </a:r>
            <a:r>
              <a:rPr lang="en-US" dirty="0" smtClean="0"/>
              <a:t> </a:t>
            </a:r>
            <a:r>
              <a:rPr lang="en-US" dirty="0" err="1" smtClean="0"/>
              <a:t>cả</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đều</a:t>
            </a:r>
            <a:r>
              <a:rPr lang="en-US" baseline="0" dirty="0" smtClean="0"/>
              <a:t> </a:t>
            </a:r>
            <a:r>
              <a:rPr lang="en-US" baseline="0" dirty="0" err="1" smtClean="0"/>
              <a:t>nằm</a:t>
            </a:r>
            <a:r>
              <a:rPr lang="en-US" baseline="0" dirty="0" smtClean="0"/>
              <a:t>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phép</a:t>
            </a:r>
            <a:endParaRPr lang="en-US" baseline="0" dirty="0" smtClean="0"/>
          </a:p>
          <a:p>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ko</a:t>
            </a:r>
            <a:r>
              <a:rPr lang="en-US" baseline="0" dirty="0" smtClean="0"/>
              <a:t> </a:t>
            </a:r>
            <a:r>
              <a:rPr lang="en-US" baseline="0" dirty="0" err="1" smtClean="0"/>
              <a:t>làm</a:t>
            </a:r>
            <a:r>
              <a:rPr lang="en-US" baseline="0" dirty="0" smtClean="0"/>
              <a:t> </a:t>
            </a:r>
            <a:r>
              <a:rPr lang="en-US" baseline="0" dirty="0" err="1" smtClean="0"/>
              <a:t>gì</a:t>
            </a:r>
            <a:r>
              <a:rPr lang="en-US" baseline="0" dirty="0" smtClean="0"/>
              <a:t> </a:t>
            </a:r>
            <a:r>
              <a:rPr lang="en-US" baseline="0" dirty="0" err="1" smtClean="0"/>
              <a:t>cả</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586013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Người</a:t>
            </a:r>
            <a:r>
              <a:rPr lang="en-US" dirty="0" smtClean="0"/>
              <a:t> dung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di </a:t>
            </a:r>
            <a:r>
              <a:rPr lang="en-US" baseline="0" dirty="0" err="1" smtClean="0"/>
              <a:t>chuyển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8539824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tới</a:t>
            </a:r>
            <a:r>
              <a:rPr lang="en-US" baseline="0" dirty="0" smtClean="0"/>
              <a:t> </a:t>
            </a:r>
            <a:r>
              <a:rPr lang="en-US" baseline="0" dirty="0" err="1" smtClean="0"/>
              <a:t>đoạn</a:t>
            </a:r>
            <a:r>
              <a:rPr lang="en-US" baseline="0" dirty="0" smtClean="0"/>
              <a:t> DE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khoảng</a:t>
            </a:r>
            <a:r>
              <a:rPr lang="en-US" baseline="0" dirty="0" smtClean="0"/>
              <a:t> </a:t>
            </a:r>
            <a:r>
              <a:rPr lang="en-US" baseline="0" dirty="0" err="1" smtClean="0"/>
              <a:t>cách</a:t>
            </a:r>
            <a:r>
              <a:rPr lang="en-US" baseline="0" dirty="0" smtClean="0"/>
              <a:t> </a:t>
            </a:r>
            <a:r>
              <a:rPr lang="en-US" baseline="0" dirty="0" err="1" smtClean="0"/>
              <a:t>cho</a:t>
            </a:r>
            <a:r>
              <a:rPr lang="en-US" baseline="0" dirty="0" smtClean="0"/>
              <a:t> </a:t>
            </a:r>
            <a:r>
              <a:rPr lang="en-US" baseline="0" dirty="0" err="1" smtClean="0"/>
              <a:t>phép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343168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Hệ</a:t>
            </a:r>
            <a:r>
              <a:rPr lang="en-US" dirty="0" smtClean="0"/>
              <a:t> </a:t>
            </a:r>
            <a:r>
              <a:rPr lang="en-US" dirty="0" err="1" smtClean="0"/>
              <a:t>thống</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dung </a:t>
            </a:r>
            <a:r>
              <a:rPr lang="en-US" baseline="0" dirty="0" err="1" smtClean="0"/>
              <a:t>thành</a:t>
            </a:r>
            <a:r>
              <a:rPr lang="en-US" baseline="0" dirty="0" smtClean="0"/>
              <a:t> </a:t>
            </a:r>
            <a:r>
              <a:rPr lang="en-US" baseline="0" dirty="0" err="1" smtClean="0"/>
              <a:t>đúng</a:t>
            </a:r>
            <a:r>
              <a:rPr lang="en-US" baseline="0" dirty="0" smtClean="0"/>
              <a:t> </a:t>
            </a:r>
            <a:r>
              <a:rPr lang="en-US" baseline="0" dirty="0" err="1" smtClean="0"/>
              <a:t>đướng</a:t>
            </a:r>
            <a:r>
              <a:rPr lang="en-US" baseline="0" dirty="0" smtClean="0"/>
              <a:t> </a:t>
            </a:r>
          </a:p>
          <a:p>
            <a:r>
              <a:rPr lang="en-US" baseline="0" dirty="0" err="1" smtClean="0"/>
              <a:t>và</a:t>
            </a:r>
            <a:r>
              <a:rPr lang="en-US" baseline="0" dirty="0" smtClean="0"/>
              <a:t> </a:t>
            </a:r>
            <a:r>
              <a:rPr lang="en-US" baseline="0" dirty="0" err="1" smtClean="0"/>
              <a:t>đang</a:t>
            </a:r>
            <a:r>
              <a:rPr lang="en-US" baseline="0" dirty="0" smtClean="0"/>
              <a:t> ở </a:t>
            </a:r>
            <a:r>
              <a:rPr lang="en-US" baseline="0" dirty="0" err="1" smtClean="0"/>
              <a:t>trên</a:t>
            </a:r>
            <a:r>
              <a:rPr lang="en-US" baseline="0" dirty="0" smtClean="0"/>
              <a:t> </a:t>
            </a:r>
            <a:r>
              <a:rPr lang="en-US" baseline="0" dirty="0" err="1" smtClean="0"/>
              <a:t>đoạn</a:t>
            </a:r>
            <a:r>
              <a:rPr lang="en-US" baseline="0" dirty="0" smtClean="0"/>
              <a:t> 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93995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dung </a:t>
            </a:r>
            <a:r>
              <a:rPr lang="en-US" baseline="0" dirty="0" err="1" smtClean="0"/>
              <a:t>biết</a:t>
            </a:r>
            <a:r>
              <a:rPr lang="en-US" baseline="0" dirty="0" smtClean="0"/>
              <a:t> </a:t>
            </a:r>
            <a:r>
              <a:rPr lang="en-US" baseline="0" dirty="0" err="1" smtClean="0"/>
              <a:t>họ</a:t>
            </a:r>
            <a:r>
              <a:rPr lang="en-US" baseline="0" dirty="0" smtClean="0"/>
              <a:t> </a:t>
            </a:r>
            <a:r>
              <a:rPr lang="en-US" baseline="0" dirty="0" err="1" smtClean="0"/>
              <a:t>đã</a:t>
            </a:r>
            <a:r>
              <a:rPr lang="en-US" baseline="0" dirty="0" smtClean="0"/>
              <a:t>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đúng</a:t>
            </a:r>
            <a:r>
              <a:rPr lang="en-US" baseline="0" dirty="0" smtClean="0"/>
              <a:t> </a:t>
            </a:r>
            <a:r>
              <a:rPr lang="en-US" baseline="0" dirty="0" err="1" smtClean="0"/>
              <a:t>đường</a:t>
            </a:r>
            <a:r>
              <a:rPr lang="en-US" baseline="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9B67DCC-AD2A-8049-A5FE-090E7CFEAD6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234712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Nhóm chúng tôi đã xây dựng một hệ thống giúp đỡ anh Khương qua rất nhiều các tình huống.</a:t>
            </a:r>
          </a:p>
          <a:p>
            <a:r>
              <a:rPr lang="vi-VN" dirty="0" smtClean="0"/>
              <a:t>Tổng hơp lại. Nhóm chúng tôi đã xây dựng được một hệ thống với những chức năng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20770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buýt từ 2 đến 4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951208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Tìm kiếm đường đi xe máy từ hai đến bốn điểm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6647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Name: </a:t>
            </a:r>
            <a:r>
              <a:rPr lang="en-US" dirty="0" err="1" smtClean="0"/>
              <a:t>tên</a:t>
            </a:r>
            <a:r>
              <a:rPr lang="en-US" baseline="0" dirty="0" smtClean="0"/>
              <a:t> </a:t>
            </a:r>
            <a:r>
              <a:rPr lang="en-US" baseline="0" dirty="0" err="1" smtClean="0"/>
              <a:t>của</a:t>
            </a:r>
            <a:r>
              <a:rPr lang="en-US" baseline="0" dirty="0" smtClean="0"/>
              <a:t> </a:t>
            </a:r>
            <a:r>
              <a:rPr lang="en-US" baseline="0" dirty="0" err="1" smtClean="0"/>
              <a:t>trạm</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416273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Hướng dẫn đường đi khi tham gia giao thông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75014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Phát hiện sai đường và tìm kiếm lại đường đi đúng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242418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hiển thị trên đồng hồ thông minh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9988993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Thông báo đường đi bằng giọng nói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490061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Hỗ trợ bản đồ offline. Ko cần 3G hay wifi khi tham gia giao thông.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054765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Tuy nhiên. </a:t>
            </a:r>
            <a:r>
              <a:rPr lang="en-US" dirty="0" smtClean="0"/>
              <a:t>H</a:t>
            </a:r>
            <a:r>
              <a:rPr lang="vi-VN" dirty="0" smtClean="0"/>
              <a:t>ệ thống chúng tôi vẫn có những nhược điểm.</a:t>
            </a:r>
          </a:p>
          <a:p>
            <a:pPr marL="228600" lvl="0" indent="0" rtl="0">
              <a:spcBef>
                <a:spcPts val="0"/>
              </a:spcBef>
              <a:buNone/>
            </a:pPr>
            <a:r>
              <a:rPr lang="vi-VN" dirty="0" smtClean="0"/>
              <a:t>Nhược điểm đầu tiên là thời gian đến và đi tại mỗi trạm chưa khớp với thực tế</a:t>
            </a:r>
            <a:r>
              <a:rPr lang="vi-VN" baseline="0" dirty="0" smtClean="0"/>
              <a:t> do chúng tôi chưa có cơ sở dữ liệu này.</a:t>
            </a:r>
          </a:p>
          <a:p>
            <a:pPr marL="228600" lvl="0" indent="0" rtl="0">
              <a:spcBef>
                <a:spcPts val="0"/>
              </a:spcBef>
              <a:buNone/>
            </a:pPr>
            <a:r>
              <a:rPr lang="vi-VN" dirty="0" smtClean="0"/>
              <a:t>Hiện tại chúng tôi chỉ lấy thời gian trung bình</a:t>
            </a:r>
            <a:r>
              <a:rPr lang="vi-VN" baseline="0" dirty="0" smtClean="0"/>
              <a:t> bằng cách lấy tổng khoảng cách nguyên chuyến chia cho tổng thời gian đi hết chuyến để ra được thời gian trung bình đi trên mỗi cây số.</a:t>
            </a:r>
          </a:p>
          <a:p>
            <a:pPr marL="228600" lvl="0" indent="0" rtl="0">
              <a:spcBef>
                <a:spcPts val="0"/>
              </a:spcBef>
              <a:buNone/>
            </a:pPr>
            <a:r>
              <a:rPr lang="vi-VN" dirty="0" smtClean="0"/>
              <a:t>Điều này làm thuật toán không mang lại kết quả chính xác nhất cho người sử dụng.</a:t>
            </a:r>
            <a:endParaRPr lang="en" dirty="0"/>
          </a:p>
        </p:txBody>
      </p:sp>
    </p:spTree>
    <p:extLst>
      <p:ext uri="{BB962C8B-B14F-4D97-AF65-F5344CB8AC3E}">
        <p14:creationId xmlns:p14="http://schemas.microsoft.com/office/powerpoint/2010/main" val="32294984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hoạt động như sau: </a:t>
            </a:r>
          </a:p>
          <a:p>
            <a:r>
              <a:rPr lang="vi-VN" dirty="0" smtClean="0"/>
              <a:t>Đầu tiên. Hệ thống lấy dữ liệu từ trang web thành phố bằng cách parsing</a:t>
            </a:r>
            <a:r>
              <a:rPr lang="vi-VN" baseline="0" dirty="0" smtClean="0"/>
              <a:t> dữ liệu.</a:t>
            </a:r>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288</a:t>
            </a:fld>
            <a:endParaRPr lang="en-US">
              <a:solidFill>
                <a:prstClr val="black"/>
              </a:solidFill>
            </a:endParaRPr>
          </a:p>
        </p:txBody>
      </p:sp>
    </p:spTree>
    <p:extLst>
      <p:ext uri="{BB962C8B-B14F-4D97-AF65-F5344CB8AC3E}">
        <p14:creationId xmlns:p14="http://schemas.microsoft.com/office/powerpoint/2010/main" val="175799352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Sau khi lấy dữ liệu lần đầu, hệ thống sẽ cho phép staff chỉnh sửa đường đi, thời gian dừng nghỉ của các chuyến xe buýt.</a:t>
            </a:r>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289</a:t>
            </a:fld>
            <a:endParaRPr lang="en-US">
              <a:solidFill>
                <a:prstClr val="black"/>
              </a:solidFill>
            </a:endParaRPr>
          </a:p>
        </p:txBody>
      </p:sp>
    </p:spTree>
    <p:extLst>
      <p:ext uri="{BB962C8B-B14F-4D97-AF65-F5344CB8AC3E}">
        <p14:creationId xmlns:p14="http://schemas.microsoft.com/office/powerpoint/2010/main" val="112976494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Song song đó, Hệ thống sẽ tự đông cập nhật dữ liệu mới từ website thành phố 12h đêm mỗi ngày. Và Staff sẽ phải đồng ý trước khi các thay đổi được lưu vào database.</a:t>
            </a:r>
          </a:p>
          <a:p>
            <a:r>
              <a:rPr lang="vi-VN" baseline="0" dirty="0" smtClean="0"/>
              <a:t>Với cách thiết kế này, ngay cả khi hệ thống website BusMap không hoạt động, hệ thống nhóm chúng tôi vẫn có thể hoạt động bình thường</a:t>
            </a:r>
            <a:r>
              <a:rPr lang="vi-VN" baseline="0" dirty="0" smtClean="0"/>
              <a:t>.</a:t>
            </a:r>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290</a:t>
            </a:fld>
            <a:endParaRPr lang="en-US">
              <a:solidFill>
                <a:prstClr val="black"/>
              </a:solidFill>
            </a:endParaRPr>
          </a:p>
        </p:txBody>
      </p:sp>
    </p:spTree>
    <p:extLst>
      <p:ext uri="{BB962C8B-B14F-4D97-AF65-F5344CB8AC3E}">
        <p14:creationId xmlns:p14="http://schemas.microsoft.com/office/powerpoint/2010/main" val="104945389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Tuy </a:t>
            </a:r>
            <a:r>
              <a:rPr lang="vi-VN" dirty="0" smtClean="0"/>
              <a:t>nhiên, việc phụ</a:t>
            </a:r>
            <a:r>
              <a:rPr lang="vi-VN" baseline="0" dirty="0" smtClean="0"/>
              <a:t> thuộc đầu vào từ một trang web thứ ba vẫn là nhược điểm </a:t>
            </a:r>
            <a:r>
              <a:rPr lang="vi-VN" baseline="0" dirty="0" smtClean="0"/>
              <a:t>lớn </a:t>
            </a:r>
            <a:r>
              <a:rPr lang="vi-VN" baseline="0" dirty="0" smtClean="0"/>
              <a:t>với hệ thống nhóm chúng tôi.</a:t>
            </a:r>
            <a:endParaRPr lang="en-US" dirty="0" smtClean="0"/>
          </a:p>
          <a:p>
            <a:endParaRPr lang="en-US" dirty="0"/>
          </a:p>
        </p:txBody>
      </p:sp>
      <p:sp>
        <p:nvSpPr>
          <p:cNvPr id="4" name="Slide Number Placeholder 3"/>
          <p:cNvSpPr>
            <a:spLocks noGrp="1"/>
          </p:cNvSpPr>
          <p:nvPr>
            <p:ph type="sldNum" sz="quarter" idx="10"/>
          </p:nvPr>
        </p:nvSpPr>
        <p:spPr/>
        <p:txBody>
          <a:bodyPr/>
          <a:lstStyle/>
          <a:p>
            <a:fld id="{3436350E-AE83-B244-8CE8-F69D8F81994C}" type="slidenum">
              <a:rPr lang="en-US" smtClean="0">
                <a:solidFill>
                  <a:prstClr val="black"/>
                </a:solidFill>
              </a:rPr>
              <a:pPr/>
              <a:t>291</a:t>
            </a:fld>
            <a:endParaRPr lang="en-US">
              <a:solidFill>
                <a:prstClr val="black"/>
              </a:solidFill>
            </a:endParaRPr>
          </a:p>
        </p:txBody>
      </p:sp>
    </p:spTree>
    <p:extLst>
      <p:ext uri="{BB962C8B-B14F-4D97-AF65-F5344CB8AC3E}">
        <p14:creationId xmlns:p14="http://schemas.microsoft.com/office/powerpoint/2010/main" val="87155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PahtInfo</a:t>
            </a:r>
            <a:r>
              <a:rPr lang="en-US" dirty="0" smtClean="0"/>
              <a:t>: </a:t>
            </a:r>
            <a:r>
              <a:rPr lang="en-US" dirty="0" err="1" smtClean="0"/>
              <a:t>biểu</a:t>
            </a:r>
            <a:r>
              <a:rPr lang="en-US" baseline="0" dirty="0" smtClean="0"/>
              <a:t> </a:t>
            </a:r>
            <a:r>
              <a:rPr lang="en-US" baseline="0" dirty="0" err="1" smtClean="0"/>
              <a:t>diễn</a:t>
            </a:r>
            <a:r>
              <a:rPr lang="en-US" baseline="0" dirty="0" smtClean="0"/>
              <a:t> </a:t>
            </a:r>
            <a:r>
              <a:rPr lang="en-US" baseline="0" dirty="0" err="1" smtClean="0"/>
              <a:t>đoạn</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một</a:t>
            </a:r>
            <a:r>
              <a:rPr lang="en-US" baseline="0" dirty="0" smtClean="0"/>
              <a:t> </a:t>
            </a:r>
            <a:r>
              <a:rPr lang="en-US" baseline="0" dirty="0" err="1" smtClean="0"/>
              <a:t>trạm</a:t>
            </a:r>
            <a:r>
              <a:rPr lang="en-US" baseline="0" dirty="0" smtClean="0"/>
              <a:t> </a:t>
            </a:r>
            <a:r>
              <a:rPr lang="en-US" baseline="0" dirty="0" err="1" smtClean="0"/>
              <a:t>đến</a:t>
            </a:r>
            <a:r>
              <a:rPr lang="en-US" baseline="0" dirty="0" smtClean="0"/>
              <a:t> </a:t>
            </a:r>
            <a:r>
              <a:rPr lang="en-US" baseline="0" dirty="0" err="1" smtClean="0"/>
              <a:t>trạm</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4917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đồng hồ thông minh hiện tại sử dụng Google Map chưa hỗ trợ tính năng offline. Do vậy trong khi tham gia</a:t>
            </a:r>
            <a:r>
              <a:rPr lang="vi-VN" baseline="0" dirty="0" smtClean="0"/>
              <a:t> giao thông, nếu muốn coi thông tin chi tiết trên bản đồ, người sử dụng cần có 3G trên điện thoại hoặc đồng hồ.</a:t>
            </a:r>
            <a:endParaRPr lang="en" dirty="0"/>
          </a:p>
        </p:txBody>
      </p:sp>
    </p:spTree>
    <p:extLst>
      <p:ext uri="{BB962C8B-B14F-4D97-AF65-F5344CB8AC3E}">
        <p14:creationId xmlns:p14="http://schemas.microsoft.com/office/powerpoint/2010/main" val="130022187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Do vậy, chúng tôi đưa ra những kế hoạch tương lai cho hệ thống như sau:</a:t>
            </a:r>
          </a:p>
          <a:p>
            <a:pPr marL="457200" lvl="0" indent="-228600" rtl="0">
              <a:spcBef>
                <a:spcPts val="0"/>
              </a:spcBef>
              <a:buChar char="-"/>
            </a:pPr>
            <a:r>
              <a:rPr lang="vi-VN" dirty="0" smtClean="0"/>
              <a:t>Chúng tôi thiết kế thực thể Connection giữa PathInfo và Trip. Với cách thiết kế này, chúng tôi có thể mở rộng hệ thống như sau: chúng tôi</a:t>
            </a:r>
            <a:r>
              <a:rPr lang="vi-VN" baseline="0" dirty="0" smtClean="0"/>
              <a:t> Cung cấp ứng dụng cho tài xế xe buýt thu thập dữ liệu thời gian tại mỗi trạm, gửi lên server, được approve từ staff và lưu thông tin vào database.</a:t>
            </a:r>
          </a:p>
          <a:p>
            <a:pPr marL="457200" lvl="0" indent="-228600" rtl="0">
              <a:spcBef>
                <a:spcPts val="0"/>
              </a:spcBef>
              <a:buChar char="-"/>
            </a:pPr>
            <a:r>
              <a:rPr lang="vi-VN" dirty="0" smtClean="0"/>
              <a:t>Cách làm này sẽ mang lại thông tin chinh</a:t>
            </a:r>
            <a:r>
              <a:rPr lang="vi-VN" baseline="0" dirty="0" smtClean="0"/>
              <a:t> xác hơn cho người sử dụng.</a:t>
            </a:r>
            <a:endParaRPr lang="en" dirty="0"/>
          </a:p>
        </p:txBody>
      </p:sp>
    </p:spTree>
    <p:extLst>
      <p:ext uri="{BB962C8B-B14F-4D97-AF65-F5344CB8AC3E}">
        <p14:creationId xmlns:p14="http://schemas.microsoft.com/office/powerpoint/2010/main" val="28753408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chúng tôi cung cấp chức năng cho người khiếm thị.</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482195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 hệ thống chúng tôi giải quyết được hai công nghệ.</a:t>
            </a:r>
          </a:p>
          <a:p>
            <a:r>
              <a:rPr lang="vi-VN" dirty="0" smtClean="0"/>
              <a:t>Đầu tiên là từ văn bản sang giọng nói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2332612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Thứ hai là từ giọng nói sang văn bản.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3650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làm này, chúng tôi đề xuất một thiết kế như sau.</a:t>
            </a:r>
          </a:p>
          <a:p>
            <a:r>
              <a:rPr lang="vi-VN" dirty="0" smtClean="0"/>
              <a:t>Người sáng mắt sẽ tìm kiếm một lộ trình sẵn có, sau đó đặt tên ngắn gọn cho lộ trình đó. Ví dụ như ...</a:t>
            </a:r>
          </a:p>
          <a:p>
            <a:r>
              <a:rPr lang="vi-VN" dirty="0" smtClean="0"/>
              <a:t>Sau đó, người khiếm thị khi cần, chỉ cần dùng giọng nói để gọi tên lộ trình đã được đặt tên</a:t>
            </a:r>
            <a:r>
              <a:rPr lang="vi-VN" baseline="0" dirty="0" smtClean="0"/>
              <a:t> đó. Hệ thống sẽ bắt đầu hướng dẫn người khiếm thị di chuyển, cụ thể là di chuyển bằng xe buýt.</a:t>
            </a:r>
            <a:endParaRPr lang="vi-VN"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436350E-AE83-B244-8CE8-F69D8F8199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8107195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Cuối cùng. </a:t>
            </a:r>
            <a:r>
              <a:rPr lang="en-US" dirty="0" smtClean="0"/>
              <a:t>C</a:t>
            </a:r>
            <a:r>
              <a:rPr lang="vi-VN" dirty="0" smtClean="0"/>
              <a:t>húng tôi thiết kế một hệ thống thông báo kẹt xe giờ cao điểm</a:t>
            </a:r>
            <a:r>
              <a:rPr lang="vi-VN" dirty="0" smtClean="0"/>
              <a:t>.</a:t>
            </a:r>
            <a:endParaRPr lang="vi-VN" baseline="0" dirty="0" smtClean="0"/>
          </a:p>
        </p:txBody>
      </p:sp>
    </p:spTree>
    <p:extLst>
      <p:ext uri="{BB962C8B-B14F-4D97-AF65-F5344CB8AC3E}">
        <p14:creationId xmlns:p14="http://schemas.microsoft.com/office/powerpoint/2010/main" val="139976988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dirty="0" smtClean="0"/>
              <a:t>Với </a:t>
            </a:r>
            <a:r>
              <a:rPr lang="vi-VN" dirty="0" smtClean="0"/>
              <a:t>hệ thống này,</a:t>
            </a:r>
            <a:r>
              <a:rPr lang="vi-VN" baseline="0" dirty="0" smtClean="0"/>
              <a:t> người dùng có thể thông báo bằng cách gửi lên server các địa điểm đang bị kẹt xe</a:t>
            </a:r>
            <a:r>
              <a:rPr lang="vi-VN" baseline="0" dirty="0" smtClean="0"/>
              <a:t>.</a:t>
            </a:r>
            <a:endParaRPr lang="vi-VN" baseline="0" dirty="0" smtClean="0"/>
          </a:p>
        </p:txBody>
      </p:sp>
    </p:spTree>
    <p:extLst>
      <p:ext uri="{BB962C8B-B14F-4D97-AF65-F5344CB8AC3E}">
        <p14:creationId xmlns:p14="http://schemas.microsoft.com/office/powerpoint/2010/main" val="155890082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endParaRPr lang="vi-VN" baseline="0" dirty="0" smtClean="0"/>
          </a:p>
        </p:txBody>
      </p:sp>
    </p:spTree>
    <p:extLst>
      <p:ext uri="{BB962C8B-B14F-4D97-AF65-F5344CB8AC3E}">
        <p14:creationId xmlns:p14="http://schemas.microsoft.com/office/powerpoint/2010/main" val="148174588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Shape 20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7" name="Shape 20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vi-VN" baseline="0" dirty="0" smtClean="0"/>
              <a:t>Khi </a:t>
            </a:r>
            <a:r>
              <a:rPr lang="vi-VN" baseline="0" dirty="0" smtClean="0"/>
              <a:t>có </a:t>
            </a:r>
            <a:r>
              <a:rPr lang="vi-VN" baseline="0" dirty="0" smtClean="0"/>
              <a:t>từ</a:t>
            </a:r>
            <a:r>
              <a:rPr lang="vi-VN" baseline="0" dirty="0" smtClean="0"/>
              <a:t> </a:t>
            </a:r>
            <a:r>
              <a:rPr lang="vi-VN" baseline="0" dirty="0" smtClean="0"/>
              <a:t>3 người cùng thông báo kẹt xe một điểm, hệ thống sẽ ghi nhận có một điểm kẹt xe tại điểm đó,</a:t>
            </a:r>
          </a:p>
          <a:p>
            <a:pPr marL="228600" lvl="0" indent="0" rtl="0">
              <a:spcBef>
                <a:spcPts val="0"/>
              </a:spcBef>
              <a:buNone/>
            </a:pPr>
            <a:r>
              <a:rPr lang="vi-VN" baseline="0" dirty="0" smtClean="0"/>
              <a:t> và sẽ thiết kế lại thuật toán để né các điểm kẹt xe đó.</a:t>
            </a:r>
          </a:p>
          <a:p>
            <a:pPr marL="457200" lvl="0" indent="-228600" rtl="0">
              <a:spcBef>
                <a:spcPts val="0"/>
              </a:spcBef>
              <a:buChar char="-"/>
            </a:pPr>
            <a:r>
              <a:rPr lang="vi-VN" baseline="0" dirty="0" smtClean="0"/>
              <a:t>Với cách này hệ thống sẽ đưa ra các kết quả phù hợp hơn với người sử dụng giờ cao điểm. </a:t>
            </a:r>
          </a:p>
        </p:txBody>
      </p:sp>
    </p:spTree>
    <p:extLst>
      <p:ext uri="{BB962C8B-B14F-4D97-AF65-F5344CB8AC3E}">
        <p14:creationId xmlns:p14="http://schemas.microsoft.com/office/powerpoint/2010/main" val="1938147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PathInfoNo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trong</a:t>
            </a:r>
            <a:r>
              <a:rPr lang="en-US" baseline="0" dirty="0" smtClean="0"/>
              <a:t> </a:t>
            </a:r>
            <a:r>
              <a:rPr lang="en-US" baseline="0" dirty="0" err="1" smtClean="0"/>
              <a:t>lộ</a:t>
            </a:r>
            <a:r>
              <a:rPr lang="en-US" baseline="0" dirty="0" smtClean="0"/>
              <a:t> </a:t>
            </a:r>
            <a:r>
              <a:rPr lang="en-US" baseline="0" dirty="0" err="1" smtClean="0"/>
              <a:t>trình</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98995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vi-VN" b="1" dirty="0" smtClean="0"/>
              <a:t>Chúng tôi xin kết thúc phần trình bày. Cám ơn quý thầy cô cùng các bạn đã quan tâm theo dõi.</a:t>
            </a:r>
            <a:endParaRPr b="1" dirty="0"/>
          </a:p>
        </p:txBody>
      </p:sp>
    </p:spTree>
    <p:extLst>
      <p:ext uri="{BB962C8B-B14F-4D97-AF65-F5344CB8AC3E}">
        <p14:creationId xmlns:p14="http://schemas.microsoft.com/office/powerpoint/2010/main" val="837589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MiddlePoints</a:t>
            </a:r>
            <a:r>
              <a:rPr lang="en-US" dirty="0" smtClean="0"/>
              <a:t>: 1</a:t>
            </a:r>
            <a:r>
              <a:rPr lang="en-US" baseline="0" dirty="0" smtClean="0"/>
              <a:t> </a:t>
            </a:r>
            <a:r>
              <a:rPr lang="en-US" baseline="0" dirty="0" err="1" smtClean="0"/>
              <a:t>chuỗi</a:t>
            </a:r>
            <a:r>
              <a:rPr lang="en-US" baseline="0" dirty="0" smtClean="0"/>
              <a:t> </a:t>
            </a:r>
            <a:r>
              <a:rPr lang="en-US" baseline="0" dirty="0" err="1" smtClean="0"/>
              <a:t>các</a:t>
            </a:r>
            <a:r>
              <a:rPr lang="en-US" baseline="0" dirty="0" smtClean="0"/>
              <a:t> </a:t>
            </a:r>
            <a:r>
              <a:rPr lang="en-US" baseline="0" dirty="0" err="1" smtClean="0"/>
              <a:t>kinh</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vĩ</a:t>
            </a:r>
            <a:r>
              <a:rPr lang="en-US" baseline="0" dirty="0" smtClean="0"/>
              <a:t> </a:t>
            </a:r>
            <a:r>
              <a:rPr lang="en-US" baseline="0" dirty="0" err="1" smtClean="0"/>
              <a:t>độ</a:t>
            </a:r>
            <a:r>
              <a:rPr lang="en-US" baseline="0" dirty="0" smtClean="0"/>
              <a:t> </a:t>
            </a:r>
            <a:r>
              <a:rPr lang="en-US" baseline="0" dirty="0" err="1" smtClean="0"/>
              <a:t>giúp</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hơn</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dùng</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555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Ở </a:t>
            </a:r>
            <a:r>
              <a:rPr lang="en-US" baseline="0" dirty="0" err="1" smtClean="0"/>
              <a:t>các</a:t>
            </a:r>
            <a:r>
              <a:rPr lang="en-US" baseline="0" dirty="0" smtClean="0"/>
              <a:t> </a:t>
            </a:r>
            <a:r>
              <a:rPr lang="en-US" baseline="0" dirty="0" err="1" smtClean="0"/>
              <a:t>trạm</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sẽ</a:t>
            </a:r>
            <a:r>
              <a:rPr lang="en-US" baseline="0" dirty="0" smtClean="0"/>
              <a:t> </a:t>
            </a:r>
            <a:r>
              <a:rPr lang="en-US" baseline="0" dirty="0" err="1" smtClean="0"/>
              <a:t>không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kế</a:t>
            </a:r>
            <a:r>
              <a:rPr lang="en-US" baseline="0" dirty="0" smtClean="0"/>
              <a:t> </a:t>
            </a:r>
            <a:r>
              <a:rPr lang="en-US" baseline="0" dirty="0" err="1" smtClean="0"/>
              <a:t>tiếp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1628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hệ</a:t>
            </a:r>
            <a:r>
              <a:rPr lang="en-US" baseline="0" dirty="0" smtClean="0"/>
              <a:t> </a:t>
            </a:r>
            <a:r>
              <a:rPr lang="en-US" baseline="0" dirty="0" err="1" smtClean="0"/>
              <a:t>của</a:t>
            </a:r>
            <a:r>
              <a:rPr lang="en-US" baseline="0" dirty="0" smtClean="0"/>
              <a:t> 3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có</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1 </a:t>
            </a:r>
            <a:r>
              <a:rPr lang="en-US" baseline="0" dirty="0" err="1" smtClean="0"/>
              <a:t>nhiều</a:t>
            </a:r>
            <a:r>
              <a:rPr lang="en-US" baseline="0" dirty="0" smtClean="0"/>
              <a:t> </a:t>
            </a:r>
            <a:r>
              <a:rPr lang="en-US" baseline="0" dirty="0" err="1" smtClean="0"/>
              <a:t>với</a:t>
            </a:r>
            <a:r>
              <a:rPr lang="en-US" baseline="0" dirty="0" smtClean="0"/>
              <a:t> </a:t>
            </a:r>
            <a:r>
              <a:rPr lang="en-US" baseline="0" dirty="0" err="1" smtClean="0"/>
              <a:t>PathInfo</a:t>
            </a:r>
            <a:r>
              <a:rPr lang="en-US" baseline="0" dirty="0" smtClean="0"/>
              <a:t>, </a:t>
            </a:r>
          </a:p>
          <a:p>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PahtInfo</a:t>
            </a:r>
            <a:r>
              <a:rPr lang="en-US" baseline="0" dirty="0" smtClean="0"/>
              <a:t> </a:t>
            </a:r>
            <a:r>
              <a:rPr lang="en-US" baseline="0" dirty="0" err="1" smtClean="0"/>
              <a:t>sẽ</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nhiều</a:t>
            </a:r>
            <a:r>
              <a:rPr lang="en-US" baseline="0" dirty="0" smtClean="0"/>
              <a:t> </a:t>
            </a:r>
            <a:r>
              <a:rPr lang="en-US" baseline="0" dirty="0" err="1" smtClean="0"/>
              <a:t>một</a:t>
            </a:r>
            <a:r>
              <a:rPr lang="en-US" baseline="0" dirty="0" smtClean="0"/>
              <a:t> </a:t>
            </a:r>
            <a:r>
              <a:rPr lang="en-US" baseline="0" dirty="0" err="1" smtClean="0"/>
              <a:t>với</a:t>
            </a:r>
            <a:r>
              <a:rPr lang="en-US" baseline="0" dirty="0" smtClean="0"/>
              <a:t> station from </a:t>
            </a:r>
            <a:r>
              <a:rPr lang="en-US" baseline="0" dirty="0" err="1" smtClean="0"/>
              <a:t>và</a:t>
            </a:r>
            <a:r>
              <a:rPr lang="en-US" baseline="0" dirty="0" smtClean="0"/>
              <a:t> </a:t>
            </a:r>
            <a:r>
              <a:rPr lang="en-US" baseline="0" dirty="0" err="1" smtClean="0"/>
              <a:t>nhiều</a:t>
            </a:r>
            <a:r>
              <a:rPr lang="en-US" baseline="0" dirty="0" smtClean="0"/>
              <a:t> 0..1 </a:t>
            </a:r>
            <a:r>
              <a:rPr lang="en-US" baseline="0" dirty="0" err="1" smtClean="0"/>
              <a:t>với</a:t>
            </a:r>
            <a:r>
              <a:rPr lang="en-US" baseline="0" dirty="0" smtClean="0"/>
              <a:t> station to</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969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Khương</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người</a:t>
            </a:r>
            <a:r>
              <a:rPr lang="en-US" baseline="0" dirty="0" smtClean="0"/>
              <a:t> </a:t>
            </a:r>
            <a:r>
              <a:rPr lang="en-US" baseline="0" dirty="0" err="1" smtClean="0"/>
              <a:t>bạn</a:t>
            </a:r>
            <a:r>
              <a:rPr lang="en-US" baseline="0" dirty="0" smtClean="0"/>
              <a:t> </a:t>
            </a:r>
            <a:r>
              <a:rPr lang="en-US" baseline="0" dirty="0" err="1" smtClean="0"/>
              <a:t>gái</a:t>
            </a:r>
            <a:r>
              <a:rPr lang="en-US" baseline="0" dirty="0" smtClean="0"/>
              <a:t> </a:t>
            </a:r>
            <a:r>
              <a:rPr lang="vi-VN" baseline="0" dirty="0" smtClean="0"/>
              <a:t>đã lâu chưa gặp.</a:t>
            </a:r>
            <a:r>
              <a:rPr lang="en-US" baseline="0" dirty="0" smtClean="0"/>
              <a:t> </a:t>
            </a:r>
            <a:r>
              <a:rPr lang="en-US" baseline="0" dirty="0" err="1" smtClean="0"/>
              <a:t>Nhà</a:t>
            </a:r>
            <a:r>
              <a:rPr lang="en-US" baseline="0" dirty="0" smtClean="0"/>
              <a:t> </a:t>
            </a:r>
            <a:r>
              <a:rPr lang="vi-VN" baseline="0" dirty="0" smtClean="0"/>
              <a:t>bạn gái </a:t>
            </a:r>
            <a:r>
              <a:rPr lang="en-US" baseline="0" dirty="0" smtClean="0"/>
              <a:t>ở </a:t>
            </a:r>
            <a:r>
              <a:rPr lang="en-US" baseline="0" dirty="0" err="1" smtClean="0"/>
              <a:t>bến</a:t>
            </a:r>
            <a:r>
              <a:rPr lang="en-US" baseline="0" dirty="0" smtClean="0"/>
              <a:t> </a:t>
            </a:r>
            <a:r>
              <a:rPr lang="en-US" baseline="0" dirty="0" err="1" smtClean="0"/>
              <a:t>xe</a:t>
            </a:r>
            <a:r>
              <a:rPr lang="en-US" baseline="0" dirty="0" smtClean="0"/>
              <a:t> </a:t>
            </a:r>
            <a:r>
              <a:rPr lang="en-US" baseline="0" dirty="0" err="1" smtClean="0"/>
              <a:t>quận</a:t>
            </a:r>
            <a:r>
              <a:rPr lang="en-US" baseline="0" dirty="0" smtClean="0"/>
              <a:t> 8 </a:t>
            </a:r>
            <a:r>
              <a:rPr lang="is-I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090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baseline="0" dirty="0" smtClean="0"/>
              <a:t> </a:t>
            </a:r>
            <a:r>
              <a:rPr lang="en-US" baseline="0" dirty="0" err="1" smtClean="0"/>
              <a:t>theo</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Trip.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Trip: </a:t>
            </a:r>
            <a:r>
              <a:rPr lang="en-US" dirty="0" err="1" smtClean="0"/>
              <a:t>thể</a:t>
            </a:r>
            <a:r>
              <a:rPr lang="en-US" baseline="0" dirty="0" smtClean="0"/>
              <a:t> </a:t>
            </a:r>
            <a:r>
              <a:rPr lang="en-US" baseline="0" dirty="0" err="1" smtClean="0"/>
              <a:t>hiện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một</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0608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vào</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ta </a:t>
            </a:r>
            <a:r>
              <a:rPr lang="en-US" baseline="0" dirty="0" err="1" smtClean="0"/>
              <a:t>sẽ</a:t>
            </a:r>
            <a:r>
              <a:rPr lang="en-US" baseline="0" dirty="0" smtClean="0"/>
              <a:t> </a:t>
            </a:r>
            <a:r>
              <a:rPr lang="en-US" baseline="0" dirty="0" err="1" smtClean="0"/>
              <a:t>lấy</a:t>
            </a:r>
            <a:r>
              <a:rPr lang="en-US" baseline="0" dirty="0" smtClean="0"/>
              <a:t> </a:t>
            </a:r>
            <a:r>
              <a:rPr lang="en-US" baseline="0" dirty="0" err="1" smtClean="0"/>
              <a:t>được</a:t>
            </a:r>
            <a:r>
              <a:rPr lang="en-US" baseline="0" dirty="0" smtClean="0"/>
              <a:t> </a:t>
            </a:r>
            <a:r>
              <a:rPr lang="en-US" baseline="0" dirty="0" err="1" smtClean="0"/>
              <a:t>tập</a:t>
            </a:r>
            <a:r>
              <a:rPr lang="en-US" baseline="0" dirty="0" smtClean="0"/>
              <a:t> tin excel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để</a:t>
            </a:r>
            <a:r>
              <a:rPr lang="en-US" baseline="0" dirty="0" smtClean="0"/>
              <a:t> </a:t>
            </a:r>
            <a:r>
              <a:rPr lang="en-US" baseline="0" dirty="0" err="1" smtClean="0"/>
              <a:t>nạp</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vào</a:t>
            </a:r>
            <a:r>
              <a:rPr lang="en-US" baseline="0" dirty="0" smtClean="0"/>
              <a:t> </a:t>
            </a:r>
            <a:r>
              <a:rPr lang="en-US" baseline="0" dirty="0" err="1" smtClean="0"/>
              <a:t>lộ</a:t>
            </a:r>
            <a:r>
              <a:rPr lang="en-US" baseline="0" dirty="0" smtClean="0"/>
              <a:t> </a:t>
            </a:r>
            <a:r>
              <a:rPr lang="en-US" baseline="0" dirty="0" err="1" smtClean="0"/>
              <a:t>trình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351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tuyến</a:t>
            </a:r>
            <a:r>
              <a:rPr lang="en-US" baseline="0" dirty="0" smtClean="0"/>
              <a:t> </a:t>
            </a:r>
            <a:r>
              <a:rPr lang="en-US" baseline="0" dirty="0" err="1" smtClean="0"/>
              <a:t>số</a:t>
            </a:r>
            <a:r>
              <a:rPr lang="en-US" baseline="0" dirty="0" smtClean="0"/>
              <a:t> </a:t>
            </a:r>
            <a:r>
              <a:rPr lang="en-US" baseline="0" dirty="0" err="1" smtClean="0"/>
              <a:t>và</a:t>
            </a:r>
            <a:r>
              <a:rPr lang="en-US" baseline="0" dirty="0" smtClean="0"/>
              <a:t> </a:t>
            </a:r>
            <a:r>
              <a:rPr lang="en-US" baseline="0" dirty="0" err="1" smtClean="0"/>
              <a:t>kiểu</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Route </a:t>
            </a:r>
            <a:r>
              <a:rPr lang="en-US" baseline="0" dirty="0" err="1" smtClean="0"/>
              <a:t>trong</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110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TripNo</a:t>
            </a:r>
            <a:r>
              <a:rPr lang="en-US" dirty="0" smtClean="0"/>
              <a:t>:</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Trip</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8226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StartTime</a:t>
            </a:r>
            <a:r>
              <a:rPr lang="en-US" baseline="0" dirty="0" smtClean="0"/>
              <a:t> :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838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EndTime</a:t>
            </a:r>
            <a:r>
              <a:rPr lang="en-US" dirty="0" smtClean="0"/>
              <a:t> :</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đến</a:t>
            </a:r>
            <a:r>
              <a:rPr lang="en-US" baseline="0" dirty="0" smtClean="0"/>
              <a:t> </a:t>
            </a:r>
            <a:r>
              <a:rPr lang="en-US" baseline="0" dirty="0" err="1" smtClean="0"/>
              <a:t>của</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cho</a:t>
            </a:r>
            <a:r>
              <a:rPr lang="en-US" baseline="0" dirty="0" smtClean="0"/>
              <a:t> </a:t>
            </a:r>
            <a:r>
              <a:rPr lang="en-US" baseline="0" dirty="0" err="1" smtClean="0"/>
              <a:t>lộ</a:t>
            </a:r>
            <a:r>
              <a:rPr lang="en-US" baseline="0" dirty="0" smtClean="0"/>
              <a:t> </a:t>
            </a:r>
            <a:r>
              <a:rPr lang="en-US" baseline="0" dirty="0" err="1" smtClean="0"/>
              <a:t>trình</a:t>
            </a:r>
            <a:r>
              <a:rPr lang="en-US" baseline="0" dirty="0" smtClean="0"/>
              <a:t> </a:t>
            </a:r>
            <a:r>
              <a:rPr lang="en-US" baseline="0" dirty="0" err="1" smtClean="0"/>
              <a:t>về</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5293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Cuối</a:t>
            </a:r>
            <a:r>
              <a:rPr lang="en-US" baseline="0" dirty="0" smtClean="0"/>
              <a:t> </a:t>
            </a:r>
            <a:r>
              <a:rPr lang="en-US" baseline="0" dirty="0" err="1" smtClean="0"/>
              <a:t>cùng</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entity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40F299-51BE-401B-B396-F52CE5DD858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8558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Với</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trên</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được</a:t>
            </a:r>
            <a:r>
              <a:rPr lang="en-US" baseline="0" dirty="0" smtClean="0"/>
              <a:t>. </a:t>
            </a: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class diagram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thông</a:t>
            </a:r>
            <a:r>
              <a:rPr lang="en-US" baseline="0" dirty="0" smtClean="0"/>
              <a:t> tin </a:t>
            </a:r>
            <a:r>
              <a:rPr lang="en-US" baseline="0" dirty="0" err="1" smtClean="0"/>
              <a:t>xe</a:t>
            </a:r>
            <a:r>
              <a:rPr lang="en-US" baseline="0" dirty="0" smtClean="0"/>
              <a:t> bus </a:t>
            </a:r>
            <a:r>
              <a:rPr lang="en-US" baseline="0" dirty="0" err="1" smtClean="0"/>
              <a:t>thành</a:t>
            </a:r>
            <a:r>
              <a:rPr lang="en-US" baseline="0" dirty="0" smtClean="0"/>
              <a:t> </a:t>
            </a:r>
            <a:r>
              <a:rPr lang="en-US" baseline="0" dirty="0" err="1" smtClean="0"/>
              <a:t>phố</a:t>
            </a:r>
            <a:r>
              <a:rPr lang="en-US" baseline="0" dirty="0" smtClean="0"/>
              <a:t>.</a:t>
            </a:r>
            <a:endParaRPr lang="en-US" dirty="0" smtClean="0"/>
          </a:p>
          <a:p>
            <a:r>
              <a:rPr lang="vi-VN" dirty="0" smtClean="0"/>
              <a:t>CityMap: là </a:t>
            </a:r>
            <a:r>
              <a:rPr lang="en-US" dirty="0" err="1" smtClean="0"/>
              <a:t>một</a:t>
            </a:r>
            <a:r>
              <a:rPr lang="vi-VN" dirty="0" smtClean="0"/>
              <a:t> thực thể chứa toàn bộ thông tin xe bus thành phố</a:t>
            </a:r>
            <a:r>
              <a:rPr lang="en-US"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40</a:t>
            </a:fld>
            <a:endParaRPr lang="en-US"/>
          </a:p>
        </p:txBody>
      </p:sp>
    </p:spTree>
    <p:extLst>
      <p:ext uri="{BB962C8B-B14F-4D97-AF65-F5344CB8AC3E}">
        <p14:creationId xmlns:p14="http://schemas.microsoft.com/office/powerpoint/2010/main" val="107854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đây class diagram xe bus</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41</a:t>
            </a:fld>
            <a:endParaRPr lang="en-US"/>
          </a:p>
        </p:txBody>
      </p:sp>
    </p:spTree>
    <p:extLst>
      <p:ext uri="{BB962C8B-B14F-4D97-AF65-F5344CB8AC3E}">
        <p14:creationId xmlns:p14="http://schemas.microsoft.com/office/powerpoint/2010/main" val="158483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Và quan trọng hơn het, để hỗ trợ thuật toán, chúng tôi có xây dựng hàm getStai..</a:t>
            </a:r>
            <a:r>
              <a:rPr lang="vi-VN" baseline="0" dirty="0" smtClean="0"/>
              <a:t> để lấy trạm dựa trên vị trí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42</a:t>
            </a:fld>
            <a:endParaRPr lang="en-US"/>
          </a:p>
        </p:txBody>
      </p:sp>
    </p:spTree>
    <p:extLst>
      <p:ext uri="{BB962C8B-B14F-4D97-AF65-F5344CB8AC3E}">
        <p14:creationId xmlns:p14="http://schemas.microsoft.com/office/powerpoint/2010/main" val="117203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Khương cũng cần qua nhà bà nội</a:t>
            </a:r>
            <a:r>
              <a:rPr lang="en-US" baseline="0" dirty="0" smtClean="0"/>
              <a:t> d</a:t>
            </a:r>
            <a:r>
              <a:rPr lang="vi-VN" dirty="0" smtClean="0"/>
              <a:t>ể tặng quà </a:t>
            </a:r>
            <a:r>
              <a:rPr lang="vi-VN" baseline="0" dirty="0" smtClean="0"/>
              <a:t>. </a:t>
            </a:r>
            <a:r>
              <a:rPr lang="en-US" baseline="0" dirty="0" smtClean="0"/>
              <a:t>B</a:t>
            </a:r>
            <a:r>
              <a:rPr lang="vi-VN" baseline="0" dirty="0" smtClean="0"/>
              <a:t>à nội của khương sống ở </a:t>
            </a:r>
            <a:r>
              <a:rPr lang="en-US" baseline="0" dirty="0" err="1" smtClean="0"/>
              <a:t>VinCom</a:t>
            </a:r>
            <a:r>
              <a:rPr lang="en-US" baseline="0" dirty="0" smtClean="0"/>
              <a:t> </a:t>
            </a:r>
            <a:r>
              <a:rPr lang="en-US" baseline="0" dirty="0" err="1" smtClean="0"/>
              <a:t>Lê</a:t>
            </a:r>
            <a:r>
              <a:rPr lang="en-US" baseline="0" dirty="0" smtClean="0"/>
              <a:t> </a:t>
            </a:r>
            <a:r>
              <a:rPr lang="en-US" baseline="0" dirty="0" err="1" smtClean="0"/>
              <a:t>Thánh</a:t>
            </a:r>
            <a:r>
              <a:rPr lang="en-US" baseline="0" dirty="0" smtClean="0"/>
              <a:t> </a:t>
            </a:r>
            <a:r>
              <a:rPr lang="en-US" baseline="0" dirty="0" err="1" smtClean="0"/>
              <a:t>Tôn</a:t>
            </a:r>
            <a:endParaRPr lang="vi-VN"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71560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getOrder. Để lấy thứ tự dựa trên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43</a:t>
            </a:fld>
            <a:endParaRPr lang="en-US"/>
          </a:p>
        </p:txBody>
      </p:sp>
    </p:spTree>
    <p:extLst>
      <p:ext uri="{BB962C8B-B14F-4D97-AF65-F5344CB8AC3E}">
        <p14:creationId xmlns:p14="http://schemas.microsoft.com/office/powerpoint/2010/main" val="102085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hàm compareOrder() để so sánh thứ tự giữa 2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44</a:t>
            </a:fld>
            <a:endParaRPr lang="en-US"/>
          </a:p>
        </p:txBody>
      </p:sp>
    </p:spTree>
    <p:extLst>
      <p:ext uri="{BB962C8B-B14F-4D97-AF65-F5344CB8AC3E}">
        <p14:creationId xmlns:p14="http://schemas.microsoft.com/office/powerpoint/2010/main" val="1971680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getArrivalTime() để lấy thời gian đến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45</a:t>
            </a:fld>
            <a:endParaRPr lang="en-US"/>
          </a:p>
        </p:txBody>
      </p:sp>
    </p:spTree>
    <p:extLst>
      <p:ext uri="{BB962C8B-B14F-4D97-AF65-F5344CB8AC3E}">
        <p14:creationId xmlns:p14="http://schemas.microsoft.com/office/powerpoint/2010/main" val="1880883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hàm getDepartureTime()</a:t>
            </a:r>
            <a:r>
              <a:rPr lang="vi-VN" baseline="0" dirty="0" smtClean="0"/>
              <a:t> để lấy thời gian đi của trạm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46</a:t>
            </a:fld>
            <a:endParaRPr lang="en-US"/>
          </a:p>
        </p:txBody>
      </p:sp>
    </p:spTree>
    <p:extLst>
      <p:ext uri="{BB962C8B-B14F-4D97-AF65-F5344CB8AC3E}">
        <p14:creationId xmlns:p14="http://schemas.microsoft.com/office/powerpoint/2010/main" val="1456297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cách xây dựng class diagram như trên. Chúng tôi có thể thiết kế thuật toán để tìm kiếm đường đi ngắn nhất bầng xe buýt giữa hai điểm bất kì.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6520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Đầu tiên là bước chuẩn bị. </a:t>
            </a:r>
          </a:p>
          <a:p>
            <a:r>
              <a:rPr lang="vi-VN" dirty="0" smtClean="0"/>
              <a:t>Thuật toán sẽ xây dựng mạng đồ thị từ hai điểm bất kì.</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72133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49</a:t>
            </a:fld>
            <a:endParaRPr lang="en-US"/>
          </a:p>
        </p:txBody>
      </p:sp>
    </p:spTree>
    <p:extLst>
      <p:ext uri="{BB962C8B-B14F-4D97-AF65-F5344CB8AC3E}">
        <p14:creationId xmlns:p14="http://schemas.microsoft.com/office/powerpoint/2010/main" val="1945899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thuật toán sẽ tìm đường đi ngắn nhất từ hai điêm bất kì. </a:t>
            </a:r>
            <a:r>
              <a:rPr lang="en-US" dirty="0" err="1" smtClean="0"/>
              <a:t>Đ</a:t>
            </a:r>
            <a:r>
              <a:rPr lang="vi-VN" dirty="0" smtClean="0"/>
              <a:t>iểm bắt đầu S và điểm kết thúc T</a:t>
            </a:r>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50</a:t>
            </a:fld>
            <a:endParaRPr lang="en-US"/>
          </a:p>
        </p:txBody>
      </p:sp>
    </p:spTree>
    <p:extLst>
      <p:ext uri="{BB962C8B-B14F-4D97-AF65-F5344CB8AC3E}">
        <p14:creationId xmlns:p14="http://schemas.microsoft.com/office/powerpoint/2010/main" val="231542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Thuật</a:t>
            </a:r>
            <a:r>
              <a:rPr lang="vi-VN" baseline="0" dirty="0" smtClean="0"/>
              <a:t> toán raptor được phất triển bởi một nhóm nhà khoa học tại Microsoft vào năm 2012</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57</a:t>
            </a:fld>
            <a:endParaRPr lang="en-US"/>
          </a:p>
        </p:txBody>
      </p:sp>
    </p:spTree>
    <p:extLst>
      <p:ext uri="{BB962C8B-B14F-4D97-AF65-F5344CB8AC3E}">
        <p14:creationId xmlns:p14="http://schemas.microsoft.com/office/powerpoint/2010/main" val="984231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000" dirty="0" smtClean="0"/>
              <a:t>Tôi xin trình bày một số khái niệm.</a:t>
            </a:r>
          </a:p>
          <a:p>
            <a:r>
              <a:rPr lang="vi-VN" sz="2000" dirty="0" smtClean="0"/>
              <a:t>K: số lần chuyển tuyến tối đa </a:t>
            </a:r>
            <a:endParaRPr lang="en-US" sz="2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293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Và</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dirty="0" err="1" smtClean="0"/>
              <a:t>Khương</a:t>
            </a:r>
            <a:r>
              <a:rPr lang="en-US" baseline="0" dirty="0" smtClean="0"/>
              <a:t> </a:t>
            </a:r>
            <a:r>
              <a:rPr lang="en-US" baseline="0" dirty="0" err="1" smtClean="0"/>
              <a:t>muốn</a:t>
            </a:r>
            <a:r>
              <a:rPr lang="en-US" baseline="0" dirty="0" smtClean="0"/>
              <a:t> qua </a:t>
            </a:r>
            <a:r>
              <a:rPr lang="en-US" baseline="0" dirty="0" err="1" smtClean="0"/>
              <a:t>nhà</a:t>
            </a:r>
            <a:r>
              <a:rPr lang="en-US" baseline="0" dirty="0" smtClean="0"/>
              <a:t> </a:t>
            </a:r>
            <a:r>
              <a:rPr lang="en-US" baseline="0" dirty="0" err="1" smtClean="0"/>
              <a:t>mẹ</a:t>
            </a:r>
            <a:r>
              <a:rPr lang="en-US" baseline="0" dirty="0" smtClean="0"/>
              <a:t> </a:t>
            </a:r>
            <a:r>
              <a:rPr lang="en-US" baseline="0" dirty="0" err="1" smtClean="0"/>
              <a:t>để</a:t>
            </a:r>
            <a:r>
              <a:rPr lang="en-US" baseline="0" dirty="0" smtClean="0"/>
              <a:t> </a:t>
            </a:r>
            <a:r>
              <a:rPr lang="en-US" baseline="0" dirty="0" err="1" smtClean="0"/>
              <a:t>bàn</a:t>
            </a:r>
            <a:r>
              <a:rPr lang="en-US" baseline="0" dirty="0" smtClean="0"/>
              <a:t> </a:t>
            </a:r>
            <a:r>
              <a:rPr lang="en-US" baseline="0" dirty="0" err="1" smtClean="0"/>
              <a:t>việc</a:t>
            </a:r>
            <a:r>
              <a:rPr lang="en-US" baseline="0" dirty="0" smtClean="0"/>
              <a:t> </a:t>
            </a:r>
            <a:r>
              <a:rPr lang="en-US" baseline="0" dirty="0" err="1" smtClean="0"/>
              <a:t>cưới</a:t>
            </a:r>
            <a:r>
              <a:rPr lang="en-US" baseline="0" dirty="0" smtClean="0"/>
              <a:t> </a:t>
            </a:r>
            <a:r>
              <a:rPr lang="en-US" baseline="0" dirty="0" err="1" smtClean="0"/>
              <a:t>vợ</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a:t>
            </a:r>
            <a:r>
              <a:rPr lang="en-US" baseline="0" dirty="0" err="1" smtClean="0"/>
              <a:t>đã</a:t>
            </a:r>
            <a:r>
              <a:rPr lang="en-US" baseline="0" dirty="0" smtClean="0"/>
              <a:t> </a:t>
            </a:r>
            <a:r>
              <a:rPr lang="en-US" baseline="0" dirty="0" err="1" smtClean="0"/>
              <a:t>lâu</a:t>
            </a:r>
            <a:r>
              <a:rPr lang="vi-VN" baseline="0" dirty="0" smtClean="0"/>
              <a:t>. </a:t>
            </a:r>
            <a:r>
              <a:rPr lang="en-US" baseline="0" dirty="0" smtClean="0"/>
              <a:t>A</a:t>
            </a:r>
            <a:r>
              <a:rPr lang="vi-VN" baseline="0" dirty="0" smtClean="0"/>
              <a:t>nh </a:t>
            </a:r>
            <a:r>
              <a:rPr lang="en-US" baseline="0" dirty="0" err="1" smtClean="0"/>
              <a:t>Khương</a:t>
            </a:r>
            <a:r>
              <a:rPr lang="en-US" baseline="0" dirty="0" smtClean="0"/>
              <a:t> </a:t>
            </a:r>
            <a:r>
              <a:rPr lang="en-US" baseline="0" dirty="0" err="1" smtClean="0"/>
              <a:t>chưa</a:t>
            </a:r>
            <a:r>
              <a:rPr lang="vi-VN" baseline="0" dirty="0" smtClean="0"/>
              <a:t> </a:t>
            </a:r>
            <a:r>
              <a:rPr lang="en-US" baseline="0" dirty="0" err="1" smtClean="0"/>
              <a:t>về</a:t>
            </a:r>
            <a:r>
              <a:rPr lang="vi-VN" baseline="0" dirty="0" smtClean="0"/>
              <a:t> </a:t>
            </a:r>
            <a:r>
              <a:rPr lang="en-US" baseline="0" dirty="0" err="1" smtClean="0"/>
              <a:t>Việt</a:t>
            </a:r>
            <a:r>
              <a:rPr lang="en-US" baseline="0" dirty="0" smtClean="0"/>
              <a:t> Nam</a:t>
            </a:r>
            <a:r>
              <a:rPr lang="vi-VN" baseline="0" dirty="0" smtClean="0"/>
              <a:t>. </a:t>
            </a:r>
            <a:r>
              <a:rPr lang="en-US" baseline="0" dirty="0" err="1" smtClean="0"/>
              <a:t>Nên</a:t>
            </a:r>
            <a:r>
              <a:rPr lang="en-US" baseline="0" dirty="0" smtClean="0"/>
              <a:t> </a:t>
            </a:r>
            <a:r>
              <a:rPr lang="en-US" baseline="0" dirty="0" err="1" smtClean="0"/>
              <a:t>rất</a:t>
            </a:r>
            <a:r>
              <a:rPr lang="en-US" baseline="0" dirty="0" smtClean="0"/>
              <a:t> </a:t>
            </a:r>
            <a:r>
              <a:rPr lang="en-US" baseline="0" dirty="0" err="1" smtClean="0"/>
              <a:t>muốn</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r>
              <a:rPr lang="en-US" baseline="0" dirty="0" err="1" smtClean="0"/>
              <a:t>để</a:t>
            </a:r>
            <a:r>
              <a:rPr lang="en-US" baseline="0" dirty="0" smtClean="0"/>
              <a:t> an </a:t>
            </a:r>
            <a:r>
              <a:rPr lang="en-US" baseline="0" dirty="0" err="1" smtClean="0"/>
              <a:t>toàn</a:t>
            </a:r>
            <a:r>
              <a:rPr lang="en-US" baseline="0" dirty="0" smtClean="0"/>
              <a:t> </a:t>
            </a:r>
            <a:r>
              <a:rPr lang="en-US" baseline="0" dirty="0" err="1" smtClean="0"/>
              <a:t>và</a:t>
            </a:r>
            <a:r>
              <a:rPr lang="en-US" baseline="0" dirty="0" smtClean="0"/>
              <a:t> </a:t>
            </a:r>
            <a:r>
              <a:rPr lang="en-US" baseline="0" dirty="0" err="1" smtClean="0"/>
              <a:t>cần</a:t>
            </a:r>
            <a:r>
              <a:rPr lang="en-US" baseline="0" dirty="0" smtClean="0"/>
              <a:t> </a:t>
            </a:r>
            <a:r>
              <a:rPr lang="en-US" baseline="0" dirty="0" err="1" smtClean="0"/>
              <a:t>đi</a:t>
            </a:r>
            <a:r>
              <a:rPr lang="en-US" baseline="0" dirty="0" smtClean="0"/>
              <a:t> qua 3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trên</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10703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Trace: de</a:t>
            </a:r>
            <a:r>
              <a:rPr lang="vi-VN" baseline="0" dirty="0" smtClean="0"/>
              <a:t> luu lai cach di giua cac tram. Vi du, trace[2] = 6. de di ten tram so 2. can bat dau di len tram so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37621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danh sach cac tram</a:t>
            </a:r>
            <a:r>
              <a:rPr lang="vi-VN" baseline="0" dirty="0" smtClean="0"/>
              <a:t> duoc toi uu trong mot lan chay. Danh sach tram se duoc su dung cho lan chay ke tiep. </a:t>
            </a:r>
          </a:p>
          <a:p>
            <a:r>
              <a:rPr lang="vi-VN" baseline="0" dirty="0" smtClean="0"/>
              <a:t>Các trạm được xử lí rồi sẽ được gạch bỏ. thuật toán sẽ kết thúc khi danh sach không còn phần tử nào nữa.</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744865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Đây là mạng đồ thị xe buýt.</a:t>
            </a:r>
          </a:p>
          <a:p>
            <a:r>
              <a:rPr lang="vi-VN" dirty="0" smtClean="0"/>
              <a:t>[Giới thiệu]</a:t>
            </a:r>
          </a:p>
          <a:p>
            <a:r>
              <a:rPr lang="vi-VN" dirty="0" smtClean="0"/>
              <a:t>Thuật toán sẽ tìm đường đi ngắn nhất từ trạm số 1 đến trạm số 6.</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6352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bước khởi tạo. Khởi tạo giá trị tại mỗi trạm là INF.</a:t>
            </a:r>
            <a:r>
              <a:rPr lang="vi-VN" baseline="0" dirty="0" smtClean="0"/>
              <a:t> Nghĩa là thời gian đi đến mỗi trạm là không xác định.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99695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Khởi tạo giá trị mảng trace là NULL. chưa có trạm nào có thể tới được.</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63</a:t>
            </a:fld>
            <a:endParaRPr lang="en-US"/>
          </a:p>
        </p:txBody>
      </p:sp>
    </p:spTree>
    <p:extLst>
      <p:ext uri="{BB962C8B-B14F-4D97-AF65-F5344CB8AC3E}">
        <p14:creationId xmlns:p14="http://schemas.microsoft.com/office/powerpoint/2010/main" val="395910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Improve station rỗng.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64</a:t>
            </a:fld>
            <a:endParaRPr lang="en-US"/>
          </a:p>
        </p:txBody>
      </p:sp>
    </p:spTree>
    <p:extLst>
      <p:ext uri="{BB962C8B-B14F-4D97-AF65-F5344CB8AC3E}">
        <p14:creationId xmlns:p14="http://schemas.microsoft.com/office/powerpoint/2010/main" val="169054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Trạm 1 được khởi thành lúc 8:00. thay đổi từ INF-&gt;8:00</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65</a:t>
            </a:fld>
            <a:endParaRPr lang="en-US"/>
          </a:p>
        </p:txBody>
      </p:sp>
    </p:spTree>
    <p:extLst>
      <p:ext uri="{BB962C8B-B14F-4D97-AF65-F5344CB8AC3E}">
        <p14:creationId xmlns:p14="http://schemas.microsoft.com/office/powerpoint/2010/main" val="8003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thêm trạm 1 vào improve station.</a:t>
            </a:r>
          </a:p>
          <a:p>
            <a:r>
              <a:rPr lang="vi-VN" dirty="0" smtClean="0"/>
              <a:t>Kết thúc giai đoạn khởi tạo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66</a:t>
            </a:fld>
            <a:endParaRPr lang="en-US"/>
          </a:p>
        </p:txBody>
      </p:sp>
    </p:spTree>
    <p:extLst>
      <p:ext uri="{BB962C8B-B14F-4D97-AF65-F5344CB8AC3E}">
        <p14:creationId xmlns:p14="http://schemas.microsoft.com/office/powerpoint/2010/main" val="9162255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Bắt đầu giai đoạn chạy. Hệ thống sẽ lấy trạm số 1 ra</a:t>
            </a:r>
            <a:r>
              <a:rPr lang="vi-VN" baseline="0" dirty="0" smtClean="0"/>
              <a:t> để xử lí.</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67</a:t>
            </a:fld>
            <a:endParaRPr lang="en-US"/>
          </a:p>
        </p:txBody>
      </p:sp>
    </p:spTree>
    <p:extLst>
      <p:ext uri="{BB962C8B-B14F-4D97-AF65-F5344CB8AC3E}">
        <p14:creationId xmlns:p14="http://schemas.microsoft.com/office/powerpoint/2010/main" val="11634462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69</a:t>
            </a:fld>
            <a:endParaRPr lang="en-US"/>
          </a:p>
        </p:txBody>
      </p:sp>
    </p:spTree>
    <p:extLst>
      <p:ext uri="{BB962C8B-B14F-4D97-AF65-F5344CB8AC3E}">
        <p14:creationId xmlns:p14="http://schemas.microsoft.com/office/powerpoint/2010/main" val="348698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Hiện tại</a:t>
            </a:r>
            <a:r>
              <a:rPr lang="en-US" dirty="0" smtClean="0"/>
              <a:t> </a:t>
            </a:r>
            <a:r>
              <a:rPr lang="en-US" dirty="0" err="1" smtClean="0"/>
              <a:t>thi</a:t>
            </a:r>
            <a:r>
              <a:rPr lang="en-US" dirty="0" smtClean="0"/>
              <a:t> </a:t>
            </a:r>
            <a:r>
              <a:rPr lang="en-US" dirty="0" err="1" smtClean="0"/>
              <a:t>truong</a:t>
            </a:r>
            <a:r>
              <a:rPr lang="en-US" dirty="0" smtClean="0"/>
              <a:t> co </a:t>
            </a:r>
            <a:r>
              <a:rPr lang="en-US" dirty="0" err="1" smtClean="0"/>
              <a:t>hai</a:t>
            </a:r>
            <a:r>
              <a:rPr lang="en-US" dirty="0" smtClean="0"/>
              <a:t> </a:t>
            </a:r>
            <a:r>
              <a:rPr lang="en-US" dirty="0" err="1" smtClean="0"/>
              <a:t>phan</a:t>
            </a:r>
            <a:r>
              <a:rPr lang="en-US" dirty="0" smtClean="0"/>
              <a:t> </a:t>
            </a:r>
            <a:r>
              <a:rPr lang="en-US" dirty="0" err="1" smtClean="0"/>
              <a:t>mem</a:t>
            </a:r>
            <a:r>
              <a:rPr lang="en-US" dirty="0" smtClean="0"/>
              <a:t> de </a:t>
            </a:r>
            <a:r>
              <a:rPr lang="en-US" dirty="0" err="1" smtClean="0"/>
              <a:t>tim</a:t>
            </a:r>
            <a:r>
              <a:rPr lang="en-US" dirty="0" smtClean="0"/>
              <a:t> </a:t>
            </a:r>
            <a:r>
              <a:rPr lang="en-US" dirty="0" err="1" smtClean="0"/>
              <a:t>kiem</a:t>
            </a:r>
            <a:r>
              <a:rPr lang="en-US" dirty="0" smtClean="0"/>
              <a:t> </a:t>
            </a:r>
            <a:r>
              <a:rPr lang="en-US" dirty="0" err="1" smtClean="0"/>
              <a:t>duong</a:t>
            </a:r>
            <a:r>
              <a:rPr lang="en-US" baseline="0" dirty="0" smtClean="0"/>
              <a:t> di </a:t>
            </a:r>
            <a:r>
              <a:rPr lang="en-US" baseline="0" dirty="0" err="1" smtClean="0"/>
              <a:t>xe</a:t>
            </a:r>
            <a:r>
              <a:rPr lang="en-US" baseline="0" dirty="0" smtClean="0"/>
              <a:t> </a:t>
            </a:r>
            <a:r>
              <a:rPr lang="en-US" baseline="0" dirty="0" err="1" smtClean="0"/>
              <a:t>buyt</a:t>
            </a:r>
            <a:r>
              <a:rPr lang="en-US" baseline="0" dirty="0" smtClean="0"/>
              <a:t> la </a:t>
            </a:r>
            <a:r>
              <a:rPr lang="en-US" baseline="0" dirty="0" err="1" smtClean="0"/>
              <a:t>google</a:t>
            </a:r>
            <a:r>
              <a:rPr lang="en-US" baseline="0" dirty="0" smtClean="0"/>
              <a:t> map </a:t>
            </a:r>
            <a:r>
              <a:rPr lang="en-US" baseline="0" dirty="0" err="1" smtClean="0"/>
              <a:t>va</a:t>
            </a:r>
            <a:r>
              <a:rPr lang="en-US" baseline="0" dirty="0" smtClean="0"/>
              <a:t> </a:t>
            </a:r>
            <a:r>
              <a:rPr lang="en-US" baseline="0" dirty="0" err="1" smtClean="0"/>
              <a:t>BusMap</a:t>
            </a:r>
            <a:r>
              <a:rPr lang="en-US" baseline="0" dirty="0" smtClean="0"/>
              <a:t>.</a:t>
            </a:r>
          </a:p>
          <a:p>
            <a:r>
              <a:rPr lang="vi-VN" dirty="0" smtClean="0"/>
              <a:t>BusMap</a:t>
            </a:r>
            <a:r>
              <a:rPr lang="en-US" dirty="0" smtClean="0"/>
              <a:t> </a:t>
            </a:r>
            <a:r>
              <a:rPr lang="en-US" dirty="0" err="1" smtClean="0"/>
              <a:t>ka</a:t>
            </a:r>
            <a:r>
              <a:rPr lang="en-US" dirty="0" smtClean="0"/>
              <a:t> </a:t>
            </a:r>
            <a:r>
              <a:rPr lang="en-US" dirty="0" err="1" smtClean="0"/>
              <a:t>phan</a:t>
            </a:r>
            <a:r>
              <a:rPr lang="en-US" dirty="0" smtClean="0"/>
              <a:t> </a:t>
            </a:r>
            <a:r>
              <a:rPr lang="en-US" dirty="0" err="1" smtClean="0"/>
              <a:t>mem</a:t>
            </a:r>
            <a:r>
              <a:rPr lang="en-US" dirty="0" smtClean="0"/>
              <a:t> </a:t>
            </a:r>
            <a:r>
              <a:rPr lang="en-US" dirty="0" err="1" smtClean="0"/>
              <a:t>chinh</a:t>
            </a:r>
            <a:r>
              <a:rPr lang="en-US" dirty="0" smtClean="0"/>
              <a:t> </a:t>
            </a:r>
            <a:r>
              <a:rPr lang="en-US" dirty="0" err="1" smtClean="0"/>
              <a:t>thuc</a:t>
            </a:r>
            <a:r>
              <a:rPr lang="en-US" dirty="0" smtClean="0"/>
              <a:t> </a:t>
            </a:r>
            <a:r>
              <a:rPr lang="vi-VN" dirty="0" smtClean="0"/>
              <a:t> của Sở giao thông vận tại </a:t>
            </a:r>
            <a:r>
              <a:rPr lang="en-US" dirty="0" smtClean="0"/>
              <a:t>Ho Chi Minh</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9803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70</a:t>
            </a:fld>
            <a:endParaRPr lang="en-US"/>
          </a:p>
        </p:txBody>
      </p:sp>
    </p:spTree>
    <p:extLst>
      <p:ext uri="{BB962C8B-B14F-4D97-AF65-F5344CB8AC3E}">
        <p14:creationId xmlns:p14="http://schemas.microsoft.com/office/powerpoint/2010/main" val="7238462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Mảng Improve Station đã duyệt hết. </a:t>
            </a:r>
            <a:r>
              <a:rPr lang="vi-VN" smtClean="0"/>
              <a:t>Thuật toán kết thúc.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0308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thuật</a:t>
            </a:r>
            <a:r>
              <a:rPr lang="en-US" baseline="0" dirty="0" smtClean="0"/>
              <a:t> </a:t>
            </a:r>
            <a:r>
              <a:rPr lang="en-US" baseline="0" dirty="0" err="1" smtClean="0"/>
              <a:t>toán</a:t>
            </a:r>
            <a:r>
              <a:rPr lang="en-US" baseline="0" dirty="0" smtClean="0"/>
              <a:t> </a:t>
            </a:r>
            <a:r>
              <a:rPr lang="en-US" baseline="0" dirty="0" err="1" smtClean="0"/>
              <a:t>trên</a:t>
            </a:r>
            <a:r>
              <a:rPr lang="en-US" baseline="0" dirty="0" smtClean="0"/>
              <a:t> server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xong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về</a:t>
            </a:r>
            <a:r>
              <a:rPr lang="en-US" baseline="0" dirty="0" smtClean="0"/>
              <a:t> </a:t>
            </a:r>
            <a:r>
              <a:rPr lang="en-US" baseline="0" dirty="0" err="1" smtClean="0"/>
              <a:t>cho</a:t>
            </a:r>
            <a:r>
              <a:rPr lang="en-US" baseline="0" dirty="0" smtClean="0"/>
              <a:t> client, </a:t>
            </a:r>
            <a:r>
              <a:rPr lang="en-US" baseline="0" dirty="0" err="1" smtClean="0"/>
              <a:t>thì</a:t>
            </a:r>
            <a:r>
              <a:rPr lang="en-US" baseline="0" dirty="0" smtClean="0"/>
              <a:t> ở client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bị</a:t>
            </a:r>
            <a:r>
              <a:rPr lang="en-US" baseline="0" dirty="0" smtClean="0"/>
              <a:t> </a:t>
            </a:r>
            <a:r>
              <a:rPr lang="en-US" baseline="0" dirty="0" err="1" smtClean="0"/>
              <a:t>trùng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cách</a:t>
            </a:r>
            <a:r>
              <a:rPr lang="en-US" baseline="0" dirty="0" smtClean="0"/>
              <a:t> </a:t>
            </a:r>
            <a:r>
              <a:rPr lang="en-US" baseline="0" dirty="0" err="1" smtClean="0"/>
              <a:t>thức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99</a:t>
            </a:fld>
            <a:endParaRPr lang="en-US"/>
          </a:p>
        </p:txBody>
      </p:sp>
    </p:spTree>
    <p:extLst>
      <p:ext uri="{BB962C8B-B14F-4D97-AF65-F5344CB8AC3E}">
        <p14:creationId xmlns:p14="http://schemas.microsoft.com/office/powerpoint/2010/main" val="39212615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từ</a:t>
            </a:r>
            <a:r>
              <a:rPr lang="en-US" baseline="0" dirty="0" smtClean="0"/>
              <a:t> server </a:t>
            </a:r>
            <a:r>
              <a:rPr lang="en-US" baseline="0" dirty="0" err="1" smtClean="0"/>
              <a:t>trả</a:t>
            </a:r>
            <a:r>
              <a:rPr lang="en-US" baseline="0" dirty="0" smtClean="0"/>
              <a:t> </a:t>
            </a:r>
            <a:r>
              <a:rPr lang="en-US" baseline="0" dirty="0" err="1" smtClean="0"/>
              <a:t>về</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100</a:t>
            </a:fld>
            <a:endParaRPr lang="en-US"/>
          </a:p>
        </p:txBody>
      </p:sp>
    </p:spTree>
    <p:extLst>
      <p:ext uri="{BB962C8B-B14F-4D97-AF65-F5344CB8AC3E}">
        <p14:creationId xmlns:p14="http://schemas.microsoft.com/office/powerpoint/2010/main" val="398259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Đầu</a:t>
            </a:r>
            <a:r>
              <a:rPr lang="en-US" dirty="0" smtClean="0"/>
              <a:t> </a:t>
            </a:r>
            <a:r>
              <a:rPr lang="en-US" dirty="0" err="1" smtClean="0"/>
              <a:t>tiên</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sẽ</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lại</a:t>
            </a:r>
            <a:r>
              <a:rPr lang="en-US" baseline="0" dirty="0" smtClean="0"/>
              <a:t> </a:t>
            </a:r>
            <a:r>
              <a:rPr lang="en-US" baseline="0" dirty="0" err="1" smtClean="0"/>
              <a:t>theo</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thời</a:t>
            </a:r>
            <a:r>
              <a:rPr lang="en-US" baseline="0" dirty="0" smtClean="0"/>
              <a:t> </a:t>
            </a:r>
            <a:r>
              <a:rPr lang="en-US" baseline="0" dirty="0" err="1" smtClean="0"/>
              <a:t>gian</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101</a:t>
            </a:fld>
            <a:endParaRPr lang="en-US"/>
          </a:p>
        </p:txBody>
      </p:sp>
    </p:spTree>
    <p:extLst>
      <p:ext uri="{BB962C8B-B14F-4D97-AF65-F5344CB8AC3E}">
        <p14:creationId xmlns:p14="http://schemas.microsoft.com/office/powerpoint/2010/main" val="3412422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Thuật</a:t>
            </a:r>
            <a:r>
              <a:rPr lang="en-US" dirty="0" smtClean="0"/>
              <a:t> </a:t>
            </a:r>
            <a:r>
              <a:rPr lang="en-US" dirty="0" err="1" smtClean="0"/>
              <a:t>toán</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từ</a:t>
            </a:r>
            <a:r>
              <a:rPr lang="en-US" baseline="0" dirty="0" smtClean="0"/>
              <a:t>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index = 0, do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nên</a:t>
            </a:r>
            <a:r>
              <a:rPr lang="en-US" baseline="0" dirty="0" smtClean="0"/>
              <a:t> </a:t>
            </a:r>
            <a:r>
              <a:rPr lang="en-US" baseline="0" dirty="0" err="1" smtClean="0"/>
              <a:t>luôn</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102</a:t>
            </a:fld>
            <a:endParaRPr lang="en-US"/>
          </a:p>
        </p:txBody>
      </p:sp>
    </p:spTree>
    <p:extLst>
      <p:ext uri="{BB962C8B-B14F-4D97-AF65-F5344CB8AC3E}">
        <p14:creationId xmlns:p14="http://schemas.microsoft.com/office/powerpoint/2010/main" val="8734856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Ở index </a:t>
            </a:r>
            <a:r>
              <a:rPr lang="en-US" dirty="0" err="1" smtClean="0"/>
              <a:t>bằng</a:t>
            </a:r>
            <a:r>
              <a:rPr lang="en-US" baseline="0" dirty="0" smtClean="0"/>
              <a:t> 1 </a:t>
            </a:r>
            <a:r>
              <a:rPr lang="en-US" baseline="0" dirty="0" err="1" smtClean="0"/>
              <a:t>sẽ</a:t>
            </a:r>
            <a:r>
              <a:rPr lang="en-US" baseline="0" dirty="0" smtClean="0"/>
              <a:t> so </a:t>
            </a:r>
            <a:r>
              <a:rPr lang="en-US" baseline="0" dirty="0" err="1" smtClean="0"/>
              <a:t>sánh</a:t>
            </a:r>
            <a:r>
              <a:rPr lang="en-US" baseline="0" dirty="0" smtClean="0"/>
              <a:t> </a:t>
            </a:r>
            <a:r>
              <a:rPr lang="en-US" baseline="0" dirty="0" err="1" smtClean="0"/>
              <a:t>với</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a:t>
            </a:r>
            <a:r>
              <a:rPr lang="en-US" baseline="0" dirty="0" err="1" smtClean="0"/>
              <a:t>trước</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0, do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giữ</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103</a:t>
            </a:fld>
            <a:endParaRPr lang="en-US"/>
          </a:p>
        </p:txBody>
      </p:sp>
    </p:spTree>
    <p:extLst>
      <p:ext uri="{BB962C8B-B14F-4D97-AF65-F5344CB8AC3E}">
        <p14:creationId xmlns:p14="http://schemas.microsoft.com/office/powerpoint/2010/main" val="3713912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Tiếp</a:t>
            </a:r>
            <a:r>
              <a:rPr lang="en-US" dirty="0" smtClean="0"/>
              <a:t> </a:t>
            </a:r>
            <a:r>
              <a:rPr lang="en-US" dirty="0" err="1" smtClean="0"/>
              <a:t>tục</a:t>
            </a:r>
            <a:r>
              <a:rPr lang="en-US" baseline="0" dirty="0" smtClean="0"/>
              <a:t> </a:t>
            </a:r>
            <a:r>
              <a:rPr lang="en-US" baseline="0" dirty="0" err="1" smtClean="0"/>
              <a:t>tới</a:t>
            </a:r>
            <a:r>
              <a:rPr lang="en-US" baseline="0" dirty="0" smtClean="0"/>
              <a:t> index = 2, so </a:t>
            </a:r>
            <a:r>
              <a:rPr lang="en-US" baseline="0" dirty="0" err="1" smtClean="0"/>
              <a:t>sánh</a:t>
            </a:r>
            <a:r>
              <a:rPr lang="en-US" baseline="0" dirty="0" smtClean="0"/>
              <a:t> 2 </a:t>
            </a:r>
            <a:r>
              <a:rPr lang="en-US" baseline="0" dirty="0" err="1" smtClean="0"/>
              <a:t>và</a:t>
            </a:r>
            <a:r>
              <a:rPr lang="en-US" baseline="0" dirty="0" smtClean="0"/>
              <a:t> 1</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104</a:t>
            </a:fld>
            <a:endParaRPr lang="en-US"/>
          </a:p>
        </p:txBody>
      </p:sp>
    </p:spTree>
    <p:extLst>
      <p:ext uri="{BB962C8B-B14F-4D97-AF65-F5344CB8AC3E}">
        <p14:creationId xmlns:p14="http://schemas.microsoft.com/office/powerpoint/2010/main" val="23042418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thấy</a:t>
            </a:r>
            <a:r>
              <a:rPr lang="en-US" baseline="0" dirty="0" smtClean="0"/>
              <a:t> 2 </a:t>
            </a:r>
            <a:r>
              <a:rPr lang="en-US" baseline="0" dirty="0" err="1" smtClean="0"/>
              <a:t>tuyến</a:t>
            </a:r>
            <a:r>
              <a:rPr lang="en-US" baseline="0" dirty="0" smtClean="0"/>
              <a:t> </a:t>
            </a:r>
            <a:r>
              <a:rPr lang="en-US" baseline="0" dirty="0" err="1" smtClean="0"/>
              <a:t>xe</a:t>
            </a:r>
            <a:r>
              <a:rPr lang="en-US" baseline="0" dirty="0" smtClean="0"/>
              <a:t> </a:t>
            </a:r>
            <a:r>
              <a:rPr lang="en-US" baseline="0" dirty="0" err="1" smtClean="0"/>
              <a:t>như</a:t>
            </a:r>
            <a:r>
              <a:rPr lang="en-US" baseline="0" dirty="0" smtClean="0"/>
              <a:t> </a:t>
            </a:r>
            <a:r>
              <a:rPr lang="en-US" baseline="0" dirty="0" err="1" smtClean="0"/>
              <a:t>nhau</a:t>
            </a:r>
            <a:r>
              <a:rPr lang="en-US" baseline="0" dirty="0" smtClean="0"/>
              <a:t> </a:t>
            </a:r>
            <a:r>
              <a:rPr lang="en-US" baseline="0" dirty="0" err="1" smtClean="0"/>
              <a:t>nên</a:t>
            </a:r>
            <a:r>
              <a:rPr lang="en-US" baseline="0" dirty="0" smtClean="0"/>
              <a:t> 2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105</a:t>
            </a:fld>
            <a:endParaRPr lang="en-US"/>
          </a:p>
        </p:txBody>
      </p:sp>
    </p:spTree>
    <p:extLst>
      <p:ext uri="{BB962C8B-B14F-4D97-AF65-F5344CB8AC3E}">
        <p14:creationId xmlns:p14="http://schemas.microsoft.com/office/powerpoint/2010/main" val="42690854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Index = 3 </a:t>
            </a:r>
            <a:r>
              <a:rPr lang="en-US" dirty="0" err="1" smtClean="0"/>
              <a:t>sẽ</a:t>
            </a:r>
            <a:r>
              <a:rPr lang="en-US" baseline="0" dirty="0" smtClean="0"/>
              <a:t> </a:t>
            </a:r>
            <a:r>
              <a:rPr lang="en-US" baseline="0" dirty="0" err="1" smtClean="0"/>
              <a:t>được</a:t>
            </a:r>
            <a:r>
              <a:rPr lang="en-US" baseline="0" dirty="0" smtClean="0"/>
              <a:t> </a:t>
            </a:r>
            <a:r>
              <a:rPr lang="en-US" baseline="0" dirty="0" err="1" smtClean="0"/>
              <a:t>dồn</a:t>
            </a:r>
            <a:r>
              <a:rPr lang="en-US" baseline="0" dirty="0" smtClean="0"/>
              <a:t> </a:t>
            </a:r>
            <a:r>
              <a:rPr lang="en-US" baseline="0" dirty="0" err="1" smtClean="0"/>
              <a:t>lên</a:t>
            </a:r>
            <a:r>
              <a:rPr lang="en-US" baseline="0" dirty="0" smtClean="0"/>
              <a:t> </a:t>
            </a:r>
            <a:r>
              <a:rPr lang="en-US" baseline="0" dirty="0" err="1" smtClean="0"/>
              <a:t>trên</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106</a:t>
            </a:fld>
            <a:endParaRPr lang="en-US"/>
          </a:p>
        </p:txBody>
      </p:sp>
    </p:spTree>
    <p:extLst>
      <p:ext uri="{BB962C8B-B14F-4D97-AF65-F5344CB8AC3E}">
        <p14:creationId xmlns:p14="http://schemas.microsoft.com/office/powerpoint/2010/main" val="2161279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Cả hai phần mềm không hỗ trợ tìm đường đi xe buýt nhiều hơn hai điểm.  Anh Khương rất bối rối.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85159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tiếp</a:t>
            </a:r>
            <a:r>
              <a:rPr lang="en-US" baseline="0" dirty="0" smtClean="0"/>
              <a:t> </a:t>
            </a:r>
            <a:r>
              <a:rPr lang="en-US" baseline="0" dirty="0" err="1" smtClean="0"/>
              <a:t>tục</a:t>
            </a:r>
            <a:r>
              <a:rPr lang="en-US" baseline="0" dirty="0" smtClean="0"/>
              <a:t> so </a:t>
            </a:r>
            <a:r>
              <a:rPr lang="en-US" baseline="0" dirty="0" err="1" smtClean="0"/>
              <a:t>sánh</a:t>
            </a:r>
            <a:r>
              <a:rPr lang="en-US" baseline="0" dirty="0" smtClean="0"/>
              <a:t> index  =2 </a:t>
            </a:r>
            <a:r>
              <a:rPr lang="en-US" baseline="0" dirty="0" err="1" smtClean="0"/>
              <a:t>với</a:t>
            </a:r>
            <a:r>
              <a:rPr lang="en-US" baseline="0" dirty="0" smtClean="0"/>
              <a:t> index = 1 </a:t>
            </a:r>
            <a:r>
              <a:rPr lang="en-US" baseline="0" dirty="0" err="1" smtClean="0"/>
              <a:t>thấy</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o tram </a:t>
            </a:r>
            <a:r>
              <a:rPr lang="en-US" baseline="0" dirty="0" err="1" smtClean="0"/>
              <a:t>cuoi</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107</a:t>
            </a:fld>
            <a:endParaRPr lang="en-US"/>
          </a:p>
        </p:txBody>
      </p:sp>
    </p:spTree>
    <p:extLst>
      <p:ext uri="{BB962C8B-B14F-4D97-AF65-F5344CB8AC3E}">
        <p14:creationId xmlns:p14="http://schemas.microsoft.com/office/powerpoint/2010/main" val="16721404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baseline="0" dirty="0" smtClean="0"/>
              <a:t> </a:t>
            </a:r>
            <a:r>
              <a:rPr lang="en-US" baseline="0" dirty="0" err="1" smtClean="0"/>
              <a:t>là</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được</a:t>
            </a:r>
            <a:r>
              <a:rPr lang="en-US" baseline="0" dirty="0" smtClean="0"/>
              <a:t> </a:t>
            </a:r>
            <a:r>
              <a:rPr lang="en-US" baseline="0" dirty="0" err="1" smtClean="0"/>
              <a:t>loại</a:t>
            </a:r>
            <a:r>
              <a:rPr lang="en-US" baseline="0" dirty="0" smtClean="0"/>
              <a:t> </a:t>
            </a:r>
            <a:r>
              <a:rPr lang="en-US" baseline="0" dirty="0" err="1" smtClean="0"/>
              <a:t>bỏ</a:t>
            </a:r>
            <a:r>
              <a:rPr lang="en-US" baseline="0" dirty="0" smtClean="0"/>
              <a:t> </a:t>
            </a:r>
            <a:r>
              <a:rPr lang="en-US" baseline="0" dirty="0" err="1" smtClean="0"/>
              <a:t>các</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trùng</a:t>
            </a:r>
            <a:r>
              <a:rPr lang="en-US" baseline="0" dirty="0" smtClean="0"/>
              <a:t>. </a:t>
            </a:r>
            <a:r>
              <a:rPr lang="en-US" baseline="0" dirty="0" err="1" smtClean="0"/>
              <a:t>Thuat</a:t>
            </a:r>
            <a:r>
              <a:rPr lang="en-US" baseline="0" dirty="0" smtClean="0"/>
              <a:t> </a:t>
            </a:r>
            <a:r>
              <a:rPr lang="en-US" baseline="0" dirty="0" err="1" smtClean="0"/>
              <a:t>toan</a:t>
            </a:r>
            <a:r>
              <a:rPr lang="en-US" baseline="0" dirty="0" smtClean="0"/>
              <a:t> </a:t>
            </a:r>
            <a:r>
              <a:rPr lang="en-US" baseline="0" dirty="0" err="1" smtClean="0"/>
              <a:t>ket</a:t>
            </a:r>
            <a:r>
              <a:rPr lang="en-US" baseline="0" dirty="0" smtClean="0"/>
              <a:t> </a:t>
            </a:r>
            <a:r>
              <a:rPr lang="en-US" baseline="0" dirty="0" err="1" smtClean="0"/>
              <a:t>thuc</a:t>
            </a:r>
            <a:endParaRPr lang="en-US" dirty="0" smtClean="0"/>
          </a:p>
          <a:p>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108</a:t>
            </a:fld>
            <a:endParaRPr lang="en-US"/>
          </a:p>
        </p:txBody>
      </p:sp>
    </p:spTree>
    <p:extLst>
      <p:ext uri="{BB962C8B-B14F-4D97-AF65-F5344CB8AC3E}">
        <p14:creationId xmlns:p14="http://schemas.microsoft.com/office/powerpoint/2010/main" val="30295614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Tiep</a:t>
            </a:r>
            <a:r>
              <a:rPr lang="en-US" dirty="0" smtClean="0"/>
              <a:t> </a:t>
            </a:r>
            <a:r>
              <a:rPr lang="en-US" dirty="0" err="1" smtClean="0"/>
              <a:t>tuc</a:t>
            </a:r>
            <a:r>
              <a:rPr lang="en-US" dirty="0" smtClean="0"/>
              <a:t>. </a:t>
            </a:r>
            <a:r>
              <a:rPr lang="en-US" dirty="0" err="1" smtClean="0"/>
              <a:t>Toi</a:t>
            </a:r>
            <a:r>
              <a:rPr lang="en-US" dirty="0" smtClean="0"/>
              <a:t> </a:t>
            </a:r>
            <a:r>
              <a:rPr lang="en-US" dirty="0" err="1" smtClean="0"/>
              <a:t>xin</a:t>
            </a:r>
            <a:r>
              <a:rPr lang="en-US" dirty="0" smtClean="0"/>
              <a:t> </a:t>
            </a:r>
            <a:r>
              <a:rPr lang="en-US" dirty="0" err="1" smtClean="0"/>
              <a:t>trinh</a:t>
            </a:r>
            <a:r>
              <a:rPr lang="en-US" dirty="0" smtClean="0"/>
              <a:t> bay </a:t>
            </a:r>
            <a:r>
              <a:rPr lang="en-US" dirty="0" err="1" smtClean="0"/>
              <a:t>cach</a:t>
            </a:r>
            <a:r>
              <a:rPr lang="en-US" dirty="0" smtClean="0"/>
              <a:t> </a:t>
            </a:r>
            <a:r>
              <a:rPr lang="en-US" dirty="0" err="1" smtClean="0"/>
              <a:t>xay</a:t>
            </a:r>
            <a:r>
              <a:rPr lang="en-US" dirty="0" smtClean="0"/>
              <a:t> dung class diagram de </a:t>
            </a:r>
            <a:r>
              <a:rPr lang="en-US" dirty="0" err="1" smtClean="0"/>
              <a:t>hien</a:t>
            </a:r>
            <a:r>
              <a:rPr lang="en-US" dirty="0" smtClean="0"/>
              <a:t> </a:t>
            </a:r>
            <a:r>
              <a:rPr lang="en-US" dirty="0" err="1" smtClean="0"/>
              <a:t>thi</a:t>
            </a:r>
            <a:r>
              <a:rPr lang="en-US" dirty="0" smtClean="0"/>
              <a:t> </a:t>
            </a:r>
            <a:r>
              <a:rPr lang="en-US" dirty="0" err="1" smtClean="0"/>
              <a:t>ket</a:t>
            </a:r>
            <a:r>
              <a:rPr lang="en-US" dirty="0" smtClean="0"/>
              <a:t> qua </a:t>
            </a:r>
            <a:r>
              <a:rPr lang="en-US" dirty="0" err="1" smtClean="0"/>
              <a:t>tim</a:t>
            </a:r>
            <a:r>
              <a:rPr lang="en-US" dirty="0" smtClean="0"/>
              <a:t> </a:t>
            </a:r>
            <a:r>
              <a:rPr lang="en-US" dirty="0" err="1" smtClean="0"/>
              <a:t>kiem</a:t>
            </a:r>
            <a:r>
              <a:rPr lang="en-US" dirty="0" smtClean="0"/>
              <a:t> </a:t>
            </a:r>
            <a:r>
              <a:rPr lang="en-US" dirty="0" err="1" smtClean="0"/>
              <a:t>xe</a:t>
            </a:r>
            <a:r>
              <a:rPr lang="en-US" dirty="0" smtClean="0"/>
              <a:t> </a:t>
            </a:r>
            <a:r>
              <a:rPr lang="en-US" dirty="0" err="1" smtClean="0"/>
              <a:t>buyt</a:t>
            </a:r>
            <a:r>
              <a:rPr lang="en-US" dirty="0" smtClean="0"/>
              <a:t>.</a:t>
            </a:r>
          </a:p>
          <a:p>
            <a:r>
              <a:rPr lang="vi-VN" dirty="0" smtClean="0"/>
              <a:t>Journey: chứa kết quả suốt hành trình. </a:t>
            </a:r>
          </a:p>
          <a:p>
            <a:r>
              <a:rPr lang="vi-VN" dirty="0" smtClean="0"/>
              <a:t>TotalTime là tổng thời gian di chuyển.</a:t>
            </a:r>
          </a:p>
          <a:p>
            <a:r>
              <a:rPr lang="vi-VN" dirty="0" smtClean="0"/>
              <a:t>TotalDistance: tổng khoảng cách di chuyển.</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109</a:t>
            </a:fld>
            <a:endParaRPr lang="en-US"/>
          </a:p>
        </p:txBody>
      </p:sp>
    </p:spTree>
    <p:extLst>
      <p:ext uri="{BB962C8B-B14F-4D97-AF65-F5344CB8AC3E}">
        <p14:creationId xmlns:p14="http://schemas.microsoft.com/office/powerpoint/2010/main" val="722849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Result để chứa kết quả đi qua 2 điểm</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110</a:t>
            </a:fld>
            <a:endParaRPr lang="en-US"/>
          </a:p>
        </p:txBody>
      </p:sp>
    </p:spTree>
    <p:extLst>
      <p:ext uri="{BB962C8B-B14F-4D97-AF65-F5344CB8AC3E}">
        <p14:creationId xmlns:p14="http://schemas.microsoft.com/office/powerpoint/2010/main" val="17323923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Result sẽ có nhiều INode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111</a:t>
            </a:fld>
            <a:endParaRPr lang="en-US"/>
          </a:p>
        </p:txBody>
      </p:sp>
    </p:spTree>
    <p:extLst>
      <p:ext uri="{BB962C8B-B14F-4D97-AF65-F5344CB8AC3E}">
        <p14:creationId xmlns:p14="http://schemas.microsoft.com/office/powerpoint/2010/main" val="2063682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INode có thể là segment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112</a:t>
            </a:fld>
            <a:endParaRPr lang="en-US"/>
          </a:p>
        </p:txBody>
      </p:sp>
    </p:spTree>
    <p:extLst>
      <p:ext uri="{BB962C8B-B14F-4D97-AF65-F5344CB8AC3E}">
        <p14:creationId xmlns:p14="http://schemas.microsoft.com/office/powerpoint/2010/main" val="14456773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Segment là đại diện chứa thông tin của 1 chuyến xe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113</a:t>
            </a:fld>
            <a:endParaRPr lang="en-US"/>
          </a:p>
        </p:txBody>
      </p:sp>
    </p:spTree>
    <p:extLst>
      <p:ext uri="{BB962C8B-B14F-4D97-AF65-F5344CB8AC3E}">
        <p14:creationId xmlns:p14="http://schemas.microsoft.com/office/powerpoint/2010/main" val="4103270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Path là thông tin giữa 2 trạm trong cùng segment đó</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114</a:t>
            </a:fld>
            <a:endParaRPr lang="en-US"/>
          </a:p>
        </p:txBody>
      </p:sp>
    </p:spTree>
    <p:extLst>
      <p:ext uri="{BB962C8B-B14F-4D97-AF65-F5344CB8AC3E}">
        <p14:creationId xmlns:p14="http://schemas.microsoft.com/office/powerpoint/2010/main" val="2080857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segment có nhiều path</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115</a:t>
            </a:fld>
            <a:endParaRPr lang="en-US"/>
          </a:p>
        </p:txBody>
      </p:sp>
    </p:spTree>
    <p:extLst>
      <p:ext uri="{BB962C8B-B14F-4D97-AF65-F5344CB8AC3E}">
        <p14:creationId xmlns:p14="http://schemas.microsoft.com/office/powerpoint/2010/main" val="17458803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vi-VN" dirty="0" smtClean="0"/>
              <a:t>path gồm có station from va station to.</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116</a:t>
            </a:fld>
            <a:endParaRPr lang="en-US"/>
          </a:p>
        </p:txBody>
      </p:sp>
    </p:spTree>
    <p:extLst>
      <p:ext uri="{BB962C8B-B14F-4D97-AF65-F5344CB8AC3E}">
        <p14:creationId xmlns:p14="http://schemas.microsoft.com/office/powerpoint/2010/main" val="499016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Do vây, chúng 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vi-VN" dirty="0" smtClean="0"/>
              <a:t>cung cấp chức năng tìm kiếm xe buýt để giúp anh Khương vượt qua khó khăn này.</a:t>
            </a:r>
            <a:endParaRPr lang="en-US" dirty="0" smtClean="0"/>
          </a:p>
          <a:p>
            <a:pPr algn="just"/>
            <a:r>
              <a:rPr lang="en-US" dirty="0" err="1" smtClean="0"/>
              <a:t>Dau</a:t>
            </a:r>
            <a:r>
              <a:rPr lang="en-US" dirty="0" smtClean="0"/>
              <a:t> </a:t>
            </a:r>
            <a:r>
              <a:rPr lang="en-US" dirty="0" err="1" smtClean="0"/>
              <a:t>tien</a:t>
            </a:r>
            <a:r>
              <a:rPr lang="en-US" dirty="0" smtClean="0"/>
              <a:t> he thong se </a:t>
            </a:r>
            <a:r>
              <a:rPr lang="en-US" dirty="0" err="1" smtClean="0"/>
              <a:t>tim</a:t>
            </a:r>
            <a:r>
              <a:rPr lang="en-US" dirty="0" smtClean="0"/>
              <a:t> </a:t>
            </a:r>
            <a:r>
              <a:rPr lang="en-US" dirty="0" err="1" smtClean="0"/>
              <a:t>kiem</a:t>
            </a:r>
            <a:r>
              <a:rPr lang="en-US" dirty="0" smtClean="0"/>
              <a:t> </a:t>
            </a:r>
            <a:r>
              <a:rPr lang="en-US" dirty="0" err="1" smtClean="0"/>
              <a:t>duong</a:t>
            </a:r>
            <a:r>
              <a:rPr lang="en-US" dirty="0" smtClean="0"/>
              <a:t> di </a:t>
            </a:r>
            <a:r>
              <a:rPr lang="en-US" dirty="0" err="1" smtClean="0"/>
              <a:t>xe</a:t>
            </a:r>
            <a:r>
              <a:rPr lang="en-US" dirty="0" smtClean="0"/>
              <a:t> </a:t>
            </a:r>
            <a:r>
              <a:rPr lang="en-US" dirty="0" err="1" smtClean="0"/>
              <a:t>buyt</a:t>
            </a:r>
            <a:r>
              <a:rPr lang="en-US" dirty="0" smtClean="0"/>
              <a:t> qua 2 diem.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7697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Toi</a:t>
            </a:r>
            <a:r>
              <a:rPr lang="en-US" dirty="0" smtClean="0"/>
              <a:t> </a:t>
            </a:r>
            <a:r>
              <a:rPr lang="en-US" dirty="0" err="1" smtClean="0"/>
              <a:t>xin</a:t>
            </a:r>
            <a:r>
              <a:rPr lang="en-US" baseline="0" dirty="0" smtClean="0"/>
              <a:t> </a:t>
            </a:r>
            <a:r>
              <a:rPr lang="en-US" baseline="0" dirty="0" err="1" smtClean="0"/>
              <a:t>trinh</a:t>
            </a:r>
            <a:r>
              <a:rPr lang="en-US" baseline="0" dirty="0" smtClean="0"/>
              <a:t> bay </a:t>
            </a:r>
            <a:r>
              <a:rPr lang="en-US" baseline="0" dirty="0" err="1" smtClean="0"/>
              <a:t>kien</a:t>
            </a:r>
            <a:r>
              <a:rPr lang="en-US" baseline="0" dirty="0" smtClean="0"/>
              <a:t> </a:t>
            </a:r>
            <a:r>
              <a:rPr lang="en-US" baseline="0" dirty="0" err="1" smtClean="0"/>
              <a:t>truc</a:t>
            </a:r>
            <a:r>
              <a:rPr lang="en-US" baseline="0" dirty="0" smtClean="0"/>
              <a:t> tong </a:t>
            </a:r>
            <a:r>
              <a:rPr lang="en-US" baseline="0" dirty="0" err="1" smtClean="0"/>
              <a:t>quat</a:t>
            </a:r>
            <a:r>
              <a:rPr lang="en-US" baseline="0" dirty="0" smtClean="0"/>
              <a:t> </a:t>
            </a:r>
            <a:r>
              <a:rPr lang="en-US" baseline="0" dirty="0" err="1" smtClean="0"/>
              <a:t>cua</a:t>
            </a:r>
            <a:r>
              <a:rPr lang="en-US" baseline="0" dirty="0" smtClean="0"/>
              <a:t> </a:t>
            </a:r>
            <a:r>
              <a:rPr lang="en-US" baseline="0" dirty="0" err="1" smtClean="0"/>
              <a:t>ung</a:t>
            </a:r>
            <a:r>
              <a:rPr lang="en-US" baseline="0" dirty="0" smtClean="0"/>
              <a:t> dung </a:t>
            </a:r>
            <a:r>
              <a:rPr lang="en-US" baseline="0" dirty="0" err="1" smtClean="0"/>
              <a:t>khi</a:t>
            </a:r>
            <a:r>
              <a:rPr lang="en-US" baseline="0" dirty="0" smtClean="0"/>
              <a:t>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duong</a:t>
            </a:r>
            <a:r>
              <a:rPr lang="en-US" baseline="0" dirty="0" smtClean="0"/>
              <a:t> di bang </a:t>
            </a:r>
            <a:r>
              <a:rPr lang="en-US" baseline="0" dirty="0" err="1" smtClean="0"/>
              <a:t>xe</a:t>
            </a:r>
            <a:r>
              <a:rPr lang="en-US" baseline="0" dirty="0" smtClean="0"/>
              <a:t> </a:t>
            </a:r>
            <a:r>
              <a:rPr lang="en-US" baseline="0" dirty="0" err="1" smtClean="0"/>
              <a:t>buyt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117</a:t>
            </a:fld>
            <a:endParaRPr lang="en-US"/>
          </a:p>
        </p:txBody>
      </p:sp>
    </p:spTree>
    <p:extLst>
      <p:ext uri="{BB962C8B-B14F-4D97-AF65-F5344CB8AC3E}">
        <p14:creationId xmlns:p14="http://schemas.microsoft.com/office/powerpoint/2010/main" val="24506551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aseline="0" dirty="0" smtClean="0"/>
              <a:t>Đầu tiên người dùng có thể tìm kiếm bằng cách gõ địa chỉ tìm kiếm và sử dụng google autocomplete api.</a:t>
            </a:r>
            <a:endParaRPr lang="en-US" baseline="0" dirty="0" smtClean="0"/>
          </a:p>
        </p:txBody>
      </p:sp>
      <p:sp>
        <p:nvSpPr>
          <p:cNvPr id="4" name="Slide Number Placeholder 3"/>
          <p:cNvSpPr>
            <a:spLocks noGrp="1"/>
          </p:cNvSpPr>
          <p:nvPr>
            <p:ph type="sldNum" sz="quarter" idx="10"/>
          </p:nvPr>
        </p:nvSpPr>
        <p:spPr/>
        <p:txBody>
          <a:bodyPr/>
          <a:lstStyle/>
          <a:p>
            <a:fld id="{C5136376-F3E2-644B-9648-C2DF97B2FCFB}" type="slidenum">
              <a:rPr lang="en-US" smtClean="0"/>
              <a:t>118</a:t>
            </a:fld>
            <a:endParaRPr lang="en-US"/>
          </a:p>
        </p:txBody>
      </p:sp>
    </p:spTree>
    <p:extLst>
      <p:ext uri="{BB962C8B-B14F-4D97-AF65-F5344CB8AC3E}">
        <p14:creationId xmlns:p14="http://schemas.microsoft.com/office/powerpoint/2010/main" val="13192969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Nguoi</a:t>
            </a:r>
            <a:r>
              <a:rPr lang="en-US" dirty="0" smtClean="0"/>
              <a:t> dung</a:t>
            </a:r>
            <a:r>
              <a:rPr lang="en-US" baseline="0" dirty="0" smtClean="0"/>
              <a:t> </a:t>
            </a:r>
            <a:r>
              <a:rPr lang="en-US" baseline="0" dirty="0" err="1" smtClean="0"/>
              <a:t>cung</a:t>
            </a:r>
            <a:r>
              <a:rPr lang="en-US" baseline="0" dirty="0" smtClean="0"/>
              <a:t> co the </a:t>
            </a:r>
            <a:r>
              <a:rPr lang="en-US" baseline="0" dirty="0" err="1" smtClean="0"/>
              <a:t>su</a:t>
            </a:r>
            <a:r>
              <a:rPr lang="en-US" baseline="0" dirty="0" smtClean="0"/>
              <a:t> dung going </a:t>
            </a:r>
            <a:r>
              <a:rPr lang="en-US" baseline="0" dirty="0" err="1" smtClean="0"/>
              <a:t>noi</a:t>
            </a:r>
            <a:r>
              <a:rPr lang="en-US" baseline="0" dirty="0" smtClean="0"/>
              <a:t> de </a:t>
            </a:r>
            <a:r>
              <a:rPr lang="en-US" baseline="0" dirty="0" err="1" smtClean="0"/>
              <a:t>nhap</a:t>
            </a:r>
            <a:r>
              <a:rPr lang="en-US" baseline="0" dirty="0" smtClean="0"/>
              <a:t> </a:t>
            </a:r>
            <a:r>
              <a:rPr lang="en-US" baseline="0" dirty="0" err="1" smtClean="0"/>
              <a:t>dia</a:t>
            </a:r>
            <a:r>
              <a:rPr lang="en-US" baseline="0" dirty="0" smtClean="0"/>
              <a:t> chi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nguoi</a:t>
            </a:r>
            <a:r>
              <a:rPr lang="en-US" baseline="0" dirty="0" smtClean="0"/>
              <a:t> dung </a:t>
            </a:r>
            <a:r>
              <a:rPr lang="en-US" baseline="0" dirty="0" err="1" smtClean="0"/>
              <a:t>noi</a:t>
            </a:r>
            <a:r>
              <a:rPr lang="en-US" baseline="0" dirty="0" smtClean="0"/>
              <a:t> </a:t>
            </a:r>
            <a:r>
              <a:rPr lang="en-US" baseline="0" dirty="0" err="1" smtClean="0"/>
              <a:t>dia</a:t>
            </a:r>
            <a:r>
              <a:rPr lang="en-US" baseline="0" dirty="0" smtClean="0"/>
              <a:t> chi, he thong se </a:t>
            </a:r>
            <a:r>
              <a:rPr lang="en-US" baseline="0" dirty="0" err="1" smtClean="0"/>
              <a:t>gui</a:t>
            </a:r>
            <a:r>
              <a:rPr lang="en-US" baseline="0" dirty="0" smtClean="0"/>
              <a:t> </a:t>
            </a:r>
            <a:r>
              <a:rPr lang="en-US" baseline="0" dirty="0" err="1" smtClean="0"/>
              <a:t>giong</a:t>
            </a:r>
            <a:r>
              <a:rPr lang="en-US" baseline="0" dirty="0" smtClean="0"/>
              <a:t> </a:t>
            </a:r>
            <a:r>
              <a:rPr lang="en-US" baseline="0" dirty="0" err="1" smtClean="0"/>
              <a:t>noi</a:t>
            </a:r>
            <a:r>
              <a:rPr lang="en-US" baseline="0" dirty="0" smtClean="0"/>
              <a:t> </a:t>
            </a:r>
            <a:r>
              <a:rPr lang="en-US" baseline="0" dirty="0" err="1" smtClean="0"/>
              <a:t>len</a:t>
            </a:r>
            <a:r>
              <a:rPr lang="en-US" baseline="0" dirty="0" smtClean="0"/>
              <a:t> </a:t>
            </a:r>
            <a:r>
              <a:rPr lang="en-US" baseline="0" dirty="0" err="1" smtClean="0"/>
              <a:t>google</a:t>
            </a:r>
            <a:r>
              <a:rPr lang="en-US" baseline="0" dirty="0" smtClean="0"/>
              <a:t> speech to text </a:t>
            </a:r>
            <a:r>
              <a:rPr lang="en-US" baseline="0" dirty="0" err="1" smtClean="0"/>
              <a:t>api</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119</a:t>
            </a:fld>
            <a:endParaRPr lang="en-US"/>
          </a:p>
        </p:txBody>
      </p:sp>
    </p:spTree>
    <p:extLst>
      <p:ext uri="{BB962C8B-B14F-4D97-AF65-F5344CB8AC3E}">
        <p14:creationId xmlns:p14="http://schemas.microsoft.com/office/powerpoint/2010/main" val="18240429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speech to text </a:t>
            </a:r>
            <a:r>
              <a:rPr lang="en-US" dirty="0" err="1" smtClean="0"/>
              <a:t>api</a:t>
            </a:r>
            <a:r>
              <a:rPr lang="en-US" dirty="0" smtClean="0"/>
              <a:t> se </a:t>
            </a:r>
            <a:r>
              <a:rPr lang="en-US" dirty="0" err="1" smtClean="0"/>
              <a:t>xu</a:t>
            </a:r>
            <a:r>
              <a:rPr lang="en-US" dirty="0" smtClean="0"/>
              <a:t> li going </a:t>
            </a:r>
            <a:r>
              <a:rPr lang="en-US" dirty="0" err="1" smtClean="0"/>
              <a:t>noi</a:t>
            </a:r>
            <a:r>
              <a:rPr lang="en-US" dirty="0" smtClean="0"/>
              <a:t> </a:t>
            </a:r>
            <a:r>
              <a:rPr lang="en-US" dirty="0" err="1" smtClean="0"/>
              <a:t>va</a:t>
            </a:r>
            <a:r>
              <a:rPr lang="en-US" dirty="0" smtClean="0"/>
              <a:t> </a:t>
            </a:r>
            <a:r>
              <a:rPr lang="en-US" dirty="0" err="1" smtClean="0"/>
              <a:t>tra</a:t>
            </a:r>
            <a:r>
              <a:rPr lang="en-US" dirty="0" smtClean="0"/>
              <a:t> </a:t>
            </a:r>
            <a:r>
              <a:rPr lang="en-US" dirty="0" err="1" smtClean="0"/>
              <a:t>ve</a:t>
            </a:r>
            <a:r>
              <a:rPr lang="en-US" dirty="0" smtClean="0"/>
              <a:t> </a:t>
            </a:r>
            <a:r>
              <a:rPr lang="en-US" dirty="0" err="1" smtClean="0"/>
              <a:t>dia</a:t>
            </a:r>
            <a:r>
              <a:rPr lang="en-US" dirty="0" smtClean="0"/>
              <a:t> chi </a:t>
            </a:r>
            <a:r>
              <a:rPr lang="en-US" dirty="0" err="1" smtClean="0"/>
              <a:t>cho</a:t>
            </a:r>
            <a:r>
              <a:rPr lang="en-US" baseline="0" dirty="0" smtClean="0"/>
              <a:t> </a:t>
            </a:r>
            <a:r>
              <a:rPr lang="en-US" baseline="0" dirty="0" err="1" smtClean="0"/>
              <a:t>nguoi</a:t>
            </a:r>
            <a:r>
              <a:rPr lang="en-US" baseline="0" dirty="0" smtClean="0"/>
              <a:t> </a:t>
            </a:r>
            <a:r>
              <a:rPr lang="en-US" baseline="0" dirty="0" err="1" smtClean="0"/>
              <a:t>su</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120</a:t>
            </a:fld>
            <a:endParaRPr lang="en-US"/>
          </a:p>
        </p:txBody>
      </p:sp>
    </p:spTree>
    <p:extLst>
      <p:ext uri="{BB962C8B-B14F-4D97-AF65-F5344CB8AC3E}">
        <p14:creationId xmlns:p14="http://schemas.microsoft.com/office/powerpoint/2010/main" val="22051308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do. He thong se </a:t>
            </a:r>
            <a:r>
              <a:rPr lang="en-US" dirty="0" err="1" smtClean="0"/>
              <a:t>su</a:t>
            </a:r>
            <a:r>
              <a:rPr lang="en-US" baseline="0" dirty="0" smtClean="0"/>
              <a:t> dung bus service do </a:t>
            </a:r>
            <a:r>
              <a:rPr lang="en-US" baseline="0" dirty="0" err="1" smtClean="0"/>
              <a:t>nhom</a:t>
            </a:r>
            <a:r>
              <a:rPr lang="en-US" baseline="0" dirty="0" smtClean="0"/>
              <a:t> </a:t>
            </a:r>
            <a:r>
              <a:rPr lang="en-US" baseline="0" dirty="0" err="1" smtClean="0"/>
              <a:t>tu</a:t>
            </a:r>
            <a:r>
              <a:rPr lang="en-US" baseline="0" dirty="0" smtClean="0"/>
              <a:t> </a:t>
            </a:r>
            <a:r>
              <a:rPr lang="en-US" baseline="0" dirty="0" err="1" smtClean="0"/>
              <a:t>hien</a:t>
            </a:r>
            <a:r>
              <a:rPr lang="en-US" baseline="0" dirty="0" smtClean="0"/>
              <a:t> </a:t>
            </a:r>
            <a:r>
              <a:rPr lang="en-US" baseline="0" dirty="0" err="1" smtClean="0"/>
              <a:t>thuc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121</a:t>
            </a:fld>
            <a:endParaRPr lang="en-US"/>
          </a:p>
        </p:txBody>
      </p:sp>
    </p:spTree>
    <p:extLst>
      <p:ext uri="{BB962C8B-B14F-4D97-AF65-F5344CB8AC3E}">
        <p14:creationId xmlns:p14="http://schemas.microsoft.com/office/powerpoint/2010/main" val="35080724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Dau</a:t>
            </a:r>
            <a:r>
              <a:rPr lang="en-US" dirty="0" smtClean="0"/>
              <a:t> </a:t>
            </a:r>
            <a:r>
              <a:rPr lang="en-US" dirty="0" err="1" smtClean="0"/>
              <a:t>tien</a:t>
            </a:r>
            <a:r>
              <a:rPr lang="en-US" dirty="0" smtClean="0"/>
              <a:t>. He thong </a:t>
            </a:r>
            <a:r>
              <a:rPr lang="en-US" dirty="0" err="1" smtClean="0"/>
              <a:t>gui</a:t>
            </a:r>
            <a:r>
              <a:rPr lang="en-US" dirty="0" smtClean="0"/>
              <a:t> thong tin </a:t>
            </a:r>
            <a:r>
              <a:rPr lang="en-US" dirty="0" err="1" smtClean="0"/>
              <a:t>tim</a:t>
            </a:r>
            <a:r>
              <a:rPr lang="en-US" dirty="0" smtClean="0"/>
              <a:t> </a:t>
            </a:r>
            <a:r>
              <a:rPr lang="en-US" dirty="0" err="1" smtClean="0"/>
              <a:t>kiem</a:t>
            </a:r>
            <a:r>
              <a:rPr lang="en-US" dirty="0" smtClean="0"/>
              <a:t> </a:t>
            </a:r>
            <a:r>
              <a:rPr lang="en-US" dirty="0" err="1" smtClean="0"/>
              <a:t>len</a:t>
            </a:r>
            <a:r>
              <a:rPr lang="en-US" dirty="0" smtClean="0"/>
              <a:t> bus service</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122</a:t>
            </a:fld>
            <a:endParaRPr lang="en-US"/>
          </a:p>
        </p:txBody>
      </p:sp>
    </p:spTree>
    <p:extLst>
      <p:ext uri="{BB962C8B-B14F-4D97-AF65-F5344CB8AC3E}">
        <p14:creationId xmlns:p14="http://schemas.microsoft.com/office/powerpoint/2010/main" val="36675535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 service se </a:t>
            </a:r>
            <a:r>
              <a:rPr lang="en-US" dirty="0" err="1" smtClean="0"/>
              <a:t>tra</a:t>
            </a:r>
            <a:r>
              <a:rPr lang="en-US" dirty="0" smtClean="0"/>
              <a:t> </a:t>
            </a:r>
            <a:r>
              <a:rPr lang="en-US" dirty="0" err="1" smtClean="0"/>
              <a:t>ve</a:t>
            </a:r>
            <a:r>
              <a:rPr lang="en-US" dirty="0" smtClean="0"/>
              <a:t> </a:t>
            </a:r>
            <a:r>
              <a:rPr lang="en-US" dirty="0" err="1" smtClean="0"/>
              <a:t>cac</a:t>
            </a:r>
            <a:r>
              <a:rPr lang="en-US" baseline="0" dirty="0" smtClean="0"/>
              <a:t> </a:t>
            </a:r>
            <a:r>
              <a:rPr lang="en-US" baseline="0" dirty="0" err="1" smtClean="0"/>
              <a:t>ket</a:t>
            </a:r>
            <a:r>
              <a:rPr lang="en-US" baseline="0" dirty="0" smtClean="0"/>
              <a:t> qua </a:t>
            </a:r>
            <a:r>
              <a:rPr lang="en-US" baseline="0" dirty="0" err="1" smtClean="0"/>
              <a:t>tim</a:t>
            </a:r>
            <a:r>
              <a:rPr lang="en-US" baseline="0" dirty="0" smtClean="0"/>
              <a:t> </a:t>
            </a:r>
            <a:r>
              <a:rPr lang="en-US" baseline="0" dirty="0" err="1" smtClean="0"/>
              <a:t>kiem</a:t>
            </a:r>
            <a:r>
              <a:rPr lang="en-US" baseline="0" dirty="0" smtClean="0"/>
              <a:t> </a:t>
            </a:r>
            <a:r>
              <a:rPr lang="en-US" baseline="0" dirty="0" err="1" smtClean="0"/>
              <a:t>cho</a:t>
            </a:r>
            <a:r>
              <a:rPr lang="en-US" baseline="0" dirty="0" smtClean="0"/>
              <a:t> he thong. He thong se </a:t>
            </a:r>
            <a:r>
              <a:rPr lang="en-US" baseline="0" dirty="0" err="1" smtClean="0"/>
              <a:t>hien</a:t>
            </a:r>
            <a:r>
              <a:rPr lang="en-US" baseline="0" dirty="0" smtClean="0"/>
              <a:t> </a:t>
            </a:r>
            <a:r>
              <a:rPr lang="en-US" baseline="0" dirty="0" err="1" smtClean="0"/>
              <a:t>thi</a:t>
            </a:r>
            <a:r>
              <a:rPr lang="en-US" baseline="0" dirty="0" smtClean="0"/>
              <a:t> </a:t>
            </a:r>
            <a:r>
              <a:rPr lang="en-US" baseline="0" dirty="0" err="1" smtClean="0"/>
              <a:t>ket</a:t>
            </a:r>
            <a:r>
              <a:rPr lang="en-US" baseline="0" dirty="0" smtClean="0"/>
              <a:t> qua </a:t>
            </a:r>
            <a:r>
              <a:rPr lang="en-US" baseline="0" dirty="0" err="1" smtClean="0"/>
              <a:t>cho</a:t>
            </a:r>
            <a:r>
              <a:rPr lang="en-US" baseline="0" dirty="0" smtClean="0"/>
              <a:t> </a:t>
            </a:r>
            <a:r>
              <a:rPr lang="en-US" baseline="0" dirty="0" err="1" smtClean="0"/>
              <a:t>nguoi</a:t>
            </a:r>
            <a:r>
              <a:rPr lang="en-US" baseline="0" dirty="0" smtClean="0"/>
              <a:t> dung.</a:t>
            </a:r>
            <a:endParaRPr lang="en-US" dirty="0"/>
          </a:p>
        </p:txBody>
      </p:sp>
      <p:sp>
        <p:nvSpPr>
          <p:cNvPr id="4" name="Slide Number Placeholder 3"/>
          <p:cNvSpPr>
            <a:spLocks noGrp="1"/>
          </p:cNvSpPr>
          <p:nvPr>
            <p:ph type="sldNum" sz="quarter" idx="10"/>
          </p:nvPr>
        </p:nvSpPr>
        <p:spPr/>
        <p:txBody>
          <a:bodyPr/>
          <a:lstStyle/>
          <a:p>
            <a:fld id="{C5136376-F3E2-644B-9648-C2DF97B2FCFB}" type="slidenum">
              <a:rPr lang="en-US" smtClean="0"/>
              <a:t>123</a:t>
            </a:fld>
            <a:endParaRPr lang="en-US"/>
          </a:p>
        </p:txBody>
      </p:sp>
    </p:spTree>
    <p:extLst>
      <p:ext uri="{BB962C8B-B14F-4D97-AF65-F5344CB8AC3E}">
        <p14:creationId xmlns:p14="http://schemas.microsoft.com/office/powerpoint/2010/main" val="4164114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demo 4 </a:t>
            </a:r>
            <a:r>
              <a:rPr lang="en-US" baseline="0" dirty="0" err="1" smtClean="0"/>
              <a:t>điểm</a:t>
            </a:r>
            <a:r>
              <a:rPr lang="en-US" baseline="0" dirty="0" smtClean="0"/>
              <a:t> </a:t>
            </a:r>
            <a:r>
              <a:rPr lang="en-US" baseline="0" dirty="0" err="1" smtClean="0"/>
              <a:t>xe</a:t>
            </a:r>
            <a:r>
              <a:rPr lang="en-US" baseline="0" dirty="0" smtClean="0"/>
              <a:t> </a:t>
            </a:r>
            <a:r>
              <a:rPr lang="en-US" baseline="0" dirty="0" err="1" smtClean="0"/>
              <a:t>buyt</a:t>
            </a:r>
            <a:r>
              <a:rPr lang="en-US" baseline="0" smtClean="0"/>
              <a:t> tối</a:t>
            </a:r>
            <a:r>
              <a:rPr lang="en-US" baseline="0" dirty="0" smtClean="0"/>
              <a:t> </a:t>
            </a:r>
            <a:r>
              <a:rPr lang="en-US" baseline="0" dirty="0" err="1" smtClean="0"/>
              <a:t>ưu</a:t>
            </a:r>
            <a:r>
              <a:rPr lang="en-US" baseline="0" dirty="0" smtClean="0"/>
              <a:t> </a:t>
            </a:r>
            <a:r>
              <a:rPr lang="en-US" baseline="0" dirty="0" err="1" smtClean="0"/>
              <a:t>với</a:t>
            </a: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như</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a:t>
            </a:r>
          </a:p>
          <a:p>
            <a:r>
              <a:rPr lang="en-US" baseline="0" dirty="0" smtClean="0"/>
              <a:t>(</a:t>
            </a:r>
            <a:r>
              <a:rPr lang="en-US" baseline="0" dirty="0" err="1" smtClean="0"/>
              <a:t>bật</a:t>
            </a:r>
            <a:r>
              <a:rPr lang="en-US" baseline="0" dirty="0" smtClean="0"/>
              <a:t> </a:t>
            </a:r>
            <a:r>
              <a:rPr lang="en-US" baseline="0" dirty="0" err="1" smtClean="0"/>
              <a:t>thiệt</a:t>
            </a:r>
            <a:r>
              <a:rPr lang="en-US" baseline="0" dirty="0" smtClean="0"/>
              <a:t> </a:t>
            </a:r>
            <a:r>
              <a:rPr lang="en-US" baseline="0" dirty="0" err="1" smtClean="0"/>
              <a:t>bị</a:t>
            </a:r>
            <a:r>
              <a:rPr lang="en-US" baseline="0" dirty="0" smtClean="0"/>
              <a:t>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36737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phần</a:t>
            </a:r>
            <a:r>
              <a:rPr lang="en-US" baseline="0" dirty="0" smtClean="0"/>
              <a:t> </a:t>
            </a:r>
            <a:r>
              <a:rPr lang="en-US" baseline="0" dirty="0" err="1" smtClean="0"/>
              <a:t>tìm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a:t>
            </a:r>
          </a:p>
          <a:p>
            <a:r>
              <a:rPr lang="en-US" baseline="0" dirty="0" smtClean="0"/>
              <a:t>- </a:t>
            </a:r>
            <a:r>
              <a:rPr lang="en-US" baseline="0" dirty="0" err="1" smtClean="0"/>
              <a:t>Như</a:t>
            </a:r>
            <a:r>
              <a:rPr lang="en-US" baseline="0" dirty="0" smtClean="0"/>
              <a:t> </a:t>
            </a:r>
            <a:r>
              <a:rPr lang="en-US" baseline="0" dirty="0" err="1" smtClean="0"/>
              <a:t>kịch</a:t>
            </a:r>
            <a:r>
              <a:rPr lang="en-US" baseline="0" dirty="0" smtClean="0"/>
              <a:t> </a:t>
            </a:r>
            <a:r>
              <a:rPr lang="en-US" baseline="0" dirty="0" err="1" smtClean="0"/>
              <a:t>bản</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trươc</a:t>
            </a:r>
            <a:r>
              <a:rPr lang="en-US" baseline="0" dirty="0" smtClean="0"/>
              <a:t> </a:t>
            </a:r>
            <a:r>
              <a:rPr lang="en-US" baseline="0" dirty="0" err="1" smtClean="0"/>
              <a:t>đó</a:t>
            </a:r>
            <a:r>
              <a:rPr lang="en-US" baseline="0" dirty="0" smtClean="0"/>
              <a:t>. </a:t>
            </a:r>
            <a:r>
              <a:rPr lang="en-US" baseline="0" dirty="0" err="1" smtClean="0"/>
              <a:t>Nhưng</a:t>
            </a:r>
            <a:r>
              <a:rPr lang="en-US" baseline="0" dirty="0" smtClean="0"/>
              <a:t> </a:t>
            </a:r>
            <a:r>
              <a:rPr lang="en-US" baseline="0" dirty="0" err="1" smtClean="0"/>
              <a:t>giả</a:t>
            </a:r>
            <a:r>
              <a:rPr lang="en-US" baseline="0" dirty="0" smtClean="0"/>
              <a:t> </a:t>
            </a:r>
            <a:r>
              <a:rPr lang="en-US" baseline="0" dirty="0" err="1" smtClean="0"/>
              <a:t>sử</a:t>
            </a:r>
            <a:r>
              <a:rPr lang="en-US" baseline="0" dirty="0" smtClean="0"/>
              <a:t> </a:t>
            </a:r>
            <a:r>
              <a:rPr lang="en-US" baseline="0" dirty="0" err="1" smtClean="0"/>
              <a:t>anh</a:t>
            </a:r>
            <a:r>
              <a:rPr lang="en-US" baseline="0" dirty="0" smtClean="0"/>
              <a:t> </a:t>
            </a:r>
            <a:r>
              <a:rPr lang="en-US" baseline="0" dirty="0" err="1" smtClean="0"/>
              <a:t>Khương</a:t>
            </a:r>
            <a:r>
              <a:rPr lang="en-US" baseline="0" dirty="0" smtClean="0"/>
              <a:t> </a:t>
            </a:r>
            <a:r>
              <a:rPr lang="en-US" baseline="0" dirty="0" err="1" smtClean="0"/>
              <a:t>mượn</a:t>
            </a:r>
            <a:r>
              <a:rPr lang="en-US" baseline="0" dirty="0" smtClean="0"/>
              <a:t> </a:t>
            </a:r>
            <a:r>
              <a:rPr lang="en-US" baseline="0" dirty="0" err="1" smtClean="0"/>
              <a:t>được</a:t>
            </a:r>
            <a:r>
              <a:rPr lang="en-US" baseline="0" dirty="0" smtClean="0"/>
              <a:t> </a:t>
            </a:r>
            <a:r>
              <a:rPr lang="en-US" baseline="0" dirty="0" err="1" smtClean="0"/>
              <a:t>chiếc</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của</a:t>
            </a:r>
            <a:r>
              <a:rPr lang="en-US" baseline="0" dirty="0" smtClean="0"/>
              <a:t> </a:t>
            </a:r>
            <a:r>
              <a:rPr lang="en-US" baseline="0" dirty="0" err="1" smtClean="0"/>
              <a:t>bạn</a:t>
            </a:r>
            <a:r>
              <a:rPr lang="en-US" baseline="0" dirty="0" smtClean="0"/>
              <a:t>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đi</a:t>
            </a:r>
            <a:r>
              <a:rPr lang="en-US" baseline="0" dirty="0" smtClean="0"/>
              <a:t> </a:t>
            </a:r>
            <a:r>
              <a:rPr lang="en-US" baseline="0" dirty="0" err="1" smtClean="0"/>
              <a:t>xe</a:t>
            </a:r>
            <a:r>
              <a:rPr lang="en-US" baseline="0" dirty="0" smtClean="0"/>
              <a:t> bus.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871283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Vì</a:t>
            </a:r>
            <a:r>
              <a:rPr lang="en-US" baseline="0" dirty="0" smtClean="0"/>
              <a:t> </a:t>
            </a:r>
            <a:r>
              <a:rPr lang="en-US" baseline="0" dirty="0" err="1" smtClean="0"/>
              <a:t>đã</a:t>
            </a:r>
            <a:r>
              <a:rPr lang="en-US" baseline="0" dirty="0" smtClean="0"/>
              <a:t> </a:t>
            </a:r>
            <a:r>
              <a:rPr lang="en-US" baseline="0" dirty="0" err="1" smtClean="0"/>
              <a:t>lâu</a:t>
            </a:r>
            <a:r>
              <a:rPr lang="en-US" baseline="0" dirty="0" smtClean="0"/>
              <a:t> </a:t>
            </a:r>
            <a:r>
              <a:rPr lang="en-US" baseline="0" dirty="0" err="1" smtClean="0"/>
              <a:t>anh</a:t>
            </a:r>
            <a:r>
              <a:rPr lang="en-US" baseline="0" dirty="0" smtClean="0"/>
              <a:t> </a:t>
            </a:r>
            <a:r>
              <a:rPr lang="en-US" baseline="0" dirty="0" err="1" smtClean="0"/>
              <a:t>không</a:t>
            </a:r>
            <a:r>
              <a:rPr lang="en-US" baseline="0" dirty="0" smtClean="0"/>
              <a:t> </a:t>
            </a:r>
            <a:r>
              <a:rPr lang="en-US" baseline="0" dirty="0" err="1" smtClean="0"/>
              <a:t>về</a:t>
            </a:r>
            <a:r>
              <a:rPr lang="en-US" baseline="0" dirty="0" smtClean="0"/>
              <a:t> </a:t>
            </a:r>
            <a:r>
              <a:rPr lang="en-US" baseline="0" dirty="0" err="1" smtClean="0"/>
              <a:t>Việt</a:t>
            </a:r>
            <a:r>
              <a:rPr lang="en-US" baseline="0" dirty="0" smtClean="0"/>
              <a:t> Nam </a:t>
            </a:r>
            <a:r>
              <a:rPr lang="en-US" baseline="0" dirty="0" err="1" smtClean="0"/>
              <a:t>nên</a:t>
            </a:r>
            <a:r>
              <a:rPr lang="en-US" baseline="0" dirty="0" smtClean="0"/>
              <a:t> </a:t>
            </a:r>
            <a:r>
              <a:rPr lang="en-US" baseline="0" dirty="0" err="1" smtClean="0"/>
              <a:t>không</a:t>
            </a:r>
            <a:r>
              <a:rPr lang="en-US" baseline="0" dirty="0" smtClean="0"/>
              <a:t> </a:t>
            </a:r>
            <a:r>
              <a:rPr lang="en-US" baseline="0" dirty="0" err="1" smtClean="0"/>
              <a:t>nhớ</a:t>
            </a:r>
            <a:r>
              <a:rPr lang="en-US" baseline="0" dirty="0" smtClean="0"/>
              <a:t> </a:t>
            </a:r>
            <a:r>
              <a:rPr lang="en-US" baseline="0" dirty="0" err="1" smtClean="0"/>
              <a:t>rõ</a:t>
            </a:r>
            <a:r>
              <a:rPr lang="en-US" baseline="0" dirty="0" smtClean="0"/>
              <a:t> </a:t>
            </a:r>
            <a:r>
              <a:rPr lang="en-US" baseline="0" dirty="0" err="1" smtClean="0"/>
              <a:t>đường</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muốn</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đến</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mà</a:t>
            </a:r>
            <a:r>
              <a:rPr lang="en-US" baseline="0" dirty="0" smtClean="0"/>
              <a:t> </a:t>
            </a:r>
            <a:r>
              <a:rPr lang="en-US" baseline="0" dirty="0" err="1" smtClean="0"/>
              <a:t>mình</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261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vi-VN" dirty="0" smtClean="0"/>
              <a:t>Hệ thống chúng tôi </a:t>
            </a:r>
            <a:r>
              <a:rPr lang="en-US" dirty="0" err="1" smtClean="0"/>
              <a:t>cung</a:t>
            </a:r>
            <a:r>
              <a:rPr lang="en-US" dirty="0" smtClean="0"/>
              <a:t> </a:t>
            </a:r>
            <a:r>
              <a:rPr lang="vi-VN" dirty="0" smtClean="0"/>
              <a:t>cung cấp tìm đường đi xe buýt nhiều hơn hai 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82910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r>
              <a:rPr lang="en-US" dirty="0" smtClean="0"/>
              <a:t> </a:t>
            </a:r>
            <a:r>
              <a:rPr lang="vi-VN" dirty="0" smtClean="0"/>
              <a:t>Khương thử sử dụng google map.</a:t>
            </a:r>
            <a:r>
              <a:rPr lang="en-US" dirty="0" smtClean="0"/>
              <a:t> </a:t>
            </a:r>
            <a:r>
              <a:rPr lang="vi-VN" dirty="0" smtClean="0"/>
              <a:t>Google map</a:t>
            </a:r>
            <a:r>
              <a:rPr lang="en-US" dirty="0" smtClean="0"/>
              <a:t> </a:t>
            </a:r>
            <a:r>
              <a:rPr lang="en-US" dirty="0" err="1" smtClean="0"/>
              <a:t>có</a:t>
            </a:r>
            <a:r>
              <a:rPr lang="en-US" baseline="0" dirty="0" smtClean="0"/>
              <a:t> </a:t>
            </a:r>
            <a:r>
              <a:rPr lang="vi-VN" dirty="0" smtClean="0"/>
              <a:t>hỗ</a:t>
            </a:r>
            <a:r>
              <a:rPr lang="en-US" dirty="0" smtClean="0"/>
              <a:t> </a:t>
            </a:r>
            <a:r>
              <a:rPr lang="en-US" baseline="0" dirty="0" err="1" smtClean="0"/>
              <a:t>trợ</a:t>
            </a:r>
            <a:r>
              <a:rPr lang="vi-VN" dirty="0" smtClean="0"/>
              <a:t> tìm kiếm đường đi </a:t>
            </a:r>
            <a:r>
              <a:rPr lang="en-US" dirty="0" err="1" smtClean="0"/>
              <a:t>cho</a:t>
            </a:r>
            <a:r>
              <a:rPr lang="en-US" baseline="0" dirty="0" smtClean="0"/>
              <a:t> </a:t>
            </a:r>
            <a:r>
              <a:rPr lang="vi-VN" dirty="0" smtClean="0"/>
              <a:t>xe máy</a:t>
            </a:r>
            <a:r>
              <a:rPr lang="en-US" dirty="0" smtClean="0"/>
              <a:t> qua </a:t>
            </a:r>
            <a:r>
              <a:rPr lang="en-US" dirty="0" err="1" smtClean="0"/>
              <a:t>hai</a:t>
            </a:r>
            <a:r>
              <a:rPr lang="en-US" dirty="0" smtClean="0"/>
              <a:t> </a:t>
            </a:r>
            <a:r>
              <a:rPr lang="en-US" dirty="0" err="1" smtClean="0"/>
              <a:t>điểm</a:t>
            </a:r>
            <a:r>
              <a:rPr lang="en-US"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151200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nhưng</a:t>
            </a:r>
            <a:r>
              <a:rPr lang="en-US" baseline="0" dirty="0" smtClean="0"/>
              <a:t> </a:t>
            </a:r>
            <a:r>
              <a:rPr lang="en-US" baseline="0" dirty="0" err="1" smtClean="0"/>
              <a:t>không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A7E8C2-2B62-4C43-9F7E-79EFEE2D3DE5}"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245783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Với</a:t>
            </a:r>
            <a:r>
              <a:rPr lang="en-US" dirty="0" smtClean="0"/>
              <a:t> </a:t>
            </a:r>
            <a:r>
              <a:rPr lang="en-US" dirty="0" err="1" smtClean="0"/>
              <a:t>vấn</a:t>
            </a:r>
            <a:r>
              <a:rPr lang="en-US" baseline="0" dirty="0" smtClean="0"/>
              <a:t> </a:t>
            </a:r>
            <a:r>
              <a:rPr lang="en-US" baseline="0" dirty="0" err="1" smtClean="0"/>
              <a:t>đề</a:t>
            </a:r>
            <a:r>
              <a:rPr lang="en-US" baseline="0" dirty="0" smtClean="0"/>
              <a:t> </a:t>
            </a:r>
            <a:r>
              <a:rPr lang="en-US" baseline="0" dirty="0" err="1" smtClean="0"/>
              <a:t>được</a:t>
            </a:r>
            <a:r>
              <a:rPr lang="en-US" baseline="0" dirty="0" smtClean="0"/>
              <a:t> </a:t>
            </a:r>
            <a:r>
              <a:rPr lang="en-US" baseline="0" dirty="0" err="1" smtClean="0"/>
              <a:t>nêu</a:t>
            </a:r>
            <a:r>
              <a:rPr lang="en-US" baseline="0" dirty="0" smtClean="0"/>
              <a:t> </a:t>
            </a:r>
            <a:r>
              <a:rPr lang="en-US" baseline="0" dirty="0" err="1" smtClean="0"/>
              <a:t>ra</a:t>
            </a:r>
            <a:r>
              <a:rPr lang="en-US" baseline="0" dirty="0" smtClean="0"/>
              <a:t> ở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r>
              <a:rPr lang="en-US" baseline="0" dirty="0" err="1" smtClean="0"/>
              <a:t>và</a:t>
            </a:r>
            <a:r>
              <a:rPr lang="en-US" baseline="0" dirty="0" smtClean="0"/>
              <a:t> </a:t>
            </a:r>
            <a:r>
              <a:rPr lang="en-US" baseline="0" dirty="0" err="1" smtClean="0"/>
              <a:t>xe</a:t>
            </a:r>
            <a:r>
              <a:rPr lang="en-US" baseline="0" dirty="0" smtClean="0"/>
              <a:t> bus.</a:t>
            </a:r>
          </a:p>
          <a:p>
            <a:pPr algn="just"/>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qua 2 </a:t>
            </a:r>
            <a:r>
              <a:rPr lang="en-US" baseline="0" dirty="0" err="1" smtClean="0"/>
              <a:t>điểm</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325817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Chúng</a:t>
            </a:r>
            <a:r>
              <a:rPr lang="en-US" baseline="0" dirty="0" smtClean="0"/>
              <a:t> </a:t>
            </a:r>
            <a:r>
              <a:rPr lang="en-US" baseline="0" dirty="0" err="1" smtClean="0"/>
              <a:t>tôi</a:t>
            </a:r>
            <a:r>
              <a:rPr lang="en-US" baseline="0" dirty="0" smtClean="0"/>
              <a:t> </a:t>
            </a:r>
            <a:r>
              <a:rPr lang="en-US" baseline="0" dirty="0" err="1" smtClean="0"/>
              <a:t>còn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từ</a:t>
            </a:r>
            <a:r>
              <a:rPr lang="en-US" baseline="0" dirty="0" smtClean="0"/>
              <a:t> 2 </a:t>
            </a:r>
            <a:r>
              <a:rPr lang="en-US" baseline="0" dirty="0" err="1" smtClean="0"/>
              <a:t>đến</a:t>
            </a:r>
            <a:r>
              <a:rPr lang="en-US" baseline="0" dirty="0" smtClean="0"/>
              <a:t> 4 </a:t>
            </a:r>
            <a:r>
              <a:rPr lang="en-US" baseline="0" dirty="0" err="1" smtClean="0"/>
              <a:t>điểm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75650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err="1" smtClean="0"/>
              <a:t>Và</a:t>
            </a:r>
            <a:r>
              <a:rPr lang="en-US" dirty="0" smtClean="0"/>
              <a:t> </a:t>
            </a:r>
            <a:r>
              <a:rPr lang="en-US" dirty="0" err="1" smtClean="0"/>
              <a:t>tìm</a:t>
            </a:r>
            <a:r>
              <a:rPr lang="en-US" baseline="0" dirty="0" smtClean="0"/>
              <a:t> </a:t>
            </a:r>
            <a:r>
              <a:rPr lang="en-US" baseline="0" dirty="0" err="1" smtClean="0"/>
              <a:t>kiếm</a:t>
            </a:r>
            <a:r>
              <a:rPr lang="en-US" baseline="0" dirty="0" smtClean="0"/>
              <a:t> </a:t>
            </a:r>
            <a:r>
              <a:rPr lang="en-US" baseline="0" dirty="0" err="1" smtClean="0"/>
              <a:t>nhiều</a:t>
            </a:r>
            <a:r>
              <a:rPr lang="en-US" baseline="0" dirty="0" smtClean="0"/>
              <a:t> </a:t>
            </a:r>
            <a:r>
              <a:rPr lang="en-US" baseline="0" dirty="0" err="1" smtClean="0"/>
              <a:t>hơn</a:t>
            </a:r>
            <a:r>
              <a:rPr lang="en-US" baseline="0" dirty="0" smtClean="0"/>
              <a:t> 2 </a:t>
            </a:r>
            <a:r>
              <a:rPr lang="en-US" baseline="0" dirty="0" err="1" smtClean="0"/>
              <a:t>điểm</a:t>
            </a:r>
            <a:r>
              <a:rPr lang="en-US" baseline="0" dirty="0" smtClean="0"/>
              <a:t> </a:t>
            </a:r>
            <a:r>
              <a:rPr lang="en-US" baseline="0" dirty="0" err="1" smtClean="0"/>
              <a:t>có</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99C3E7-3278-1243-886F-92FF82204DB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95484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Phần</a:t>
            </a:r>
            <a:r>
              <a:rPr lang="en-US" baseline="0" dirty="0" smtClean="0"/>
              <a:t> </a:t>
            </a:r>
            <a:r>
              <a:rPr lang="vi-VN" dirty="0" smtClean="0"/>
              <a:t>người dùng nhập liệu</a:t>
            </a:r>
            <a:r>
              <a:rPr lang="en-US" baseline="0" dirty="0" smtClean="0"/>
              <a:t> t</a:t>
            </a:r>
            <a:r>
              <a:rPr lang="vi-VN" dirty="0" smtClean="0"/>
              <a:t>ương tự</a:t>
            </a:r>
            <a:r>
              <a:rPr lang="en-US" dirty="0" smtClean="0"/>
              <a:t> </a:t>
            </a:r>
            <a:r>
              <a:rPr lang="en-US" dirty="0" err="1" smtClean="0"/>
              <a:t>như</a:t>
            </a:r>
            <a:r>
              <a:rPr lang="vi-VN" dirty="0" smtClean="0"/>
              <a:t> phần trình bày</a:t>
            </a:r>
            <a:r>
              <a:rPr lang="en-US" dirty="0" smtClean="0"/>
              <a:t> </a:t>
            </a:r>
            <a:r>
              <a:rPr lang="en-US" dirty="0" err="1" smtClean="0"/>
              <a:t>cho</a:t>
            </a:r>
            <a:r>
              <a:rPr lang="vi-VN" dirty="0" smtClean="0"/>
              <a:t> xe buýt</a:t>
            </a:r>
            <a:r>
              <a:rPr lang="en-US" dirty="0" smtClean="0"/>
              <a:t>.</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64727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vi-VN" dirty="0" smtClean="0"/>
              <a:t>tôi sử dụng G</a:t>
            </a:r>
            <a:r>
              <a:rPr lang="en-US" dirty="0" smtClean="0"/>
              <a:t>o</a:t>
            </a:r>
            <a:r>
              <a:rPr lang="vi-VN" dirty="0" smtClean="0"/>
              <a:t>ogle</a:t>
            </a:r>
            <a:r>
              <a:rPr lang="en-US" dirty="0" smtClean="0"/>
              <a:t> Maps</a:t>
            </a:r>
            <a:r>
              <a:rPr lang="vi-VN" dirty="0" smtClean="0"/>
              <a:t> Direction</a:t>
            </a:r>
            <a:r>
              <a:rPr lang="en-US" dirty="0" smtClean="0"/>
              <a:t>s</a:t>
            </a:r>
            <a:r>
              <a:rPr lang="vi-VN" dirty="0" smtClean="0"/>
              <a:t> API để tìm kiếm đường đi</a:t>
            </a:r>
            <a:r>
              <a:rPr lang="en-US" dirty="0" smtClean="0"/>
              <a:t> </a:t>
            </a:r>
            <a:r>
              <a:rPr lang="en-US" dirty="0" err="1" smtClean="0"/>
              <a:t>cho</a:t>
            </a:r>
            <a:r>
              <a:rPr lang="en-US" dirty="0" smtClean="0"/>
              <a:t> </a:t>
            </a:r>
            <a:r>
              <a:rPr lang="en-US" dirty="0" err="1" smtClean="0"/>
              <a:t>xe</a:t>
            </a:r>
            <a:r>
              <a:rPr lang="en-US" dirty="0" smtClean="0"/>
              <a:t> </a:t>
            </a:r>
            <a:r>
              <a:rPr lang="en-US" dirty="0" err="1" smtClean="0"/>
              <a:t>máy</a:t>
            </a:r>
            <a:r>
              <a:rPr lang="vi-VN" dirty="0" smtClean="0"/>
              <a: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64843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tọa</a:t>
            </a:r>
            <a:r>
              <a:rPr lang="en-US" baseline="0" dirty="0" smtClean="0"/>
              <a:t> </a:t>
            </a:r>
            <a:r>
              <a:rPr lang="en-US" baseline="0" dirty="0" err="1" smtClean="0"/>
              <a:t>độ</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gửi</a:t>
            </a:r>
            <a:r>
              <a:rPr lang="en-US" baseline="0" dirty="0" smtClean="0"/>
              <a:t> </a:t>
            </a:r>
            <a:r>
              <a:rPr lang="en-US" baseline="0" dirty="0" err="1" smtClean="0"/>
              <a:t>các</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này</a:t>
            </a:r>
            <a:r>
              <a:rPr lang="en-US" baseline="0" dirty="0" smtClean="0"/>
              <a:t> </a:t>
            </a:r>
            <a:r>
              <a:rPr lang="en-US" baseline="0" dirty="0" err="1" smtClean="0"/>
              <a:t>lên</a:t>
            </a:r>
            <a:r>
              <a:rPr lang="en-US" baseline="0" dirty="0" smtClean="0"/>
              <a:t> Google Maps Directions API.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96006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Google Maps Direction API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list results ở </a:t>
            </a:r>
            <a:r>
              <a:rPr lang="en-US" baseline="0" dirty="0" err="1" smtClean="0"/>
              <a:t>dạng</a:t>
            </a:r>
            <a:r>
              <a:rPr lang="en-US" baseline="0" dirty="0" smtClean="0"/>
              <a:t> </a:t>
            </a:r>
            <a:r>
              <a:rPr lang="en-US" baseline="0" dirty="0" err="1" smtClean="0"/>
              <a:t>json</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7384F17-3F14-4980-9E56-5377ACEECE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01185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đường</a:t>
            </a:r>
            <a:r>
              <a:rPr lang="en-US" baseline="0" dirty="0" smtClean="0"/>
              <a:t> </a:t>
            </a:r>
            <a:r>
              <a:rPr lang="en-US" baseline="0" dirty="0" err="1" smtClean="0"/>
              <a:t>đi</a:t>
            </a:r>
            <a:r>
              <a:rPr lang="en-US" baseline="0" dirty="0" smtClean="0"/>
              <a:t> </a:t>
            </a:r>
            <a:r>
              <a:rPr lang="en-US" baseline="0" dirty="0" err="1" smtClean="0"/>
              <a:t>cho</a:t>
            </a:r>
            <a:r>
              <a:rPr lang="en-US" baseline="0" dirty="0" smtClean="0"/>
              <a:t> </a:t>
            </a:r>
            <a:r>
              <a:rPr lang="en-US" baseline="0" dirty="0" err="1" smtClean="0"/>
              <a:t>xe</a:t>
            </a:r>
            <a:r>
              <a:rPr lang="en-US" baseline="0" dirty="0" smtClean="0"/>
              <a:t> </a:t>
            </a:r>
            <a:r>
              <a:rPr lang="en-US" baseline="0" dirty="0" err="1" smtClean="0"/>
              <a:t>máy</a:t>
            </a:r>
            <a:r>
              <a:rPr lang="en-US" baseline="0" dirty="0" smtClean="0"/>
              <a:t> qua 4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chọn</a:t>
            </a:r>
            <a:r>
              <a:rPr lang="en-US" baseline="0" dirty="0" smtClean="0"/>
              <a:t> </a:t>
            </a:r>
            <a:r>
              <a:rPr lang="en-US" baseline="0" dirty="0" err="1" smtClean="0"/>
              <a:t>tối</a:t>
            </a:r>
            <a:r>
              <a:rPr lang="en-US" baseline="0" dirty="0" smtClean="0"/>
              <a:t> </a:t>
            </a:r>
            <a:r>
              <a:rPr lang="en-US" baseline="0" dirty="0" err="1" smtClean="0"/>
              <a:t>ưu</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A2AE4-416D-7145-9797-0F3F20DC2A1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133375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a:off x="0" y="4"/>
            <a:ext cx="9144000" cy="46913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0" name="Shape 10"/>
          <p:cNvCxnSpPr/>
          <p:nvPr/>
        </p:nvCxnSpPr>
        <p:spPr>
          <a:xfrm>
            <a:off x="0" y="4662139"/>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1" name="Shape 11"/>
          <p:cNvSpPr txBox="1">
            <a:spLocks noGrp="1"/>
          </p:cNvSpPr>
          <p:nvPr>
            <p:ph type="ctrTitle"/>
          </p:nvPr>
        </p:nvSpPr>
        <p:spPr>
          <a:xfrm>
            <a:off x="685800" y="2490375"/>
            <a:ext cx="7772400" cy="2198400"/>
          </a:xfrm>
          <a:prstGeom prst="rect">
            <a:avLst/>
          </a:prstGeom>
        </p:spPr>
        <p:txBody>
          <a:bodyPr lIns="91425" tIns="91425" rIns="91425" bIns="91425" anchor="b" anchorCtr="0"/>
          <a:lstStyle>
            <a:lvl1pPr>
              <a:spcBef>
                <a:spcPts val="0"/>
              </a:spcBef>
              <a:buSzPct val="100000"/>
              <a:defRPr sz="4050"/>
            </a:lvl1pPr>
            <a:lvl2pPr>
              <a:spcBef>
                <a:spcPts val="0"/>
              </a:spcBef>
              <a:buSzPct val="100000"/>
              <a:defRPr sz="4050"/>
            </a:lvl2pPr>
            <a:lvl3pPr>
              <a:spcBef>
                <a:spcPts val="0"/>
              </a:spcBef>
              <a:buSzPct val="100000"/>
              <a:defRPr sz="4050"/>
            </a:lvl3pPr>
            <a:lvl4pPr>
              <a:spcBef>
                <a:spcPts val="0"/>
              </a:spcBef>
              <a:buSzPct val="100000"/>
              <a:defRPr sz="4050"/>
            </a:lvl4pPr>
            <a:lvl5pPr>
              <a:spcBef>
                <a:spcPts val="0"/>
              </a:spcBef>
              <a:buSzPct val="100000"/>
              <a:defRPr sz="4050"/>
            </a:lvl5pPr>
            <a:lvl6pPr>
              <a:spcBef>
                <a:spcPts val="0"/>
              </a:spcBef>
              <a:buSzPct val="100000"/>
              <a:defRPr sz="4050"/>
            </a:lvl6pPr>
            <a:lvl7pPr>
              <a:spcBef>
                <a:spcPts val="0"/>
              </a:spcBef>
              <a:buSzPct val="100000"/>
              <a:defRPr sz="4050"/>
            </a:lvl7pPr>
            <a:lvl8pPr>
              <a:spcBef>
                <a:spcPts val="0"/>
              </a:spcBef>
              <a:buSzPct val="100000"/>
              <a:defRPr sz="4050"/>
            </a:lvl8pPr>
            <a:lvl9pPr>
              <a:spcBef>
                <a:spcPts val="0"/>
              </a:spcBef>
              <a:buSzPct val="100000"/>
              <a:defRPr sz="4050"/>
            </a:lvl9pPr>
          </a:lstStyle>
          <a:p>
            <a:endParaRPr/>
          </a:p>
        </p:txBody>
      </p:sp>
      <p:sp>
        <p:nvSpPr>
          <p:cNvPr id="12" name="Shape 12"/>
          <p:cNvSpPr txBox="1">
            <a:spLocks noGrp="1"/>
          </p:cNvSpPr>
          <p:nvPr>
            <p:ph type="subTitle" idx="1"/>
          </p:nvPr>
        </p:nvSpPr>
        <p:spPr>
          <a:xfrm>
            <a:off x="685800" y="4836039"/>
            <a:ext cx="7772400" cy="1032599"/>
          </a:xfrm>
          <a:prstGeom prst="rect">
            <a:avLst/>
          </a:prstGeom>
        </p:spPr>
        <p:txBody>
          <a:bodyPr lIns="91425" tIns="91425" rIns="91425" bIns="91425" anchor="t" anchorCtr="0"/>
          <a:lstStyle>
            <a:lvl1pPr>
              <a:spcBef>
                <a:spcPts val="0"/>
              </a:spcBef>
              <a:buClr>
                <a:schemeClr val="dk2"/>
              </a:buClr>
              <a:buNone/>
              <a:defRPr>
                <a:solidFill>
                  <a:schemeClr val="dk2"/>
                </a:solidFill>
              </a:defRPr>
            </a:lvl1pPr>
            <a:lvl2pPr>
              <a:spcBef>
                <a:spcPts val="0"/>
              </a:spcBef>
              <a:buClr>
                <a:schemeClr val="dk2"/>
              </a:buClr>
              <a:buSzPct val="100000"/>
              <a:buNone/>
              <a:defRPr sz="1688">
                <a:solidFill>
                  <a:schemeClr val="dk2"/>
                </a:solidFill>
              </a:defRPr>
            </a:lvl2pPr>
            <a:lvl3pPr>
              <a:spcBef>
                <a:spcPts val="0"/>
              </a:spcBef>
              <a:buClr>
                <a:schemeClr val="dk2"/>
              </a:buClr>
              <a:buSzPct val="100000"/>
              <a:buNone/>
              <a:defRPr sz="1688">
                <a:solidFill>
                  <a:schemeClr val="dk2"/>
                </a:solidFill>
              </a:defRPr>
            </a:lvl3pPr>
            <a:lvl4pPr>
              <a:spcBef>
                <a:spcPts val="0"/>
              </a:spcBef>
              <a:buClr>
                <a:schemeClr val="dk2"/>
              </a:buClr>
              <a:buSzPct val="100000"/>
              <a:buNone/>
              <a:defRPr sz="1688">
                <a:solidFill>
                  <a:schemeClr val="dk2"/>
                </a:solidFill>
              </a:defRPr>
            </a:lvl4pPr>
            <a:lvl5pPr>
              <a:spcBef>
                <a:spcPts val="0"/>
              </a:spcBef>
              <a:buClr>
                <a:schemeClr val="dk2"/>
              </a:buClr>
              <a:buSzPct val="100000"/>
              <a:buNone/>
              <a:defRPr sz="1688">
                <a:solidFill>
                  <a:schemeClr val="dk2"/>
                </a:solidFill>
              </a:defRPr>
            </a:lvl5pPr>
            <a:lvl6pPr>
              <a:spcBef>
                <a:spcPts val="0"/>
              </a:spcBef>
              <a:buClr>
                <a:schemeClr val="dk2"/>
              </a:buClr>
              <a:buSzPct val="100000"/>
              <a:buNone/>
              <a:defRPr sz="1688">
                <a:solidFill>
                  <a:schemeClr val="dk2"/>
                </a:solidFill>
              </a:defRPr>
            </a:lvl6pPr>
            <a:lvl7pPr>
              <a:spcBef>
                <a:spcPts val="0"/>
              </a:spcBef>
              <a:buClr>
                <a:schemeClr val="dk2"/>
              </a:buClr>
              <a:buSzPct val="100000"/>
              <a:buNone/>
              <a:defRPr sz="1688">
                <a:solidFill>
                  <a:schemeClr val="dk2"/>
                </a:solidFill>
              </a:defRPr>
            </a:lvl7pPr>
            <a:lvl8pPr>
              <a:spcBef>
                <a:spcPts val="0"/>
              </a:spcBef>
              <a:buClr>
                <a:schemeClr val="dk2"/>
              </a:buClr>
              <a:buSzPct val="100000"/>
              <a:buNone/>
              <a:defRPr sz="1688">
                <a:solidFill>
                  <a:schemeClr val="dk2"/>
                </a:solidFill>
              </a:defRPr>
            </a:lvl8pPr>
            <a:lvl9pPr>
              <a:spcBef>
                <a:spcPts val="0"/>
              </a:spcBef>
              <a:buClr>
                <a:schemeClr val="dk2"/>
              </a:buClr>
              <a:buSzPct val="100000"/>
              <a:buNone/>
              <a:defRPr sz="1688">
                <a:solidFill>
                  <a:schemeClr val="dk2"/>
                </a:solidFill>
              </a:defRPr>
            </a:lvl9pPr>
          </a:lstStyle>
          <a:p>
            <a:endParaRPr/>
          </a:p>
        </p:txBody>
      </p:sp>
      <p:sp>
        <p:nvSpPr>
          <p:cNvPr id="13" name="Shape 13"/>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1018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7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451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61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296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462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278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4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842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248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17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507793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758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323433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076431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30675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691872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653254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401039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534093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912050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319152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4"/>
            <a:ext cx="9144000" cy="1532999"/>
          </a:xfrm>
          <a:prstGeom prst="rect">
            <a:avLst/>
          </a:prstGeom>
          <a:solidFill>
            <a:schemeClr val="dk2"/>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034963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1293699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E0603-4C39-4EF1-A0FE-816FABFA11C3}" type="slidenum">
              <a:rPr lang="en-US" smtClean="0"/>
              <a:t>‹#›</a:t>
            </a:fld>
            <a:endParaRPr lang="en-US"/>
          </a:p>
        </p:txBody>
      </p:sp>
    </p:spTree>
    <p:extLst>
      <p:ext uri="{BB962C8B-B14F-4D97-AF65-F5344CB8AC3E}">
        <p14:creationId xmlns:p14="http://schemas.microsoft.com/office/powerpoint/2010/main" val="23342710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60145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1696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346665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54471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693214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464941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2876508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5018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4"/>
            <a:ext cx="9144000" cy="1532999"/>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2688266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795261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3670531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F9A4F-C4F0-482F-9519-68597CE94F5B}" type="slidenum">
              <a:rPr lang="en-US" smtClean="0"/>
              <a:t>‹#›</a:t>
            </a:fld>
            <a:endParaRPr lang="en-US"/>
          </a:p>
        </p:txBody>
      </p:sp>
    </p:spTree>
    <p:extLst>
      <p:ext uri="{BB962C8B-B14F-4D97-AF65-F5344CB8AC3E}">
        <p14:creationId xmlns:p14="http://schemas.microsoft.com/office/powerpoint/2010/main" val="14705094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7068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822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0129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576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1487"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825625"/>
            <a:ext cx="2900363"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959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853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70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013">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51427" tIns="25706" rIns="51427" bIns="25706" anchor="ctr" anchorCtr="0">
            <a:noAutofit/>
          </a:bodyPr>
          <a:lstStyle/>
          <a:p>
            <a:endParaRPr sz="788" kern="0">
              <a:solidFill>
                <a:srgbClr val="000000"/>
              </a:solidFill>
              <a:ea typeface="Arial"/>
              <a:cs typeface="Arial"/>
              <a:sym typeface="Arial"/>
              <a:rtl val="0"/>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40630852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065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25407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919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073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88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3" y="6333138"/>
            <a:ext cx="548699" cy="524699"/>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580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2"/>
            <a:ext cx="9144000" cy="1532999"/>
          </a:xfrm>
          <a:prstGeom prst="rect">
            <a:avLst/>
          </a:prstGeom>
          <a:solidFill>
            <a:srgbClr val="2388DB"/>
          </a:solidFill>
          <a:ln>
            <a:noFill/>
          </a:ln>
        </p:spPr>
        <p:txBody>
          <a:bodyPr lIns="68569" tIns="34275" rIns="68569" bIns="34275" anchor="ctr" anchorCtr="0">
            <a:noAutofit/>
          </a:bodyPr>
          <a:lstStyle/>
          <a:p>
            <a:endParaRPr sz="1050" kern="0">
              <a:solidFill>
                <a:srgbClr val="000000"/>
              </a:solidFill>
              <a:ea typeface="Arial"/>
              <a:cs typeface="Arial"/>
              <a:sym typeface="Arial"/>
              <a:rtl val="0"/>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9372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17961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5E8865A-F7EC-460D-AF42-D961DF724EC2}" type="slidenum">
              <a:rPr lang="en-US" smtClean="0"/>
              <a:t>‹#›</a:t>
            </a:fld>
            <a:endParaRPr lang="en-US"/>
          </a:p>
        </p:txBody>
      </p:sp>
    </p:spTree>
    <p:extLst>
      <p:ext uri="{BB962C8B-B14F-4D97-AF65-F5344CB8AC3E}">
        <p14:creationId xmlns:p14="http://schemas.microsoft.com/office/powerpoint/2010/main" val="1354795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theme" Target="../theme/theme2.xml"/><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3.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1.xml"/><Relationship Id="rId12" Type="http://schemas.openxmlformats.org/officeDocument/2006/relationships/theme" Target="../theme/theme4.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theme" Target="../theme/theme5.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4.xml"/><Relationship Id="rId12" Type="http://schemas.openxmlformats.org/officeDocument/2006/relationships/theme" Target="../theme/theme6.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6333138"/>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731" kern="0">
                <a:solidFill>
                  <a:srgbClr val="2388DB"/>
                </a:solidFill>
                <a:ea typeface="Arial"/>
                <a:cs typeface="Arial"/>
                <a:sym typeface="Arial"/>
                <a:rtl val="0"/>
              </a:rPr>
              <a:pPr algn="r"/>
              <a:t>‹#›</a:t>
            </a:fld>
            <a:endParaRPr lang="en" sz="731" kern="0">
              <a:solidFill>
                <a:srgbClr val="2388DB"/>
              </a:solidFill>
              <a:ea typeface="Arial"/>
              <a:cs typeface="Arial"/>
              <a:sym typeface="Arial"/>
              <a:rtl val="0"/>
            </a:endParaRPr>
          </a:p>
        </p:txBody>
      </p:sp>
    </p:spTree>
    <p:extLst>
      <p:ext uri="{BB962C8B-B14F-4D97-AF65-F5344CB8AC3E}">
        <p14:creationId xmlns:p14="http://schemas.microsoft.com/office/powerpoint/2010/main" val="38455397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788"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6333136"/>
            <a:ext cx="548699" cy="524699"/>
          </a:xfrm>
          <a:prstGeom prst="rect">
            <a:avLst/>
          </a:prstGeom>
          <a:noFill/>
          <a:ln>
            <a:noFill/>
          </a:ln>
        </p:spPr>
        <p:txBody>
          <a:bodyPr lIns="91425" tIns="91425" rIns="91425" bIns="91425" anchor="ctr" anchorCtr="0">
            <a:noAutofit/>
          </a:bodyPr>
          <a:lstStyle/>
          <a:p>
            <a:pPr algn="r"/>
            <a:fld id="{00000000-1234-1234-1234-123412341234}" type="slidenum">
              <a:rPr lang="en" sz="975" kern="0">
                <a:solidFill>
                  <a:srgbClr val="2388DB"/>
                </a:solidFill>
                <a:ea typeface="Arial"/>
                <a:cs typeface="Arial"/>
                <a:sym typeface="Arial"/>
                <a:rtl val="0"/>
              </a:rPr>
              <a:pPr algn="r"/>
              <a:t>‹#›</a:t>
            </a:fld>
            <a:endParaRPr lang="en" sz="975" kern="0">
              <a:solidFill>
                <a:srgbClr val="2388DB"/>
              </a:solidFill>
              <a:ea typeface="Arial"/>
              <a:cs typeface="Arial"/>
              <a:sym typeface="Arial"/>
              <a:rtl val="0"/>
            </a:endParaRPr>
          </a:p>
        </p:txBody>
      </p:sp>
    </p:spTree>
    <p:extLst>
      <p:ext uri="{BB962C8B-B14F-4D97-AF65-F5344CB8AC3E}">
        <p14:creationId xmlns:p14="http://schemas.microsoft.com/office/powerpoint/2010/main" val="2895225800"/>
      </p:ext>
    </p:extLst>
  </p:cSld>
  <p:clrMap bg1="lt1" tx1="dk1" bg2="dk2" tx2="lt2" accent1="accent1" accent2="accent2" accent3="accent3" accent4="accent4" accent5="accent5" accent6="accent6" hlink="hlink" folHlink="folHlink"/>
  <p:sldLayoutIdLst>
    <p:sldLayoutId id="2147483668" r:id="rId1"/>
    <p:sldLayoutId id="2147483731" r:id="rId2"/>
    <p:sldLayoutId id="2147483732" r:id="rId3"/>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5E2EACC-D4B0-3045-B4AB-6B24743388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2598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E0603-4C39-4EF1-A0FE-816FABFA11C3}" type="slidenum">
              <a:rPr lang="en-US" smtClean="0"/>
              <a:t>‹#›</a:t>
            </a:fld>
            <a:endParaRPr lang="en-US"/>
          </a:p>
        </p:txBody>
      </p:sp>
    </p:spTree>
    <p:extLst>
      <p:ext uri="{BB962C8B-B14F-4D97-AF65-F5344CB8AC3E}">
        <p14:creationId xmlns:p14="http://schemas.microsoft.com/office/powerpoint/2010/main" val="1322116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F9A4F-C4F0-482F-9519-68597CE94F5B}" type="slidenum">
              <a:rPr lang="en-US" smtClean="0"/>
              <a:t>‹#›</a:t>
            </a:fld>
            <a:endParaRPr lang="en-US"/>
          </a:p>
        </p:txBody>
      </p:sp>
    </p:spTree>
    <p:extLst>
      <p:ext uri="{BB962C8B-B14F-4D97-AF65-F5344CB8AC3E}">
        <p14:creationId xmlns:p14="http://schemas.microsoft.com/office/powerpoint/2010/main" val="26846029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A5E2EACC-D4B0-3045-B4AB-6B247433880E}"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404025132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9.xml"/></Relationships>
</file>

<file path=ppt/slides/_rels/slide1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1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1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35.jpg"/><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1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35.jpg"/><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35.jpg"/><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12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12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12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36.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36.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36.png"/><Relationship Id="rId5"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1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13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38.png"/><Relationship Id="rId1" Type="http://schemas.openxmlformats.org/officeDocument/2006/relationships/slideLayout" Target="../slideLayouts/slideLayout8.xml"/><Relationship Id="rId2" Type="http://schemas.openxmlformats.org/officeDocument/2006/relationships/notesSlide" Target="../notesSlides/notesSlide96.xml"/></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38.png"/><Relationship Id="rId1" Type="http://schemas.openxmlformats.org/officeDocument/2006/relationships/slideLayout" Target="../slideLayouts/slideLayout8.xml"/><Relationship Id="rId2" Type="http://schemas.openxmlformats.org/officeDocument/2006/relationships/notesSlide" Target="../notesSlides/notesSlide97.xml"/></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38.png"/><Relationship Id="rId1" Type="http://schemas.openxmlformats.org/officeDocument/2006/relationships/slideLayout" Target="../slideLayouts/slideLayout8.xml"/><Relationship Id="rId2" Type="http://schemas.openxmlformats.org/officeDocument/2006/relationships/notesSlide" Target="../notesSlides/notesSlide9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 Id="rId3" Type="http://schemas.openxmlformats.org/officeDocument/2006/relationships/image" Target="../media/image3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1.xml"/><Relationship Id="rId3" Type="http://schemas.openxmlformats.org/officeDocument/2006/relationships/image" Target="../media/image39.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9.xml"/><Relationship Id="rId2" Type="http://schemas.openxmlformats.org/officeDocument/2006/relationships/notesSlide" Target="../notesSlides/notesSlide10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1" Type="http://schemas.openxmlformats.org/officeDocument/2006/relationships/slideLayout" Target="../slideLayouts/slideLayout9.xml"/><Relationship Id="rId2" Type="http://schemas.openxmlformats.org/officeDocument/2006/relationships/notesSlide" Target="../notesSlides/notesSlide103.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9.xml"/><Relationship Id="rId2" Type="http://schemas.openxmlformats.org/officeDocument/2006/relationships/notesSlide" Target="../notesSlides/notesSlide10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5.xml"/><Relationship Id="rId3" Type="http://schemas.openxmlformats.org/officeDocument/2006/relationships/image" Target="../media/image40.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9.xml"/><Relationship Id="rId2" Type="http://schemas.openxmlformats.org/officeDocument/2006/relationships/notesSlide" Target="../notesSlides/notesSlide10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 Id="rId3" Type="http://schemas.openxmlformats.org/officeDocument/2006/relationships/image" Target="../media/image4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 Id="rId3" Type="http://schemas.openxmlformats.org/officeDocument/2006/relationships/image" Target="../media/image41.png"/></Relationships>
</file>

<file path=ppt/slides/_rels/slide14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4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111.xml"/></Relationships>
</file>

<file path=ppt/slides/_rels/slide14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1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13.xml"/></Relationships>
</file>

<file path=ppt/slides/_rels/slide1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114.xml"/></Relationships>
</file>

<file path=ppt/slides/_rels/slide15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115.xml"/></Relationships>
</file>

<file path=ppt/slides/_rels/slide15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11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 Id="rId3" Type="http://schemas.openxmlformats.org/officeDocument/2006/relationships/image" Target="../media/image49.png"/></Relationships>
</file>

<file path=ppt/slides/_rels/slide15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JPG"/><Relationship Id="rId1" Type="http://schemas.openxmlformats.org/officeDocument/2006/relationships/slideLayout" Target="../slideLayouts/slideLayout7.xml"/><Relationship Id="rId2" Type="http://schemas.openxmlformats.org/officeDocument/2006/relationships/notesSlide" Target="../notesSlides/notesSlide119.xml"/></Relationships>
</file>

<file path=ppt/slides/_rels/slide15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120.xml"/></Relationships>
</file>

<file path=ppt/slides/_rels/slide15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121.xml"/></Relationships>
</file>

<file path=ppt/slides/_rels/slide15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1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5.JPG"/></Relationships>
</file>

<file path=ppt/slides/_rels/slide16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123.xml"/></Relationships>
</file>

<file path=ppt/slides/_rels/slide16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124.xml"/></Relationships>
</file>

<file path=ppt/slides/_rels/slide16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notesSlide" Target="../notesSlides/notesSlide12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6.xml"/><Relationship Id="rId3" Type="http://schemas.openxmlformats.org/officeDocument/2006/relationships/image" Target="../media/image5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7.xml"/><Relationship Id="rId3" Type="http://schemas.openxmlformats.org/officeDocument/2006/relationships/image" Target="../media/image57.png"/></Relationships>
</file>

<file path=ppt/slides/_rels/slide16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128.xml"/></Relationships>
</file>

<file path=ppt/slides/_rels/slide16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129.xml"/></Relationships>
</file>

<file path=ppt/slides/_rels/slide16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9.xml"/><Relationship Id="rId2" Type="http://schemas.openxmlformats.org/officeDocument/2006/relationships/notesSlide" Target="../notesSlides/notesSlide130.xml"/></Relationships>
</file>

<file path=ppt/slides/_rels/slide16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notesSlide" Target="../notesSlides/notesSlide131.xml"/></Relationships>
</file>

<file path=ppt/slides/_rels/slide16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notesSlide" Target="../notesSlides/notesSlide13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6.JPG"/><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notesSlide" Target="../notesSlides/notesSlide133.xml"/></Relationships>
</file>

<file path=ppt/slides/_rels/slide17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7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notesSlide" Target="../notesSlides/notesSlide13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7.xml"/></Relationships>
</file>

<file path=ppt/slides/_rels/slide175.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jpeg"/><Relationship Id="rId1" Type="http://schemas.openxmlformats.org/officeDocument/2006/relationships/slideLayout" Target="../slideLayouts/slideLayout43.xml"/><Relationship Id="rId2" Type="http://schemas.openxmlformats.org/officeDocument/2006/relationships/notesSlide" Target="../notesSlides/notesSlide138.xml"/></Relationships>
</file>

<file path=ppt/slides/_rels/slide176.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65.png"/><Relationship Id="rId1" Type="http://schemas.openxmlformats.org/officeDocument/2006/relationships/slideLayout" Target="../slideLayouts/slideLayout43.xml"/><Relationship Id="rId2" Type="http://schemas.openxmlformats.org/officeDocument/2006/relationships/notesSlide" Target="../notesSlides/notesSlide139.xml"/></Relationships>
</file>

<file path=ppt/slides/_rels/slide177.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65.png"/><Relationship Id="rId7" Type="http://schemas.openxmlformats.org/officeDocument/2006/relationships/image" Target="../media/image66.png"/><Relationship Id="rId1" Type="http://schemas.openxmlformats.org/officeDocument/2006/relationships/slideLayout" Target="../slideLayouts/slideLayout43.xml"/><Relationship Id="rId2" Type="http://schemas.openxmlformats.org/officeDocument/2006/relationships/notesSlide" Target="../notesSlides/notesSlide140.xml"/></Relationships>
</file>

<file path=ppt/slides/_rels/slide17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gif"/><Relationship Id="rId1" Type="http://schemas.openxmlformats.org/officeDocument/2006/relationships/slideLayout" Target="../slideLayouts/slideLayout43.xml"/><Relationship Id="rId2" Type="http://schemas.openxmlformats.org/officeDocument/2006/relationships/notesSlide" Target="../notesSlides/notesSlide141.xml"/></Relationships>
</file>

<file path=ppt/slides/_rels/slide17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67.png"/><Relationship Id="rId5" Type="http://schemas.openxmlformats.org/officeDocument/2006/relationships/image" Target="../media/image69.gif"/><Relationship Id="rId1" Type="http://schemas.openxmlformats.org/officeDocument/2006/relationships/slideLayout" Target="../slideLayouts/slideLayout43.xml"/><Relationship Id="rId2" Type="http://schemas.openxmlformats.org/officeDocument/2006/relationships/notesSlide" Target="../notesSlides/notesSlide14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6.xml"/><Relationship Id="rId3" Type="http://schemas.openxmlformats.org/officeDocument/2006/relationships/image" Target="../media/image7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0.xml"/><Relationship Id="rId3" Type="http://schemas.openxmlformats.org/officeDocument/2006/relationships/image" Target="../media/image7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5.xml"/><Relationship Id="rId3" Type="http://schemas.openxmlformats.org/officeDocument/2006/relationships/image" Target="../media/image7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6.xml"/><Relationship Id="rId3"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7.xml"/><Relationship Id="rId3"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3.xml"/><Relationship Id="rId3" Type="http://schemas.openxmlformats.org/officeDocument/2006/relationships/image" Target="../media/image76.jpeg"/></Relationships>
</file>

<file path=ppt/slides/_rels/slide212.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77.png"/><Relationship Id="rId1" Type="http://schemas.openxmlformats.org/officeDocument/2006/relationships/slideLayout" Target="../slideLayouts/slideLayout43.xml"/><Relationship Id="rId2" Type="http://schemas.openxmlformats.org/officeDocument/2006/relationships/notesSlide" Target="../notesSlides/notesSlide174.xml"/></Relationships>
</file>

<file path=ppt/slides/_rels/slide213.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jpeg"/><Relationship Id="rId1" Type="http://schemas.openxmlformats.org/officeDocument/2006/relationships/slideLayout" Target="../slideLayouts/slideLayout43.xml"/><Relationship Id="rId2" Type="http://schemas.openxmlformats.org/officeDocument/2006/relationships/notesSlide" Target="../notesSlides/notesSlide175.xml"/></Relationships>
</file>

<file path=ppt/slides/_rels/slide214.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jpeg"/><Relationship Id="rId1" Type="http://schemas.openxmlformats.org/officeDocument/2006/relationships/slideLayout" Target="../slideLayouts/slideLayout43.xml"/><Relationship Id="rId2" Type="http://schemas.openxmlformats.org/officeDocument/2006/relationships/notesSlide" Target="../notesSlides/notesSlide176.xml"/></Relationships>
</file>

<file path=ppt/slides/_rels/slide215.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jpeg"/><Relationship Id="rId1" Type="http://schemas.openxmlformats.org/officeDocument/2006/relationships/slideLayout" Target="../slideLayouts/slideLayout43.xml"/><Relationship Id="rId2" Type="http://schemas.openxmlformats.org/officeDocument/2006/relationships/notesSlide" Target="../notesSlides/notesSlide177.xml"/></Relationships>
</file>

<file path=ppt/slides/_rels/slide216.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jpeg"/><Relationship Id="rId1" Type="http://schemas.openxmlformats.org/officeDocument/2006/relationships/slideLayout" Target="../slideLayouts/slideLayout43.xml"/><Relationship Id="rId2" Type="http://schemas.openxmlformats.org/officeDocument/2006/relationships/notesSlide" Target="../notesSlides/notesSlide178.xml"/></Relationships>
</file>

<file path=ppt/slides/_rels/slide217.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jpeg"/><Relationship Id="rId1" Type="http://schemas.openxmlformats.org/officeDocument/2006/relationships/slideLayout" Target="../slideLayouts/slideLayout43.xml"/><Relationship Id="rId2" Type="http://schemas.openxmlformats.org/officeDocument/2006/relationships/notesSlide" Target="../notesSlides/notesSlide179.xml"/></Relationships>
</file>

<file path=ppt/slides/_rels/slide218.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png"/><Relationship Id="rId1" Type="http://schemas.openxmlformats.org/officeDocument/2006/relationships/slideLayout" Target="../slideLayouts/slideLayout43.xml"/><Relationship Id="rId2" Type="http://schemas.openxmlformats.org/officeDocument/2006/relationships/notesSlide" Target="../notesSlides/notesSlide180.xml"/></Relationships>
</file>

<file path=ppt/slides/_rels/slide219.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png"/><Relationship Id="rId1" Type="http://schemas.openxmlformats.org/officeDocument/2006/relationships/slideLayout" Target="../slideLayouts/slideLayout43.xml"/><Relationship Id="rId2" Type="http://schemas.openxmlformats.org/officeDocument/2006/relationships/notesSlide" Target="../notesSlides/notesSlide18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20.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png"/><Relationship Id="rId1" Type="http://schemas.openxmlformats.org/officeDocument/2006/relationships/slideLayout" Target="../slideLayouts/slideLayout43.xml"/><Relationship Id="rId2" Type="http://schemas.openxmlformats.org/officeDocument/2006/relationships/notesSlide" Target="../notesSlides/notesSlide182.xml"/></Relationships>
</file>

<file path=ppt/slides/_rels/slide221.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png"/><Relationship Id="rId1" Type="http://schemas.openxmlformats.org/officeDocument/2006/relationships/slideLayout" Target="../slideLayouts/slideLayout43.xml"/><Relationship Id="rId2" Type="http://schemas.openxmlformats.org/officeDocument/2006/relationships/notesSlide" Target="../notesSlides/notesSlide183.xml"/></Relationships>
</file>

<file path=ppt/slides/_rels/slide222.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png"/><Relationship Id="rId1" Type="http://schemas.openxmlformats.org/officeDocument/2006/relationships/slideLayout" Target="../slideLayouts/slideLayout43.xml"/><Relationship Id="rId2" Type="http://schemas.openxmlformats.org/officeDocument/2006/relationships/notesSlide" Target="../notesSlides/notesSlide18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5.xml"/><Relationship Id="rId3" Type="http://schemas.openxmlformats.org/officeDocument/2006/relationships/image" Target="../media/image81.jpe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6.xml"/><Relationship Id="rId3" Type="http://schemas.openxmlformats.org/officeDocument/2006/relationships/image" Target="../media/image81.jpe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7.xml"/><Relationship Id="rId3" Type="http://schemas.openxmlformats.org/officeDocument/2006/relationships/image" Target="../media/image81.jpe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8.xml"/><Relationship Id="rId3" Type="http://schemas.openxmlformats.org/officeDocument/2006/relationships/image" Target="../media/image81.jpe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9.xml"/><Relationship Id="rId3" Type="http://schemas.openxmlformats.org/officeDocument/2006/relationships/image" Target="../media/image81.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0.xml"/><Relationship Id="rId3" Type="http://schemas.openxmlformats.org/officeDocument/2006/relationships/image" Target="../media/image81.jpe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1.xml"/><Relationship Id="rId3" Type="http://schemas.openxmlformats.org/officeDocument/2006/relationships/image" Target="../media/image8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2.xml"/><Relationship Id="rId3" Type="http://schemas.openxmlformats.org/officeDocument/2006/relationships/image" Target="../media/image81.jpe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3.xml"/><Relationship Id="rId3" Type="http://schemas.openxmlformats.org/officeDocument/2006/relationships/image" Target="../media/image81.jpe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4.xml"/><Relationship Id="rId3" Type="http://schemas.openxmlformats.org/officeDocument/2006/relationships/image" Target="../media/image81.jpeg"/></Relationships>
</file>

<file path=ppt/slides/_rels/slide23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jpeg"/><Relationship Id="rId1" Type="http://schemas.openxmlformats.org/officeDocument/2006/relationships/slideLayout" Target="../slideLayouts/slideLayout33.xml"/><Relationship Id="rId2" Type="http://schemas.openxmlformats.org/officeDocument/2006/relationships/notesSlide" Target="../notesSlides/notesSlide195.xml"/></Relationships>
</file>

<file path=ppt/slides/_rels/slide23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jpeg"/><Relationship Id="rId1" Type="http://schemas.openxmlformats.org/officeDocument/2006/relationships/slideLayout" Target="../slideLayouts/slideLayout33.xml"/><Relationship Id="rId2" Type="http://schemas.openxmlformats.org/officeDocument/2006/relationships/notesSlide" Target="../notesSlides/notesSlide196.xml"/></Relationships>
</file>

<file path=ppt/slides/_rels/slide235.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jpeg"/><Relationship Id="rId1" Type="http://schemas.openxmlformats.org/officeDocument/2006/relationships/slideLayout" Target="../slideLayouts/slideLayout33.xml"/><Relationship Id="rId2" Type="http://schemas.openxmlformats.org/officeDocument/2006/relationships/notesSlide" Target="../notesSlides/notesSlide19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0.png"/><Relationship Id="rId3" Type="http://schemas.openxmlformats.org/officeDocument/2006/relationships/image" Target="../media/image81.jpe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0.png"/><Relationship Id="rId3" Type="http://schemas.openxmlformats.org/officeDocument/2006/relationships/image" Target="../media/image81.jpe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0.png"/><Relationship Id="rId3" Type="http://schemas.openxmlformats.org/officeDocument/2006/relationships/image" Target="../media/image81.jpeg"/></Relationships>
</file>

<file path=ppt/slides/_rels/slide239.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jpeg"/><Relationship Id="rId1" Type="http://schemas.openxmlformats.org/officeDocument/2006/relationships/slideLayout" Target="../slideLayouts/slideLayout33.xml"/><Relationship Id="rId2" Type="http://schemas.openxmlformats.org/officeDocument/2006/relationships/notesSlide" Target="../notesSlides/notesSlide19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4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0.png"/><Relationship Id="rId5" Type="http://schemas.openxmlformats.org/officeDocument/2006/relationships/image" Target="../media/image81.jpeg"/><Relationship Id="rId1" Type="http://schemas.openxmlformats.org/officeDocument/2006/relationships/slideLayout" Target="../slideLayouts/slideLayout33.xml"/><Relationship Id="rId2" Type="http://schemas.openxmlformats.org/officeDocument/2006/relationships/notesSlide" Target="../notesSlides/notesSlide199.xml"/></Relationships>
</file>

<file path=ppt/slides/_rels/slide24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83.png"/><Relationship Id="rId7" Type="http://schemas.openxmlformats.org/officeDocument/2006/relationships/image" Target="../media/image84.jpeg"/><Relationship Id="rId8" Type="http://schemas.openxmlformats.org/officeDocument/2006/relationships/image" Target="../media/image85.png"/><Relationship Id="rId1" Type="http://schemas.openxmlformats.org/officeDocument/2006/relationships/slideLayout" Target="../slideLayouts/slideLayout45.xml"/><Relationship Id="rId2" Type="http://schemas.openxmlformats.org/officeDocument/2006/relationships/notesSlide" Target="../notesSlides/notesSlide200.xml"/></Relationships>
</file>

<file path=ppt/slides/_rels/slide24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83.png"/><Relationship Id="rId7" Type="http://schemas.openxmlformats.org/officeDocument/2006/relationships/image" Target="../media/image84.jpeg"/><Relationship Id="rId8" Type="http://schemas.openxmlformats.org/officeDocument/2006/relationships/image" Target="../media/image85.png"/><Relationship Id="rId1" Type="http://schemas.openxmlformats.org/officeDocument/2006/relationships/slideLayout" Target="../slideLayouts/slideLayout45.xml"/><Relationship Id="rId2" Type="http://schemas.openxmlformats.org/officeDocument/2006/relationships/notesSlide" Target="../notesSlides/notesSlide20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3.xml"/><Relationship Id="rId3" Type="http://schemas.openxmlformats.org/officeDocument/2006/relationships/image" Target="../media/image86.jpeg"/></Relationships>
</file>

<file path=ppt/slides/_rels/slide245.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77.png"/><Relationship Id="rId9" Type="http://schemas.openxmlformats.org/officeDocument/2006/relationships/image" Target="../media/image87.png"/><Relationship Id="rId1" Type="http://schemas.openxmlformats.org/officeDocument/2006/relationships/slideLayout" Target="../slideLayouts/slideLayout43.xml"/><Relationship Id="rId2" Type="http://schemas.openxmlformats.org/officeDocument/2006/relationships/notesSlide" Target="../notesSlides/notesSlide20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5.xml"/><Relationship Id="rId3" Type="http://schemas.openxmlformats.org/officeDocument/2006/relationships/image" Target="../media/image6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6.xml"/><Relationship Id="rId3" Type="http://schemas.openxmlformats.org/officeDocument/2006/relationships/image" Target="../media/image68.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7.xml"/><Relationship Id="rId3" Type="http://schemas.openxmlformats.org/officeDocument/2006/relationships/image" Target="../media/image68.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8.xml"/><Relationship Id="rId3"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0.xml.rels><?xml version="1.0" encoding="UTF-8" standalone="yes"?>
<Relationships xmlns="http://schemas.openxmlformats.org/package/2006/relationships"><Relationship Id="rId3" Type="http://schemas.openxmlformats.org/officeDocument/2006/relationships/image" Target="../media/image88.jpeg"/><Relationship Id="rId4" Type="http://schemas.openxmlformats.org/officeDocument/2006/relationships/image" Target="../media/image68.png"/><Relationship Id="rId1" Type="http://schemas.openxmlformats.org/officeDocument/2006/relationships/slideLayout" Target="../slideLayouts/slideLayout43.xml"/><Relationship Id="rId2" Type="http://schemas.openxmlformats.org/officeDocument/2006/relationships/notesSlide" Target="../notesSlides/notesSlide209.xml"/></Relationships>
</file>

<file path=ppt/slides/_rels/slide251.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88.jpeg"/><Relationship Id="rId5" Type="http://schemas.openxmlformats.org/officeDocument/2006/relationships/image" Target="../media/image68.png"/><Relationship Id="rId1" Type="http://schemas.openxmlformats.org/officeDocument/2006/relationships/slideLayout" Target="../slideLayouts/slideLayout43.xml"/><Relationship Id="rId2" Type="http://schemas.openxmlformats.org/officeDocument/2006/relationships/notesSlide" Target="../notesSlides/notesSlide210.xml"/></Relationships>
</file>

<file path=ppt/slides/_rels/slide252.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89.png"/><Relationship Id="rId5" Type="http://schemas.openxmlformats.org/officeDocument/2006/relationships/image" Target="../media/image88.jpeg"/><Relationship Id="rId6" Type="http://schemas.openxmlformats.org/officeDocument/2006/relationships/image" Target="../media/image68.png"/><Relationship Id="rId1" Type="http://schemas.openxmlformats.org/officeDocument/2006/relationships/slideLayout" Target="../slideLayouts/slideLayout43.xml"/><Relationship Id="rId2" Type="http://schemas.openxmlformats.org/officeDocument/2006/relationships/notesSlide" Target="../notesSlides/notesSlide211.xml"/></Relationships>
</file>

<file path=ppt/slides/_rels/slide253.xml.rels><?xml version="1.0" encoding="UTF-8" standalone="yes"?>
<Relationships xmlns="http://schemas.openxmlformats.org/package/2006/relationships"><Relationship Id="rId3" Type="http://schemas.openxmlformats.org/officeDocument/2006/relationships/image" Target="../media/image91.jpeg"/><Relationship Id="rId4" Type="http://schemas.openxmlformats.org/officeDocument/2006/relationships/image" Target="../media/image90.png"/><Relationship Id="rId5" Type="http://schemas.openxmlformats.org/officeDocument/2006/relationships/image" Target="../media/image89.png"/><Relationship Id="rId6" Type="http://schemas.openxmlformats.org/officeDocument/2006/relationships/image" Target="../media/image88.jpeg"/><Relationship Id="rId7" Type="http://schemas.openxmlformats.org/officeDocument/2006/relationships/image" Target="../media/image68.png"/><Relationship Id="rId1" Type="http://schemas.openxmlformats.org/officeDocument/2006/relationships/slideLayout" Target="../slideLayouts/slideLayout43.xml"/><Relationship Id="rId2" Type="http://schemas.openxmlformats.org/officeDocument/2006/relationships/notesSlide" Target="../notesSlides/notesSlide212.xml"/></Relationships>
</file>

<file path=ppt/slides/_rels/slide25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83.png"/><Relationship Id="rId7" Type="http://schemas.openxmlformats.org/officeDocument/2006/relationships/image" Target="../media/image92.jpeg"/><Relationship Id="rId8" Type="http://schemas.openxmlformats.org/officeDocument/2006/relationships/image" Target="../media/image85.png"/><Relationship Id="rId9" Type="http://schemas.openxmlformats.org/officeDocument/2006/relationships/image" Target="../media/image93.jpeg"/><Relationship Id="rId1" Type="http://schemas.openxmlformats.org/officeDocument/2006/relationships/slideLayout" Target="../slideLayouts/slideLayout45.xml"/><Relationship Id="rId2" Type="http://schemas.openxmlformats.org/officeDocument/2006/relationships/notesSlide" Target="../notesSlides/notesSlide213.xml"/></Relationships>
</file>

<file path=ppt/slides/_rels/slide25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83.png"/><Relationship Id="rId7" Type="http://schemas.openxmlformats.org/officeDocument/2006/relationships/image" Target="../media/image92.jpeg"/><Relationship Id="rId8" Type="http://schemas.openxmlformats.org/officeDocument/2006/relationships/image" Target="../media/image85.png"/><Relationship Id="rId9" Type="http://schemas.openxmlformats.org/officeDocument/2006/relationships/image" Target="../media/image93.jpeg"/><Relationship Id="rId1" Type="http://schemas.openxmlformats.org/officeDocument/2006/relationships/slideLayout" Target="../slideLayouts/slideLayout45.xml"/><Relationship Id="rId2" Type="http://schemas.openxmlformats.org/officeDocument/2006/relationships/notesSlide" Target="../notesSlides/notesSlide214.xml"/></Relationships>
</file>

<file path=ppt/slides/_rels/slide25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83.png"/><Relationship Id="rId7" Type="http://schemas.openxmlformats.org/officeDocument/2006/relationships/image" Target="../media/image92.jpeg"/><Relationship Id="rId8" Type="http://schemas.openxmlformats.org/officeDocument/2006/relationships/image" Target="../media/image85.png"/><Relationship Id="rId9" Type="http://schemas.openxmlformats.org/officeDocument/2006/relationships/image" Target="../media/image93.jpeg"/><Relationship Id="rId1" Type="http://schemas.openxmlformats.org/officeDocument/2006/relationships/slideLayout" Target="../slideLayouts/slideLayout45.xml"/><Relationship Id="rId2" Type="http://schemas.openxmlformats.org/officeDocument/2006/relationships/notesSlide" Target="../notesSlides/notesSlide21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7.xml"/><Relationship Id="rId3" Type="http://schemas.openxmlformats.org/officeDocument/2006/relationships/image" Target="../media/image94.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8.xml"/><Relationship Id="rId3" Type="http://schemas.openxmlformats.org/officeDocument/2006/relationships/image" Target="../media/image9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19.xml"/><Relationship Id="rId4" Type="http://schemas.openxmlformats.org/officeDocument/2006/relationships/image" Target="../media/image94.png"/><Relationship Id="rId1" Type="http://schemas.openxmlformats.org/officeDocument/2006/relationships/themeOverride" Target="../theme/themeOverride1.xml"/><Relationship Id="rId2" Type="http://schemas.openxmlformats.org/officeDocument/2006/relationships/slideLayout" Target="../slideLayouts/slideLayout3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0.xml"/><Relationship Id="rId3" Type="http://schemas.openxmlformats.org/officeDocument/2006/relationships/image" Target="../media/image94.png"/></Relationships>
</file>

<file path=ppt/slides/_rels/slide262.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33.xml"/><Relationship Id="rId2" Type="http://schemas.openxmlformats.org/officeDocument/2006/relationships/notesSlide" Target="../notesSlides/notesSlide22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2.xml"/></Relationships>
</file>

<file path=ppt/slides/_rels/slide264.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77.png"/><Relationship Id="rId9" Type="http://schemas.openxmlformats.org/officeDocument/2006/relationships/image" Target="../media/image87.png"/><Relationship Id="rId10" Type="http://schemas.openxmlformats.org/officeDocument/2006/relationships/image" Target="../media/image97.png"/><Relationship Id="rId1" Type="http://schemas.openxmlformats.org/officeDocument/2006/relationships/slideLayout" Target="../slideLayouts/slideLayout43.xml"/><Relationship Id="rId2" Type="http://schemas.openxmlformats.org/officeDocument/2006/relationships/notesSlide" Target="../notesSlides/notesSlide22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0.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6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JPG"/></Relationships>
</file>

<file path=ppt/slides/_rels/slide280.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81.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82.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83.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65.png"/><Relationship Id="rId7" Type="http://schemas.openxmlformats.org/officeDocument/2006/relationships/image" Target="../media/image97.png"/><Relationship Id="rId8"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84.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65.png"/><Relationship Id="rId7" Type="http://schemas.openxmlformats.org/officeDocument/2006/relationships/image" Target="../media/image97.png"/><Relationship Id="rId8"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85.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87.png"/><Relationship Id="rId7" Type="http://schemas.openxmlformats.org/officeDocument/2006/relationships/image" Target="../media/image65.png"/><Relationship Id="rId8" Type="http://schemas.openxmlformats.org/officeDocument/2006/relationships/image" Target="../media/image97.png"/><Relationship Id="rId9"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86.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87.png"/><Relationship Id="rId7" Type="http://schemas.openxmlformats.org/officeDocument/2006/relationships/image" Target="../media/image65.png"/><Relationship Id="rId8" Type="http://schemas.openxmlformats.org/officeDocument/2006/relationships/image" Target="../media/image97.png"/><Relationship Id="rId9" Type="http://schemas.openxmlformats.org/officeDocument/2006/relationships/image" Target="../media/image66.png"/><Relationship Id="rId10"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 Id="rId3" Type="http://schemas.openxmlformats.org/officeDocument/2006/relationships/image" Target="../media/image98.jpe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 Id="rId3" Type="http://schemas.openxmlformats.org/officeDocument/2006/relationships/image" Target="../media/image99.png"/></Relationships>
</file>

<file path=ppt/slides/_rels/slide292.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 Id="rId3" Type="http://schemas.openxmlformats.org/officeDocument/2006/relationships/image" Target="../media/image102.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 Id="rId3" Type="http://schemas.openxmlformats.org/officeDocument/2006/relationships/image" Target="../media/image103.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 Id="rId3" Type="http://schemas.openxmlformats.org/officeDocument/2006/relationships/image" Target="../media/image103.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 Id="rId3" Type="http://schemas.openxmlformats.org/officeDocument/2006/relationships/image" Target="../media/image103.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103.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 Id="rId3" Type="http://schemas.openxmlformats.org/officeDocument/2006/relationships/image" Target="../media/image104.jpe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10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 Id="rId3" Type="http://schemas.openxmlformats.org/officeDocument/2006/relationships/image" Target="../media/image104.jpe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 Id="rId3" Type="http://schemas.openxmlformats.org/officeDocument/2006/relationships/image" Target="../media/image104.jpe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0.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22.png"/><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3.png"/><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6.png"/><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24.JP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1307981" y="2901023"/>
            <a:ext cx="6521570" cy="1236600"/>
          </a:xfrm>
          <a:prstGeom prst="rect">
            <a:avLst/>
          </a:prstGeom>
        </p:spPr>
        <p:txBody>
          <a:bodyPr lIns="51427" tIns="51427" rIns="51427" bIns="51427" anchor="b" anchorCtr="0">
            <a:noAutofit/>
          </a:bodyPr>
          <a:lstStyle/>
          <a:p>
            <a:pPr algn="ctr"/>
            <a:r>
              <a:rPr lang="en-US" sz="3713" dirty="0">
                <a:latin typeface="Cambria" charset="0"/>
                <a:ea typeface="Cambria" charset="0"/>
                <a:cs typeface="Cambria" charset="0"/>
              </a:rPr>
              <a:t>Smart Wear on Your Route</a:t>
            </a:r>
            <a:endParaRPr lang="en" sz="3713" dirty="0">
              <a:latin typeface="Cambria" charset="0"/>
              <a:ea typeface="Cambria" charset="0"/>
              <a:cs typeface="Cambria" charset="0"/>
            </a:endParaRPr>
          </a:p>
        </p:txBody>
      </p:sp>
      <p:sp>
        <p:nvSpPr>
          <p:cNvPr id="44" name="Shape 44"/>
          <p:cNvSpPr txBox="1"/>
          <p:nvPr/>
        </p:nvSpPr>
        <p:spPr>
          <a:xfrm>
            <a:off x="0" y="4904376"/>
            <a:ext cx="4904509" cy="1395317"/>
          </a:xfrm>
          <a:prstGeom prst="rect">
            <a:avLst/>
          </a:prstGeom>
          <a:noFill/>
          <a:ln>
            <a:noFill/>
          </a:ln>
        </p:spPr>
        <p:txBody>
          <a:bodyPr lIns="51427" tIns="51427" rIns="51427" bIns="51427" anchor="t" anchorCtr="0">
            <a:noAutofit/>
          </a:bodyPr>
          <a:lstStyle/>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Huỳnh Quang Thảo</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SE609</a:t>
            </a: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63</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Team Leader</a:t>
            </a: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Trần Thanh Ngoan</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smtClean="0">
                <a:ln>
                  <a:noFill/>
                </a:ln>
                <a:solidFill>
                  <a:srgbClr val="2388DB"/>
                </a:solidFill>
                <a:effectLst/>
                <a:uLnTx/>
                <a:uFillTx/>
                <a:latin typeface="Cambria" charset="0"/>
                <a:ea typeface="Cambria" charset="0"/>
                <a:cs typeface="Cambria" charset="0"/>
                <a:sym typeface="Arial"/>
                <a:rtl val="0"/>
              </a:rPr>
              <a:t>SE61125</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Nguyễn Trung Nam</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smtClean="0">
                <a:ln>
                  <a:noFill/>
                </a:ln>
                <a:solidFill>
                  <a:srgbClr val="2388DB"/>
                </a:solidFill>
                <a:effectLst/>
                <a:uLnTx/>
                <a:uFillTx/>
                <a:latin typeface="Cambria" charset="0"/>
                <a:ea typeface="Cambria" charset="0"/>
                <a:cs typeface="Cambria" charset="0"/>
                <a:sym typeface="Arial"/>
                <a:rtl val="0"/>
              </a:rPr>
              <a:t>SE61132</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a:p>
            <a:pPr marL="257175" marR="0" lvl="0" indent="-192881" defTabSz="914400" eaLnBrk="1" fontAlgn="auto" latinLnBrk="0" hangingPunct="1">
              <a:lnSpc>
                <a:spcPct val="100000"/>
              </a:lnSpc>
              <a:spcBef>
                <a:spcPts val="0"/>
              </a:spcBef>
              <a:spcAft>
                <a:spcPts val="0"/>
              </a:spcAft>
              <a:buClr>
                <a:srgbClr val="2388DB"/>
              </a:buClr>
              <a:buSzPct val="100000"/>
              <a:buFontTx/>
              <a:buChar char="-"/>
              <a:tabLst/>
              <a:defRPr/>
            </a:pPr>
            <a:r>
              <a:rPr kumimoji="0" lang="vi-V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Ngô Tiến Đạt</a:t>
            </a: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 – </a:t>
            </a:r>
            <a:r>
              <a:rPr kumimoji="0" lang="en-US" sz="1800" b="0" i="0" u="none" strike="noStrike" kern="0" cap="none" spc="0" normalizeH="0" baseline="0" noProof="0" dirty="0" smtClean="0">
                <a:ln>
                  <a:noFill/>
                </a:ln>
                <a:solidFill>
                  <a:srgbClr val="2388DB"/>
                </a:solidFill>
                <a:effectLst/>
                <a:uLnTx/>
                <a:uFillTx/>
                <a:latin typeface="Cambria" charset="0"/>
                <a:ea typeface="Cambria" charset="0"/>
                <a:cs typeface="Cambria" charset="0"/>
                <a:sym typeface="Arial"/>
                <a:rtl val="0"/>
              </a:rPr>
              <a:t>SE60980</a:t>
            </a:r>
            <a:endPar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endParaRPr>
          </a:p>
        </p:txBody>
      </p:sp>
      <p:sp>
        <p:nvSpPr>
          <p:cNvPr id="45" name="Shape 45"/>
          <p:cNvSpPr txBox="1"/>
          <p:nvPr/>
        </p:nvSpPr>
        <p:spPr>
          <a:xfrm>
            <a:off x="5334526" y="5357720"/>
            <a:ext cx="2495025" cy="1137375"/>
          </a:xfrm>
          <a:prstGeom prst="rect">
            <a:avLst/>
          </a:prstGeom>
          <a:noFill/>
          <a:ln>
            <a:noFill/>
          </a:ln>
        </p:spPr>
        <p:txBody>
          <a:bodyPr lIns="51427" tIns="51427" rIns="51427" bIns="51427"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Supervisor:</a:t>
            </a:r>
          </a:p>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2388DB"/>
                </a:solidFill>
                <a:effectLst/>
                <a:uLnTx/>
                <a:uFillTx/>
                <a:latin typeface="Cambria" charset="0"/>
                <a:ea typeface="Cambria" charset="0"/>
                <a:cs typeface="Cambria" charset="0"/>
                <a:sym typeface="Arial"/>
                <a:rtl val="0"/>
              </a:rPr>
              <a:t>Mr. Kiều Trọng Khánh</a:t>
            </a:r>
          </a:p>
        </p:txBody>
      </p:sp>
      <p:sp>
        <p:nvSpPr>
          <p:cNvPr id="2" name="Slide Number Placeholder 1"/>
          <p:cNvSpPr>
            <a:spLocks noGrp="1"/>
          </p:cNvSpPr>
          <p:nvPr>
            <p:ph type="sldNum" idx="12"/>
          </p:nvPr>
        </p:nvSpPr>
        <p:spPr/>
        <p:txBody>
          <a:bodyPr/>
          <a:lstStyle/>
          <a:p>
            <a:fld id="{00000000-1234-1234-1234-123412341234}" type="slidenum">
              <a:rPr lang="en" sz="1200" smtClean="0">
                <a:solidFill>
                  <a:schemeClr val="bg1">
                    <a:lumMod val="75000"/>
                  </a:schemeClr>
                </a:solidFill>
              </a:rPr>
              <a:pPr/>
              <a:t>1</a:t>
            </a:fld>
            <a:endParaRPr lang="en" sz="1200" dirty="0">
              <a:solidFill>
                <a:schemeClr val="bg1">
                  <a:lumMod val="75000"/>
                </a:schemeClr>
              </a:solidFill>
            </a:endParaRPr>
          </a:p>
        </p:txBody>
      </p:sp>
    </p:spTree>
    <p:extLst>
      <p:ext uri="{BB962C8B-B14F-4D97-AF65-F5344CB8AC3E}">
        <p14:creationId xmlns:p14="http://schemas.microsoft.com/office/powerpoint/2010/main" val="79096384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Solution</a:t>
            </a:r>
            <a:endParaRPr lang="en-US" sz="5400" dirty="0"/>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8"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09911" y="5074798"/>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529086" y="6068889"/>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400" b="1" i="0" u="none" strike="noStrike" kern="0" cap="none" spc="0" normalizeH="0" baseline="0" noProof="0" dirty="0" smtClean="0">
                <a:ln>
                  <a:noFill/>
                </a:ln>
                <a:solidFill>
                  <a:srgbClr val="FF0000"/>
                </a:solidFill>
                <a:effectLst/>
                <a:uLnTx/>
                <a:uFillTx/>
                <a:latin typeface="Cambria" pitchFamily="18" charset="0"/>
              </a:rPr>
              <a:t>r</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2969245"/>
            <a:ext cx="15792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6" name="Straight Arrow Connector 15"/>
          <p:cNvCxnSpPr>
            <a:stCxn id="7" idx="3"/>
            <a:endCxn id="20" idx="1"/>
          </p:cNvCxnSpPr>
          <p:nvPr/>
        </p:nvCxnSpPr>
        <p:spPr>
          <a:xfrm flipV="1">
            <a:off x="5250281" y="4180150"/>
            <a:ext cx="1800069" cy="1518940"/>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303706" y="4865950"/>
            <a:ext cx="28953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18"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350" y="3494350"/>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10</a:t>
            </a:r>
            <a:endParaRPr lang="en" sz="1200" dirty="0">
              <a:solidFill>
                <a:schemeClr val="bg1">
                  <a:lumMod val="75000"/>
                </a:schemeClr>
              </a:solidFill>
            </a:endParaRPr>
          </a:p>
        </p:txBody>
      </p:sp>
    </p:spTree>
    <p:extLst>
      <p:ext uri="{BB962C8B-B14F-4D97-AF65-F5344CB8AC3E}">
        <p14:creationId xmlns:p14="http://schemas.microsoft.com/office/powerpoint/2010/main" val="883037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35</a:t>
                      </a:r>
                      <a:r>
                        <a:rPr lang="en-US" sz="2400" baseline="0" dirty="0" smtClean="0">
                          <a:latin typeface="Cambria" charset="0"/>
                          <a:ea typeface="Cambria" charset="0"/>
                          <a:cs typeface="Cambria" charset="0"/>
                        </a:rPr>
                        <a:t>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42026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Result returns from bus server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100</a:t>
            </a:fld>
            <a:endParaRPr lang="en-US"/>
          </a:p>
        </p:txBody>
      </p:sp>
    </p:spTree>
    <p:extLst>
      <p:ext uri="{BB962C8B-B14F-4D97-AF65-F5344CB8AC3E}">
        <p14:creationId xmlns:p14="http://schemas.microsoft.com/office/powerpoint/2010/main" val="27078068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26511895"/>
              </p:ext>
            </p:extLst>
          </p:nvPr>
        </p:nvGraphicFramePr>
        <p:xfrm>
          <a:off x="385012" y="1363580"/>
          <a:ext cx="8357934" cy="3752143"/>
        </p:xfrm>
        <a:graphic>
          <a:graphicData uri="http://schemas.openxmlformats.org/drawingml/2006/table">
            <a:tbl>
              <a:tblPr firstRow="1" bandRow="1">
                <a:tableStyleId>{5C22544A-7EE6-4342-B048-85BDC9FD1C3A}</a:tableStyleId>
              </a:tblPr>
              <a:tblGrid>
                <a:gridCol w="2785978">
                  <a:extLst>
                    <a:ext uri="{9D8B030D-6E8A-4147-A177-3AD203B41FA5}">
                      <a16:colId xmlns:a16="http://schemas.microsoft.com/office/drawing/2014/main" xmlns="" val="20000"/>
                    </a:ext>
                  </a:extLst>
                </a:gridCol>
                <a:gridCol w="2785978">
                  <a:extLst>
                    <a:ext uri="{9D8B030D-6E8A-4147-A177-3AD203B41FA5}">
                      <a16:colId xmlns:a16="http://schemas.microsoft.com/office/drawing/2014/main" xmlns="" val="20001"/>
                    </a:ext>
                  </a:extLst>
                </a:gridCol>
                <a:gridCol w="2785978">
                  <a:extLst>
                    <a:ext uri="{9D8B030D-6E8A-4147-A177-3AD203B41FA5}">
                      <a16:colId xmlns:a16="http://schemas.microsoft.com/office/drawing/2014/main" xmlns="" val="20002"/>
                    </a:ext>
                  </a:extLst>
                </a:gridCol>
              </a:tblGrid>
              <a:tr h="641683">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777615">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777615">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777615">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777615">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2678435" y="545431"/>
            <a:ext cx="392947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Sorting again results by time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101</a:t>
            </a:fld>
            <a:endParaRPr lang="en-US"/>
          </a:p>
        </p:txBody>
      </p:sp>
    </p:spTree>
    <p:extLst>
      <p:ext uri="{BB962C8B-B14F-4D97-AF65-F5344CB8AC3E}">
        <p14:creationId xmlns:p14="http://schemas.microsoft.com/office/powerpoint/2010/main" val="23978655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17393417"/>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401053" y="2775284"/>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89403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Element Of Array. Always Keep</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6127" y="2375174"/>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0</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102</a:t>
            </a:fld>
            <a:endParaRPr lang="en-US"/>
          </a:p>
        </p:txBody>
      </p:sp>
    </p:spTree>
    <p:extLst>
      <p:ext uri="{BB962C8B-B14F-4D97-AF65-F5344CB8AC3E}">
        <p14:creationId xmlns:p14="http://schemas.microsoft.com/office/powerpoint/2010/main" val="3682382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3879558"/>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13348" y="3462415"/>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29489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vs [0]: [18,7,6] !=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43496" y="3062305"/>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103</a:t>
            </a:fld>
            <a:endParaRPr lang="en-US"/>
          </a:p>
        </p:txBody>
      </p:sp>
    </p:spTree>
    <p:extLst>
      <p:ext uri="{BB962C8B-B14F-4D97-AF65-F5344CB8AC3E}">
        <p14:creationId xmlns:p14="http://schemas.microsoft.com/office/powerpoint/2010/main" val="35243115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6128882"/>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71648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[22,15,18] </a:t>
            </a: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[22,15,18]</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104</a:t>
            </a:fld>
            <a:endParaRPr lang="en-US"/>
          </a:p>
        </p:txBody>
      </p:sp>
    </p:spTree>
    <p:extLst>
      <p:ext uri="{BB962C8B-B14F-4D97-AF65-F5344CB8AC3E}">
        <p14:creationId xmlns:p14="http://schemas.microsoft.com/office/powerpoint/2010/main" val="25817037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42605659"/>
              </p:ext>
            </p:extLst>
          </p:nvPr>
        </p:nvGraphicFramePr>
        <p:xfrm>
          <a:off x="1860884" y="1876925"/>
          <a:ext cx="6882060" cy="3507864"/>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solidFill>
                            <a:srgbClr val="FF0000"/>
                          </a:solidFill>
                          <a:latin typeface="Cambria" charset="0"/>
                          <a:ea typeface="Cambria" charset="0"/>
                          <a:cs typeface="Cambria" charset="0"/>
                        </a:rPr>
                        <a:t>2</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[22,15,18]</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40 </a:t>
                      </a:r>
                      <a:r>
                        <a:rPr lang="vi-VN" sz="2400" baseline="0" dirty="0" smtClean="0">
                          <a:solidFill>
                            <a:srgbClr val="FF0000"/>
                          </a:solidFill>
                          <a:latin typeface="Cambria" charset="0"/>
                          <a:ea typeface="Cambria" charset="0"/>
                          <a:cs typeface="Cambria" charset="0"/>
                        </a:rPr>
                        <a:t>minutes</a:t>
                      </a:r>
                      <a:endParaRPr lang="en-US" sz="2400" dirty="0">
                        <a:solidFill>
                          <a:srgbClr val="FF0000"/>
                        </a:solidFill>
                        <a:latin typeface="Cambria" charset="0"/>
                        <a:ea typeface="Cambria" charset="0"/>
                        <a:cs typeface="Cambria" charset="0"/>
                      </a:endParaRPr>
                    </a:p>
                  </a:txBody>
                  <a:tcPr/>
                </a:tc>
                <a:tc>
                  <a:txBody>
                    <a:bodyPr/>
                    <a:lstStyle/>
                    <a:p>
                      <a:pPr algn="ctr"/>
                      <a:r>
                        <a:rPr lang="en-US" sz="2400" dirty="0" smtClean="0">
                          <a:solidFill>
                            <a:srgbClr val="FF0000"/>
                          </a:solidFill>
                          <a:latin typeface="Cambria" charset="0"/>
                          <a:ea typeface="Cambria" charset="0"/>
                          <a:cs typeface="Cambria" charset="0"/>
                        </a:rPr>
                        <a:t>20</a:t>
                      </a:r>
                      <a:r>
                        <a:rPr lang="vi-VN" sz="2400" dirty="0" smtClean="0">
                          <a:solidFill>
                            <a:srgbClr val="FF0000"/>
                          </a:solidFill>
                          <a:latin typeface="Cambria" charset="0"/>
                          <a:ea typeface="Cambria" charset="0"/>
                          <a:cs typeface="Cambria" charset="0"/>
                        </a:rPr>
                        <a:t>km</a:t>
                      </a:r>
                    </a:p>
                  </a:txBody>
                  <a:tcPr/>
                </a:tc>
                <a:extLst>
                  <a:ext uri="{0D108BD9-81ED-4DB2-BD59-A6C34878D82A}">
                    <a16:rowId xmlns:a16="http://schemas.microsoft.com/office/drawing/2014/main" xmlns="" val="10003"/>
                  </a:ext>
                </a:extLst>
              </a:tr>
              <a:tr h="671226">
                <a:tc>
                  <a:txBody>
                    <a:bodyPr/>
                    <a:lstStyle/>
                    <a:p>
                      <a:pPr algn="ctr"/>
                      <a:r>
                        <a:rPr lang="en-US" sz="2400" dirty="0" smtClean="0">
                          <a:latin typeface="Cambria" charset="0"/>
                          <a:ea typeface="Cambria" charset="0"/>
                          <a:cs typeface="Cambria" charset="0"/>
                        </a:rPr>
                        <a:t>3</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4"/>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296786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Remove that element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105</a:t>
            </a:fld>
            <a:endParaRPr lang="en-US"/>
          </a:p>
        </p:txBody>
      </p:sp>
    </p:spTree>
    <p:extLst>
      <p:ext uri="{BB962C8B-B14F-4D97-AF65-F5344CB8AC3E}">
        <p14:creationId xmlns:p14="http://schemas.microsoft.com/office/powerpoint/2010/main" val="108699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44398810"/>
              </p:ext>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35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518994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Keep current index value. No increase.</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106</a:t>
            </a:fld>
            <a:endParaRPr lang="en-US"/>
          </a:p>
        </p:txBody>
      </p:sp>
    </p:spTree>
    <p:extLst>
      <p:ext uri="{BB962C8B-B14F-4D97-AF65-F5344CB8AC3E}">
        <p14:creationId xmlns:p14="http://schemas.microsoft.com/office/powerpoint/2010/main" val="9608948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2" name="Right Arrow 1"/>
          <p:cNvSpPr/>
          <p:nvPr/>
        </p:nvSpPr>
        <p:spPr>
          <a:xfrm>
            <a:off x="529390" y="4184310"/>
            <a:ext cx="1026694" cy="33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Box 2"/>
          <p:cNvSpPr txBox="1"/>
          <p:nvPr/>
        </p:nvSpPr>
        <p:spPr>
          <a:xfrm>
            <a:off x="2854898" y="1058779"/>
            <a:ext cx="44648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vs [1]: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 [22,15,</a:t>
            </a:r>
            <a:r>
              <a:rPr kumimoji="0" lang="en-US" sz="2400" b="1" i="0" u="none" strike="noStrike" kern="0" cap="none" spc="0" normalizeH="0" baseline="0" noProof="0" dirty="0" smtClean="0">
                <a:ln>
                  <a:noFill/>
                </a:ln>
                <a:solidFill>
                  <a:srgbClr val="FF0000"/>
                </a:solidFill>
                <a:effectLst/>
                <a:uLnTx/>
                <a:uFillTx/>
                <a:latin typeface="Cambria" charset="0"/>
                <a:ea typeface="Cambria" charset="0"/>
                <a:cs typeface="Cambria" charset="0"/>
              </a:rPr>
              <a:t>18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TextBox 4"/>
          <p:cNvSpPr txBox="1"/>
          <p:nvPr/>
        </p:nvSpPr>
        <p:spPr>
          <a:xfrm>
            <a:off x="314717" y="3784200"/>
            <a:ext cx="119654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Index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0E8E0603-4C39-4EF1-A0FE-816FABFA11C3}" type="slidenum">
              <a:rPr lang="en-US" smtClean="0"/>
              <a:t>107</a:t>
            </a:fld>
            <a:endParaRPr lang="en-US"/>
          </a:p>
        </p:txBody>
      </p:sp>
    </p:spTree>
    <p:extLst>
      <p:ext uri="{BB962C8B-B14F-4D97-AF65-F5344CB8AC3E}">
        <p14:creationId xmlns:p14="http://schemas.microsoft.com/office/powerpoint/2010/main" val="27582746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0884" y="1876925"/>
          <a:ext cx="6882060" cy="2836638"/>
        </p:xfrm>
        <a:graphic>
          <a:graphicData uri="http://schemas.openxmlformats.org/drawingml/2006/table">
            <a:tbl>
              <a:tblPr firstRow="1" bandRow="1">
                <a:tableStyleId>{5C22544A-7EE6-4342-B048-85BDC9FD1C3A}</a:tableStyleId>
              </a:tblPr>
              <a:tblGrid>
                <a:gridCol w="1720515">
                  <a:extLst>
                    <a:ext uri="{9D8B030D-6E8A-4147-A177-3AD203B41FA5}">
                      <a16:colId xmlns:a16="http://schemas.microsoft.com/office/drawing/2014/main" xmlns="" val="20000"/>
                    </a:ext>
                  </a:extLst>
                </a:gridCol>
                <a:gridCol w="1720515">
                  <a:extLst>
                    <a:ext uri="{9D8B030D-6E8A-4147-A177-3AD203B41FA5}">
                      <a16:colId xmlns:a16="http://schemas.microsoft.com/office/drawing/2014/main" xmlns="" val="20001"/>
                    </a:ext>
                  </a:extLst>
                </a:gridCol>
                <a:gridCol w="1720515">
                  <a:extLst>
                    <a:ext uri="{9D8B030D-6E8A-4147-A177-3AD203B41FA5}">
                      <a16:colId xmlns:a16="http://schemas.microsoft.com/office/drawing/2014/main" xmlns="" val="20002"/>
                    </a:ext>
                  </a:extLst>
                </a:gridCol>
                <a:gridCol w="1720515">
                  <a:extLst>
                    <a:ext uri="{9D8B030D-6E8A-4147-A177-3AD203B41FA5}">
                      <a16:colId xmlns:a16="http://schemas.microsoft.com/office/drawing/2014/main" xmlns="" val="20003"/>
                    </a:ext>
                  </a:extLst>
                </a:gridCol>
              </a:tblGrid>
              <a:tr h="553892">
                <a:tc>
                  <a:txBody>
                    <a:bodyPr/>
                    <a:lstStyle/>
                    <a:p>
                      <a:pPr algn="ctr"/>
                      <a:r>
                        <a:rPr lang="en-US" sz="2400" u="none" dirty="0" smtClean="0">
                          <a:latin typeface="Cambria" charset="0"/>
                          <a:ea typeface="Cambria" charset="0"/>
                          <a:cs typeface="Cambria" charset="0"/>
                        </a:rPr>
                        <a:t>Index</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Bus Routes</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Time</a:t>
                      </a:r>
                      <a:endParaRPr lang="en-US" sz="2400" u="none" dirty="0">
                        <a:latin typeface="Cambria" charset="0"/>
                        <a:ea typeface="Cambria" charset="0"/>
                        <a:cs typeface="Cambria" charset="0"/>
                      </a:endParaRPr>
                    </a:p>
                  </a:txBody>
                  <a:tcPr/>
                </a:tc>
                <a:tc>
                  <a:txBody>
                    <a:bodyPr/>
                    <a:lstStyle/>
                    <a:p>
                      <a:pPr algn="ctr"/>
                      <a:r>
                        <a:rPr lang="vi-VN" sz="2400" u="none" dirty="0" smtClean="0">
                          <a:latin typeface="Cambria" charset="0"/>
                          <a:ea typeface="Cambria" charset="0"/>
                          <a:cs typeface="Cambria" charset="0"/>
                        </a:rPr>
                        <a:t>Distance</a:t>
                      </a:r>
                      <a:endParaRPr lang="en-US" sz="2400" u="none" dirty="0">
                        <a:latin typeface="Cambria" charset="0"/>
                        <a:ea typeface="Cambria" charset="0"/>
                        <a:cs typeface="Cambria" charset="0"/>
                      </a:endParaRPr>
                    </a:p>
                  </a:txBody>
                  <a:tcPr/>
                </a:tc>
                <a:extLst>
                  <a:ext uri="{0D108BD9-81ED-4DB2-BD59-A6C34878D82A}">
                    <a16:rowId xmlns:a16="http://schemas.microsoft.com/office/drawing/2014/main" xmlns="" val="10000"/>
                  </a:ext>
                </a:extLst>
              </a:tr>
              <a:tr h="671226">
                <a:tc>
                  <a:txBody>
                    <a:bodyPr/>
                    <a:lstStyle/>
                    <a:p>
                      <a:pPr algn="ctr"/>
                      <a:r>
                        <a:rPr lang="en-US" sz="2400" dirty="0" smtClean="0">
                          <a:latin typeface="Cambria" charset="0"/>
                          <a:ea typeface="Cambria" charset="0"/>
                          <a:cs typeface="Cambria" charset="0"/>
                        </a:rPr>
                        <a:t>0</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[18,7,6]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30 </a:t>
                      </a:r>
                      <a:r>
                        <a:rPr lang="vi-VN" sz="240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19</a:t>
                      </a:r>
                      <a:r>
                        <a:rPr lang="vi-VN" sz="2400" dirty="0" smtClean="0">
                          <a:latin typeface="Cambria" charset="0"/>
                          <a:ea typeface="Cambria" charset="0"/>
                          <a:cs typeface="Cambria" charset="0"/>
                        </a:rPr>
                        <a:t>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671226">
                <a:tc>
                  <a:txBody>
                    <a:bodyPr/>
                    <a:lstStyle/>
                    <a:p>
                      <a:pPr algn="ctr"/>
                      <a:r>
                        <a:rPr lang="en-US" sz="2400" dirty="0" smtClean="0">
                          <a:latin typeface="Cambria" charset="0"/>
                          <a:ea typeface="Cambria" charset="0"/>
                          <a:cs typeface="Cambria" charset="0"/>
                        </a:rPr>
                        <a:t>1</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[22,15,18</a:t>
                      </a:r>
                      <a:r>
                        <a:rPr lang="vi-VN" sz="2400" dirty="0" smtClean="0">
                          <a:latin typeface="Cambria" charset="0"/>
                          <a:ea typeface="Cambria" charset="0"/>
                          <a:cs typeface="Cambria" charset="0"/>
                        </a:rPr>
                        <a:t>]</a:t>
                      </a:r>
                      <a:endParaRPr lang="en-US" sz="2400" dirty="0">
                        <a:latin typeface="Cambria" charset="0"/>
                        <a:ea typeface="Cambria" charset="0"/>
                        <a:cs typeface="Cambria" charset="0"/>
                      </a:endParaRPr>
                    </a:p>
                  </a:txBody>
                  <a:tcPr/>
                </a:tc>
                <a:tc>
                  <a:txBody>
                    <a:bodyPr/>
                    <a:lstStyle/>
                    <a:p>
                      <a:pPr algn="ctr"/>
                      <a:r>
                        <a:rPr lang="en-US" sz="2400" baseline="0" dirty="0" smtClean="0">
                          <a:latin typeface="Cambria" charset="0"/>
                          <a:ea typeface="Cambria" charset="0"/>
                          <a:cs typeface="Cambria" charset="0"/>
                        </a:rPr>
                        <a:t>40 </a:t>
                      </a:r>
                      <a:r>
                        <a:rPr lang="vi-VN" sz="2400" baseline="0" dirty="0" smtClean="0">
                          <a:latin typeface="Cambria" charset="0"/>
                          <a:ea typeface="Cambria" charset="0"/>
                          <a:cs typeface="Cambria" charset="0"/>
                        </a:rPr>
                        <a:t>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20</a:t>
                      </a:r>
                      <a:r>
                        <a:rPr lang="vi-VN" sz="2400" dirty="0" smtClean="0">
                          <a:latin typeface="Cambria" charset="0"/>
                          <a:ea typeface="Cambria" charset="0"/>
                          <a:cs typeface="Cambria" charset="0"/>
                        </a:rPr>
                        <a:t>km</a:t>
                      </a:r>
                    </a:p>
                  </a:txBody>
                  <a:tcPr/>
                </a:tc>
                <a:extLst>
                  <a:ext uri="{0D108BD9-81ED-4DB2-BD59-A6C34878D82A}">
                    <a16:rowId xmlns:a16="http://schemas.microsoft.com/office/drawing/2014/main" xmlns="" val="10002"/>
                  </a:ext>
                </a:extLst>
              </a:tr>
              <a:tr h="671226">
                <a:tc>
                  <a:txBody>
                    <a:bodyPr/>
                    <a:lstStyle/>
                    <a:p>
                      <a:pPr algn="ctr"/>
                      <a:r>
                        <a:rPr lang="en-US" sz="2400" dirty="0" smtClean="0">
                          <a:latin typeface="Cambria" charset="0"/>
                          <a:ea typeface="Cambria" charset="0"/>
                          <a:cs typeface="Cambria" charset="0"/>
                        </a:rPr>
                        <a:t>2</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[22,15,6]</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50 minutes</a:t>
                      </a:r>
                      <a:endParaRPr lang="en-US" sz="2400" dirty="0">
                        <a:latin typeface="Cambria" charset="0"/>
                        <a:ea typeface="Cambria" charset="0"/>
                        <a:cs typeface="Cambria" charset="0"/>
                      </a:endParaRPr>
                    </a:p>
                  </a:txBody>
                  <a:tcPr/>
                </a:tc>
                <a:tc>
                  <a:txBody>
                    <a:bodyPr/>
                    <a:lstStyle/>
                    <a:p>
                      <a:pPr algn="ctr"/>
                      <a:r>
                        <a:rPr lang="en-US" sz="2400" dirty="0" smtClean="0">
                          <a:latin typeface="Cambria" charset="0"/>
                          <a:ea typeface="Cambria" charset="0"/>
                          <a:cs typeface="Cambria" charset="0"/>
                        </a:rPr>
                        <a:t>25km</a:t>
                      </a:r>
                      <a:endParaRPr lang="en-US" sz="2400" dirty="0">
                        <a:latin typeface="Cambria" charset="0"/>
                        <a:ea typeface="Cambria" charset="0"/>
                        <a:cs typeface="Cambria" charset="0"/>
                      </a:endParaRPr>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4186393" y="1090863"/>
            <a:ext cx="18008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Final Result.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108</a:t>
            </a:fld>
            <a:endParaRPr lang="en-US"/>
          </a:p>
        </p:txBody>
      </p:sp>
    </p:spTree>
    <p:extLst>
      <p:ext uri="{BB962C8B-B14F-4D97-AF65-F5344CB8AC3E}">
        <p14:creationId xmlns:p14="http://schemas.microsoft.com/office/powerpoint/2010/main" val="34476345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0460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109</a:t>
            </a:fld>
            <a:endParaRPr lang="en-US"/>
          </a:p>
        </p:txBody>
      </p:sp>
    </p:spTree>
    <p:extLst>
      <p:ext uri="{BB962C8B-B14F-4D97-AF65-F5344CB8AC3E}">
        <p14:creationId xmlns:p14="http://schemas.microsoft.com/office/powerpoint/2010/main" val="285046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34" y="2984759"/>
            <a:ext cx="5772150" cy="1325563"/>
          </a:xfrm>
        </p:spPr>
        <p:txBody>
          <a:bodyPr>
            <a:normAutofit/>
          </a:bodyPr>
          <a:lstStyle/>
          <a:p>
            <a:r>
              <a:rPr lang="en-US" sz="7200" dirty="0" smtClean="0"/>
              <a:t>Building Entity</a:t>
            </a:r>
            <a:endParaRPr lang="en-US" sz="7200" dirty="0"/>
          </a:p>
        </p:txBody>
      </p:sp>
      <p:sp>
        <p:nvSpPr>
          <p:cNvPr id="4" name="Slide Number Placeholder 3"/>
          <p:cNvSpPr>
            <a:spLocks noGrp="1"/>
          </p:cNvSpPr>
          <p:nvPr>
            <p:ph type="sldNum" sz="quarter" idx="12"/>
          </p:nvPr>
        </p:nvSpPr>
        <p:spPr/>
        <p:txBody>
          <a:bodyPr/>
          <a:lstStyle/>
          <a:p>
            <a:fld id="{0E8E0603-4C39-4EF1-A0FE-816FABFA11C3}" type="slidenum">
              <a:rPr lang="en-US" smtClean="0"/>
              <a:t>11</a:t>
            </a:fld>
            <a:endParaRPr lang="en-US" dirty="0"/>
          </a:p>
        </p:txBody>
      </p:sp>
    </p:spTree>
    <p:extLst>
      <p:ext uri="{BB962C8B-B14F-4D97-AF65-F5344CB8AC3E}">
        <p14:creationId xmlns:p14="http://schemas.microsoft.com/office/powerpoint/2010/main" val="38485931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83444512"/>
              </p:ext>
            </p:extLst>
          </p:nvPr>
        </p:nvGraphicFramePr>
        <p:xfrm>
          <a:off x="335087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69287447"/>
              </p:ext>
            </p:extLst>
          </p:nvPr>
        </p:nvGraphicFramePr>
        <p:xfrm>
          <a:off x="469108"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6" name="Straight Connector 5"/>
          <p:cNvCxnSpPr/>
          <p:nvPr/>
        </p:nvCxnSpPr>
        <p:spPr>
          <a:xfrm>
            <a:off x="204216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22566"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8" name="TextBox 7"/>
          <p:cNvSpPr txBox="1"/>
          <p:nvPr/>
        </p:nvSpPr>
        <p:spPr>
          <a:xfrm>
            <a:off x="284240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110</a:t>
            </a:fld>
            <a:endParaRPr lang="en-US"/>
          </a:p>
        </p:txBody>
      </p:sp>
    </p:spTree>
    <p:extLst>
      <p:ext uri="{BB962C8B-B14F-4D97-AF65-F5344CB8AC3E}">
        <p14:creationId xmlns:p14="http://schemas.microsoft.com/office/powerpoint/2010/main" val="14069971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21752864"/>
              </p:ext>
            </p:extLst>
          </p:nvPr>
        </p:nvGraphicFramePr>
        <p:xfrm>
          <a:off x="1942461"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 name="Elbow Connector 4"/>
          <p:cNvCxnSpPr/>
          <p:nvPr/>
        </p:nvCxnSpPr>
        <p:spPr>
          <a:xfrm rot="16200000" flipH="1">
            <a:off x="1164354"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28058"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1540964"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48542785"/>
              </p:ext>
            </p:extLst>
          </p:nvPr>
        </p:nvGraphicFramePr>
        <p:xfrm>
          <a:off x="3557711"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67929080"/>
              </p:ext>
            </p:extLst>
          </p:nvPr>
        </p:nvGraphicFramePr>
        <p:xfrm>
          <a:off x="665055"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0" name="Straight Connector 9"/>
          <p:cNvCxnSpPr/>
          <p:nvPr/>
        </p:nvCxnSpPr>
        <p:spPr>
          <a:xfrm>
            <a:off x="2248993"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18513"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2" name="TextBox 11"/>
          <p:cNvSpPr txBox="1"/>
          <p:nvPr/>
        </p:nvSpPr>
        <p:spPr>
          <a:xfrm>
            <a:off x="3049238"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111</a:t>
            </a:fld>
            <a:endParaRPr lang="en-US"/>
          </a:p>
        </p:txBody>
      </p:sp>
    </p:spTree>
    <p:extLst>
      <p:ext uri="{BB962C8B-B14F-4D97-AF65-F5344CB8AC3E}">
        <p14:creationId xmlns:p14="http://schemas.microsoft.com/office/powerpoint/2010/main" val="26549805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23466709"/>
              </p:ext>
            </p:extLst>
          </p:nvPr>
        </p:nvGraphicFramePr>
        <p:xfrm>
          <a:off x="649193"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93313821"/>
              </p:ext>
            </p:extLst>
          </p:nvPr>
        </p:nvGraphicFramePr>
        <p:xfrm>
          <a:off x="1942457"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7" name="Elbow Connector 6"/>
          <p:cNvCxnSpPr>
            <a:endCxn id="6" idx="1"/>
          </p:cNvCxnSpPr>
          <p:nvPr/>
        </p:nvCxnSpPr>
        <p:spPr>
          <a:xfrm rot="16200000" flipH="1">
            <a:off x="1164350"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28054"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9" name="TextBox 8"/>
          <p:cNvSpPr txBox="1"/>
          <p:nvPr/>
        </p:nvSpPr>
        <p:spPr>
          <a:xfrm>
            <a:off x="1540960"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081941052"/>
              </p:ext>
            </p:extLst>
          </p:nvPr>
        </p:nvGraphicFramePr>
        <p:xfrm>
          <a:off x="3557707"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89860124"/>
              </p:ext>
            </p:extLst>
          </p:nvPr>
        </p:nvGraphicFramePr>
        <p:xfrm>
          <a:off x="665051"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2" name="Straight Connector 11"/>
          <p:cNvCxnSpPr/>
          <p:nvPr/>
        </p:nvCxnSpPr>
        <p:spPr>
          <a:xfrm>
            <a:off x="2248989"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218509"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3049234"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p:nvPr/>
        </p:nvCxnSpPr>
        <p:spPr>
          <a:xfrm flipV="1">
            <a:off x="1706723"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112</a:t>
            </a:fld>
            <a:endParaRPr lang="en-US"/>
          </a:p>
        </p:txBody>
      </p:sp>
    </p:spTree>
    <p:extLst>
      <p:ext uri="{BB962C8B-B14F-4D97-AF65-F5344CB8AC3E}">
        <p14:creationId xmlns:p14="http://schemas.microsoft.com/office/powerpoint/2010/main" val="6395816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70509993"/>
              </p:ext>
            </p:extLst>
          </p:nvPr>
        </p:nvGraphicFramePr>
        <p:xfrm>
          <a:off x="518566"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6" name="TextBox 5"/>
          <p:cNvSpPr txBox="1"/>
          <p:nvPr/>
        </p:nvSpPr>
        <p:spPr>
          <a:xfrm>
            <a:off x="381002"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06438666"/>
              </p:ext>
            </p:extLst>
          </p:nvPr>
        </p:nvGraphicFramePr>
        <p:xfrm>
          <a:off x="1811830"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 name="Elbow Connector 7"/>
          <p:cNvCxnSpPr>
            <a:endCxn id="7" idx="1"/>
          </p:cNvCxnSpPr>
          <p:nvPr/>
        </p:nvCxnSpPr>
        <p:spPr>
          <a:xfrm rot="16200000" flipH="1">
            <a:off x="1033723"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97427"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1410333"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110778939"/>
              </p:ext>
            </p:extLst>
          </p:nvPr>
        </p:nvGraphicFramePr>
        <p:xfrm>
          <a:off x="3427080"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83166581"/>
              </p:ext>
            </p:extLst>
          </p:nvPr>
        </p:nvGraphicFramePr>
        <p:xfrm>
          <a:off x="534424"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3" name="Straight Connector 12"/>
          <p:cNvCxnSpPr/>
          <p:nvPr/>
        </p:nvCxnSpPr>
        <p:spPr>
          <a:xfrm>
            <a:off x="2118362"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87882"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a:off x="2918607"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6" name="Straight Arrow Connector 15"/>
          <p:cNvCxnSpPr/>
          <p:nvPr/>
        </p:nvCxnSpPr>
        <p:spPr>
          <a:xfrm flipV="1">
            <a:off x="1576096"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0800000" flipV="1">
            <a:off x="889475" y="2606465"/>
            <a:ext cx="5818976" cy="2071811"/>
          </a:xfrm>
          <a:prstGeom prst="bentConnector3">
            <a:avLst>
              <a:gd name="adj1" fmla="val 100135"/>
            </a:avLst>
          </a:prstGeom>
          <a:ln w="285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113</a:t>
            </a:fld>
            <a:endParaRPr lang="en-US"/>
          </a:p>
        </p:txBody>
      </p:sp>
    </p:spTree>
    <p:extLst>
      <p:ext uri="{BB962C8B-B14F-4D97-AF65-F5344CB8AC3E}">
        <p14:creationId xmlns:p14="http://schemas.microsoft.com/office/powerpoint/2010/main" val="10071852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26379585"/>
              </p:ext>
            </p:extLst>
          </p:nvPr>
        </p:nvGraphicFramePr>
        <p:xfrm>
          <a:off x="3588309" y="4023384"/>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52378310"/>
              </p:ext>
            </p:extLst>
          </p:nvPr>
        </p:nvGraphicFramePr>
        <p:xfrm>
          <a:off x="549044" y="4678276"/>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411480" y="435685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94255381"/>
              </p:ext>
            </p:extLst>
          </p:nvPr>
        </p:nvGraphicFramePr>
        <p:xfrm>
          <a:off x="1842308" y="2791198"/>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1064201" y="2477911"/>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27905" y="209446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440811" y="320698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289935785"/>
              </p:ext>
            </p:extLst>
          </p:nvPr>
        </p:nvGraphicFramePr>
        <p:xfrm>
          <a:off x="3457558" y="120994"/>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066593221"/>
              </p:ext>
            </p:extLst>
          </p:nvPr>
        </p:nvGraphicFramePr>
        <p:xfrm>
          <a:off x="564902" y="11387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2148840" y="975360"/>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18360" y="646668"/>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949085" y="646668"/>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606574" y="3672840"/>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1127905" y="2606466"/>
            <a:ext cx="5580546" cy="2071810"/>
          </a:xfrm>
          <a:prstGeom prst="bentConnector3">
            <a:avLst>
              <a:gd name="adj1" fmla="val 100912"/>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803199" y="3672840"/>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114</a:t>
            </a:fld>
            <a:endParaRPr lang="en-US"/>
          </a:p>
        </p:txBody>
      </p:sp>
    </p:spTree>
    <p:extLst>
      <p:ext uri="{BB962C8B-B14F-4D97-AF65-F5344CB8AC3E}">
        <p14:creationId xmlns:p14="http://schemas.microsoft.com/office/powerpoint/2010/main" val="27450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2641896"/>
              </p:ext>
            </p:extLst>
          </p:nvPr>
        </p:nvGraphicFramePr>
        <p:xfrm>
          <a:off x="3626881" y="4030506"/>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5" name="Table 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19839499"/>
              </p:ext>
            </p:extLst>
          </p:nvPr>
        </p:nvGraphicFramePr>
        <p:xfrm>
          <a:off x="587616" y="4685398"/>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7" name="TextBox 6"/>
          <p:cNvSpPr txBox="1"/>
          <p:nvPr/>
        </p:nvSpPr>
        <p:spPr>
          <a:xfrm>
            <a:off x="450052" y="4363976"/>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46745719"/>
              </p:ext>
            </p:extLst>
          </p:nvPr>
        </p:nvGraphicFramePr>
        <p:xfrm>
          <a:off x="1880880" y="2798320"/>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9" name="Elbow Connector 8"/>
          <p:cNvCxnSpPr>
            <a:endCxn id="8" idx="1"/>
          </p:cNvCxnSpPr>
          <p:nvPr/>
        </p:nvCxnSpPr>
        <p:spPr>
          <a:xfrm rot="16200000" flipH="1">
            <a:off x="1102773" y="2485033"/>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66477" y="2101590"/>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1479383" y="321411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4055644539"/>
              </p:ext>
            </p:extLst>
          </p:nvPr>
        </p:nvGraphicFramePr>
        <p:xfrm>
          <a:off x="3496130" y="128116"/>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15947084"/>
              </p:ext>
            </p:extLst>
          </p:nvPr>
        </p:nvGraphicFramePr>
        <p:xfrm>
          <a:off x="603474" y="120994"/>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14" name="Straight Connector 13"/>
          <p:cNvCxnSpPr/>
          <p:nvPr/>
        </p:nvCxnSpPr>
        <p:spPr>
          <a:xfrm>
            <a:off x="2187412" y="982482"/>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56932" y="6537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6" name="TextBox 15"/>
          <p:cNvSpPr txBox="1"/>
          <p:nvPr/>
        </p:nvSpPr>
        <p:spPr>
          <a:xfrm>
            <a:off x="2987657" y="6537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7" name="Straight Arrow Connector 16"/>
          <p:cNvCxnSpPr/>
          <p:nvPr/>
        </p:nvCxnSpPr>
        <p:spPr>
          <a:xfrm flipV="1">
            <a:off x="1645146" y="3679962"/>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958525" y="2606466"/>
            <a:ext cx="5749926" cy="2078932"/>
          </a:xfrm>
          <a:prstGeom prst="bentConnector3">
            <a:avLst>
              <a:gd name="adj1" fmla="val 100359"/>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p:nvPr/>
        </p:nvCxnSpPr>
        <p:spPr>
          <a:xfrm flipH="1" flipV="1">
            <a:off x="2841771" y="3679962"/>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187412" y="5577342"/>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40898" y="52638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3" name="TextBox 22"/>
          <p:cNvSpPr txBox="1"/>
          <p:nvPr/>
        </p:nvSpPr>
        <p:spPr>
          <a:xfrm>
            <a:off x="3111500" y="5263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115</a:t>
            </a:fld>
            <a:endParaRPr lang="en-US"/>
          </a:p>
        </p:txBody>
      </p:sp>
    </p:spTree>
    <p:extLst>
      <p:ext uri="{BB962C8B-B14F-4D97-AF65-F5344CB8AC3E}">
        <p14:creationId xmlns:p14="http://schemas.microsoft.com/office/powerpoint/2010/main" val="17769468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301789" y="4328184"/>
          <a:ext cx="1611879" cy="24003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cxnSp>
        <p:nvCxnSpPr>
          <p:cNvPr id="5" name="Straight Connector 4"/>
          <p:cNvCxnSpPr/>
          <p:nvPr/>
        </p:nvCxnSpPr>
        <p:spPr>
          <a:xfrm>
            <a:off x="4762500" y="510540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38167" y="4786649"/>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7017534" y="477952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8" name="Straight Connector 7"/>
          <p:cNvCxnSpPr/>
          <p:nvPr/>
        </p:nvCxnSpPr>
        <p:spPr>
          <a:xfrm>
            <a:off x="4762500" y="5547360"/>
            <a:ext cx="25679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38167" y="5228609"/>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0" name="TextBox 9"/>
          <p:cNvSpPr txBox="1"/>
          <p:nvPr/>
        </p:nvSpPr>
        <p:spPr>
          <a:xfrm>
            <a:off x="7017534" y="5221487"/>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1" name="Straight Connector 10"/>
          <p:cNvCxnSpPr/>
          <p:nvPr/>
        </p:nvCxnSpPr>
        <p:spPr>
          <a:xfrm flipH="1">
            <a:off x="7650480" y="3168650"/>
            <a:ext cx="3810" cy="118820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3987" y="3983474"/>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3" name="TextBox 12"/>
          <p:cNvSpPr txBox="1"/>
          <p:nvPr/>
        </p:nvSpPr>
        <p:spPr>
          <a:xfrm>
            <a:off x="7157247" y="313436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3976752398"/>
              </p:ext>
            </p:extLst>
          </p:nvPr>
        </p:nvGraphicFramePr>
        <p:xfrm>
          <a:off x="3552496" y="4030506"/>
          <a:ext cx="1611879" cy="27432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Path</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transferTurn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algn="l"/>
                      <a:r>
                        <a:rPr lang="en-US" sz="1800" dirty="0" smtClean="0">
                          <a:latin typeface="Cambria" panose="02040503050406030204" pitchFamily="18" charset="0"/>
                        </a:rPr>
                        <a: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74320">
                <a:tc>
                  <a:txBody>
                    <a:bodyPr/>
                    <a:lstStyle/>
                    <a:p>
                      <a:pPr algn="l"/>
                      <a:r>
                        <a:rPr lang="en-US" sz="1800" dirty="0" smtClean="0">
                          <a:latin typeface="Cambria" panose="02040503050406030204" pitchFamily="18" charset="0"/>
                        </a:rPr>
                        <a:t>-points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graphicFrame>
        <p:nvGraphicFramePr>
          <p:cNvPr id="15" name="Table 14"/>
          <p:cNvGraphicFramePr>
            <a:graphicFrameLocks noGrp="1"/>
          </p:cNvGraphicFramePr>
          <p:nvPr>
            <p:extLst/>
          </p:nvPr>
        </p:nvGraphicFramePr>
        <p:xfrm>
          <a:off x="6676376" y="1111250"/>
          <a:ext cx="2431589" cy="2057400"/>
        </p:xfrm>
        <a:graphic>
          <a:graphicData uri="http://schemas.openxmlformats.org/drawingml/2006/table">
            <a:tbl>
              <a:tblPr firstRow="1" bandRow="1">
                <a:tableStyleId>{5C22544A-7EE6-4342-B048-85BDC9FD1C3A}</a:tableStyleId>
              </a:tblPr>
              <a:tblGrid>
                <a:gridCol w="243158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6577213"/>
              </p:ext>
            </p:extLst>
          </p:nvPr>
        </p:nvGraphicFramePr>
        <p:xfrm>
          <a:off x="513231" y="4685398"/>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Segment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segmentTime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sp>
        <p:nvSpPr>
          <p:cNvPr id="17" name="TextBox 16"/>
          <p:cNvSpPr txBox="1"/>
          <p:nvPr/>
        </p:nvSpPr>
        <p:spPr>
          <a:xfrm>
            <a:off x="375667" y="4363976"/>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1417621295"/>
              </p:ext>
            </p:extLst>
          </p:nvPr>
        </p:nvGraphicFramePr>
        <p:xfrm>
          <a:off x="1806495" y="2798320"/>
          <a:ext cx="1611879" cy="92964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600" dirty="0" smtClean="0">
                          <a:latin typeface="Cambria" panose="02040503050406030204" pitchFamily="18" charset="0"/>
                        </a:rPr>
                        <a:t>&lt;&lt;interface&gt;&gt;</a:t>
                      </a:r>
                    </a:p>
                    <a:p>
                      <a:pPr algn="ctr"/>
                      <a:r>
                        <a:rPr lang="en-US" sz="1800" dirty="0" err="1" smtClean="0">
                          <a:latin typeface="Cambria" panose="02040503050406030204" pitchFamily="18" charset="0"/>
                        </a:rPr>
                        <a:t>INode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ct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19" name="Elbow Connector 18"/>
          <p:cNvCxnSpPr>
            <a:endCxn id="18" idx="1"/>
          </p:cNvCxnSpPr>
          <p:nvPr/>
        </p:nvCxnSpPr>
        <p:spPr>
          <a:xfrm rot="16200000" flipH="1">
            <a:off x="1028388" y="2485033"/>
            <a:ext cx="1084746" cy="471467"/>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92092" y="2101590"/>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404998" y="321411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3590988870"/>
              </p:ext>
            </p:extLst>
          </p:nvPr>
        </p:nvGraphicFramePr>
        <p:xfrm>
          <a:off x="3421745" y="128116"/>
          <a:ext cx="1611879" cy="17145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Journey</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753741532"/>
              </p:ext>
            </p:extLst>
          </p:nvPr>
        </p:nvGraphicFramePr>
        <p:xfrm>
          <a:off x="529089" y="120994"/>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Result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-minutes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totalTransfer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24" name="Straight Connector 23"/>
          <p:cNvCxnSpPr/>
          <p:nvPr/>
        </p:nvCxnSpPr>
        <p:spPr>
          <a:xfrm>
            <a:off x="2113027" y="982482"/>
            <a:ext cx="1308718" cy="288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082547" y="6537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6" name="TextBox 25"/>
          <p:cNvSpPr txBox="1"/>
          <p:nvPr/>
        </p:nvSpPr>
        <p:spPr>
          <a:xfrm>
            <a:off x="2913272" y="6537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7" name="Straight Arrow Connector 26"/>
          <p:cNvCxnSpPr/>
          <p:nvPr/>
        </p:nvCxnSpPr>
        <p:spPr>
          <a:xfrm flipV="1">
            <a:off x="1570761" y="3679962"/>
            <a:ext cx="869926" cy="990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flipV="1">
            <a:off x="884141" y="2606466"/>
            <a:ext cx="5824311" cy="2078932"/>
          </a:xfrm>
          <a:prstGeom prst="bentConnector3">
            <a:avLst>
              <a:gd name="adj1" fmla="val 99716"/>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24114" y="2320528"/>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30" name="Straight Arrow Connector 29"/>
          <p:cNvCxnSpPr/>
          <p:nvPr/>
        </p:nvCxnSpPr>
        <p:spPr>
          <a:xfrm flipH="1" flipV="1">
            <a:off x="2767386" y="3679962"/>
            <a:ext cx="778202"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13027" y="5577342"/>
            <a:ext cx="14325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066513" y="5263890"/>
            <a:ext cx="5373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0..1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3037115" y="526389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a:xfrm>
            <a:off x="7017534" y="6481083"/>
            <a:ext cx="2057400" cy="365125"/>
          </a:xfrm>
        </p:spPr>
        <p:txBody>
          <a:bodyPr/>
          <a:lstStyle/>
          <a:p>
            <a:fld id="{0E8E0603-4C39-4EF1-A0FE-816FABFA11C3}" type="slidenum">
              <a:rPr lang="en-US" smtClean="0"/>
              <a:t>116</a:t>
            </a:fld>
            <a:endParaRPr lang="en-US" dirty="0"/>
          </a:p>
        </p:txBody>
      </p:sp>
    </p:spTree>
    <p:extLst>
      <p:ext uri="{BB962C8B-B14F-4D97-AF65-F5344CB8AC3E}">
        <p14:creationId xmlns:p14="http://schemas.microsoft.com/office/powerpoint/2010/main" val="3276206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40523256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9136824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781004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7752" y="1256044"/>
            <a:ext cx="8400422" cy="4541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04" y="1446963"/>
            <a:ext cx="7943946" cy="3607358"/>
          </a:xfrm>
          <a:prstGeom prst="rect">
            <a:avLst/>
          </a:prstGeom>
        </p:spPr>
      </p:pic>
      <p:sp>
        <p:nvSpPr>
          <p:cNvPr id="8" name="TextBox 7"/>
          <p:cNvSpPr txBox="1"/>
          <p:nvPr/>
        </p:nvSpPr>
        <p:spPr>
          <a:xfrm>
            <a:off x="0" y="141795"/>
            <a:ext cx="10136117"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effectLst/>
                <a:uLnTx/>
                <a:uFillTx/>
                <a:latin typeface="Cambria" charset="0"/>
                <a:ea typeface="Cambria" charset="0"/>
                <a:cs typeface="Cambria" charset="0"/>
              </a:rPr>
              <a:t>BUSES ROUTE INFORMATION</a:t>
            </a:r>
            <a:endParaRPr kumimoji="0" lang="en-US" sz="5400" b="0" i="0" u="none" strike="noStrike" kern="0" cap="none" spc="0" normalizeH="0" baseline="0" noProof="0" dirty="0">
              <a:ln>
                <a:noFill/>
              </a:ln>
              <a:effectLst/>
              <a:uLnTx/>
              <a:uFillTx/>
              <a:latin typeface="Cambria" charset="0"/>
              <a:ea typeface="Cambria" charset="0"/>
              <a:cs typeface="Cambria" charset="0"/>
            </a:endParaRPr>
          </a:p>
        </p:txBody>
      </p:sp>
      <p:sp>
        <p:nvSpPr>
          <p:cNvPr id="9" name="TextBox 8"/>
          <p:cNvSpPr txBox="1"/>
          <p:nvPr/>
        </p:nvSpPr>
        <p:spPr>
          <a:xfrm>
            <a:off x="1196575" y="5245240"/>
            <a:ext cx="686277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accent4"/>
                </a:solidFill>
                <a:effectLst/>
                <a:uLnTx/>
                <a:uFillTx/>
                <a:latin typeface="Cambria" panose="02040503050406030204" pitchFamily="18" charset="0"/>
              </a:rPr>
              <a:t>http://route.buyttphcm.com.vn/routeoftrunk.aspx</a:t>
            </a:r>
            <a:endParaRPr kumimoji="0" lang="en-US" sz="2400" b="0" i="0" u="none" strike="noStrike" kern="0" cap="none" spc="0" normalizeH="0" baseline="0" noProof="0" dirty="0">
              <a:ln>
                <a:noFill/>
              </a:ln>
              <a:solidFill>
                <a:schemeClr val="accent4"/>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12</a:t>
            </a:fld>
            <a:endParaRPr lang="en-US"/>
          </a:p>
        </p:txBody>
      </p:sp>
    </p:spTree>
    <p:extLst>
      <p:ext uri="{BB962C8B-B14F-4D97-AF65-F5344CB8AC3E}">
        <p14:creationId xmlns:p14="http://schemas.microsoft.com/office/powerpoint/2010/main" val="1335209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459119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0544297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954136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Architecture: Bus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462326" y="2355094"/>
            <a:ext cx="241380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bus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4" name="Picture 33"/>
          <p:cNvPicPr>
            <a:picLocks noChangeAspect="1"/>
          </p:cNvPicPr>
          <p:nvPr/>
        </p:nvPicPr>
        <p:blipFill rotWithShape="1">
          <a:blip r:embed="rId6">
            <a:extLst>
              <a:ext uri="{28A0092B-C50C-407E-A947-70E740481C1C}">
                <a14:useLocalDpi xmlns:a14="http://schemas.microsoft.com/office/drawing/2010/main" val="0"/>
              </a:ext>
            </a:extLst>
          </a:blip>
          <a:srcRect l="22301" r="22655" b="23406"/>
          <a:stretch/>
        </p:blipFill>
        <p:spPr>
          <a:xfrm>
            <a:off x="7507047" y="754102"/>
            <a:ext cx="914400" cy="954286"/>
          </a:xfrm>
          <a:prstGeom prst="rect">
            <a:avLst/>
          </a:prstGeom>
        </p:spPr>
      </p:pic>
      <p:sp>
        <p:nvSpPr>
          <p:cNvPr id="36" name="TextBox 35"/>
          <p:cNvSpPr txBox="1"/>
          <p:nvPr/>
        </p:nvSpPr>
        <p:spPr>
          <a:xfrm>
            <a:off x="7282134" y="1903129"/>
            <a:ext cx="15378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39872303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Demo bus four points optimize</a:t>
            </a:r>
            <a:endParaRPr lang="en-US" dirty="0">
              <a:latin typeface="Cambria" pitchFamily="18" charset="0"/>
            </a:endParaRPr>
          </a:p>
        </p:txBody>
      </p:sp>
      <p:sp>
        <p:nvSpPr>
          <p:cNvPr id="5" name="Rectangle 4"/>
          <p:cNvSpPr/>
          <p:nvPr/>
        </p:nvSpPr>
        <p:spPr>
          <a:xfrm>
            <a:off x="457200" y="2527462"/>
            <a:ext cx="8503920"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First 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endPar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endParaRP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124</a:t>
            </a:r>
            <a:endParaRPr lang="en-US" sz="1200" dirty="0">
              <a:solidFill>
                <a:schemeClr val="bg1">
                  <a:lumMod val="65000"/>
                </a:schemeClr>
              </a:solidFill>
            </a:endParaRPr>
          </a:p>
        </p:txBody>
      </p:sp>
    </p:spTree>
    <p:extLst>
      <p:ext uri="{BB962C8B-B14F-4D97-AF65-F5344CB8AC3E}">
        <p14:creationId xmlns:p14="http://schemas.microsoft.com/office/powerpoint/2010/main" val="2010840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grpSp>
        <p:nvGrpSpPr>
          <p:cNvPr id="8" name="Group 7"/>
          <p:cNvGrpSpPr/>
          <p:nvPr/>
        </p:nvGrpSpPr>
        <p:grpSpPr>
          <a:xfrm>
            <a:off x="457200" y="2295465"/>
            <a:ext cx="2637577" cy="2165006"/>
            <a:chOff x="-83660" y="3161112"/>
            <a:chExt cx="2637577" cy="2165006"/>
          </a:xfrm>
        </p:grpSpPr>
        <p:grpSp>
          <p:nvGrpSpPr>
            <p:cNvPr id="2" name="Group 1"/>
            <p:cNvGrpSpPr/>
            <p:nvPr/>
          </p:nvGrpSpPr>
          <p:grpSpPr>
            <a:xfrm>
              <a:off x="433917" y="3161112"/>
              <a:ext cx="1383659" cy="1700256"/>
              <a:chOff x="1209565" y="3078635"/>
              <a:chExt cx="1383659" cy="1786856"/>
            </a:xfrm>
          </p:grpSpPr>
          <p:sp>
            <p:nvSpPr>
              <p:cNvPr id="10" name="TextBox 9"/>
              <p:cNvSpPr txBox="1"/>
              <p:nvPr/>
            </p:nvSpPr>
            <p:spPr>
              <a:xfrm>
                <a:off x="1243174" y="4380312"/>
                <a:ext cx="1350050"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prstClr val="black"/>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prstClr val="black"/>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83660" y="4895231"/>
              <a:ext cx="2637577"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175" y="2133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43840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125</a:t>
            </a:r>
            <a:endParaRPr lang="en-US" sz="1200" dirty="0">
              <a:solidFill>
                <a:schemeClr val="bg1">
                  <a:lumMod val="65000"/>
                </a:schemeClr>
              </a:solidFill>
            </a:endParaRPr>
          </a:p>
        </p:txBody>
      </p:sp>
    </p:spTree>
    <p:extLst>
      <p:ext uri="{BB962C8B-B14F-4D97-AF65-F5344CB8AC3E}">
        <p14:creationId xmlns:p14="http://schemas.microsoft.com/office/powerpoint/2010/main" val="19153561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a:solidFill>
                  <a:schemeClr val="bg1"/>
                </a:solidFill>
              </a:rPr>
              <a:t>Scenario</a:t>
            </a:r>
            <a:endParaRPr sz="5400" dirty="0">
              <a:solidFill>
                <a:schemeClr val="bg1"/>
              </a:solidFill>
            </a:endParaRPr>
          </a:p>
        </p:txBody>
      </p:sp>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284"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18" y="3004283"/>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4429"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ngoan\Desktop\image\bw-anonymous-pers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985" y="5263288"/>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a:endCxn id="2050" idx="1"/>
          </p:cNvCxnSpPr>
          <p:nvPr/>
        </p:nvCxnSpPr>
        <p:spPr>
          <a:xfrm>
            <a:off x="1290132" y="3539207"/>
            <a:ext cx="2185286" cy="0"/>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a:stCxn id="2050" idx="2"/>
            <a:endCxn id="11" idx="0"/>
          </p:cNvCxnSpPr>
          <p:nvPr/>
        </p:nvCxnSpPr>
        <p:spPr>
          <a:xfrm>
            <a:off x="4010342" y="4074131"/>
            <a:ext cx="9011" cy="1189157"/>
          </a:xfrm>
          <a:prstGeom prst="straightConnector1">
            <a:avLst/>
          </a:prstGeom>
          <a:ln>
            <a:tailEnd type="triangle" w="med" len="med"/>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a:stCxn id="11" idx="3"/>
            <a:endCxn id="12" idx="1"/>
          </p:cNvCxnSpPr>
          <p:nvPr/>
        </p:nvCxnSpPr>
        <p:spPr>
          <a:xfrm>
            <a:off x="4554277" y="5798212"/>
            <a:ext cx="20987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3" name="Oval 22"/>
          <p:cNvSpPr/>
          <p:nvPr/>
        </p:nvSpPr>
        <p:spPr>
          <a:xfrm>
            <a:off x="6072485" y="2747681"/>
            <a:ext cx="2342172" cy="1677785"/>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white"/>
                </a:solidFill>
                <a:effectLst/>
                <a:uLnTx/>
                <a:uFillTx/>
                <a:latin typeface="Cambria" pitchFamily="18" charset="0"/>
              </a:rPr>
              <a:t>Best Order ?</a:t>
            </a:r>
            <a:endParaRPr kumimoji="0" lang="en-US" sz="2200" b="0" i="0" u="none" strike="noStrike" kern="0" cap="none" spc="0" normalizeH="0" baseline="0" noProof="0" dirty="0">
              <a:ln>
                <a:noFill/>
              </a:ln>
              <a:solidFill>
                <a:prstClr val="white"/>
              </a:solidFill>
              <a:effectLst/>
              <a:uLnTx/>
              <a:uFillTx/>
              <a:latin typeface="Cambria" pitchFamily="18" charset="0"/>
            </a:endParaRPr>
          </a:p>
        </p:txBody>
      </p:sp>
      <p:pic>
        <p:nvPicPr>
          <p:cNvPr id="15"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131" y="1634210"/>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5431"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ngoan\Desktop\image\Religions-Muslim-Femal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266" y="1625428"/>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126</a:t>
            </a:r>
            <a:endParaRPr lang="en-US" sz="1200" dirty="0">
              <a:solidFill>
                <a:schemeClr val="bg1">
                  <a:lumMod val="65000"/>
                </a:schemeClr>
              </a:solidFill>
            </a:endParaRPr>
          </a:p>
        </p:txBody>
      </p:sp>
    </p:spTree>
    <p:extLst>
      <p:ext uri="{BB962C8B-B14F-4D97-AF65-F5344CB8AC3E}">
        <p14:creationId xmlns:p14="http://schemas.microsoft.com/office/powerpoint/2010/main" val="19496181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pic>
        <p:nvPicPr>
          <p:cNvPr id="1028"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7" idx="3"/>
            <a:endCxn id="1028"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843892" y="3218312"/>
            <a:ext cx="2438400" cy="2387163"/>
            <a:chOff x="843892" y="3218312"/>
            <a:chExt cx="2438400" cy="2387163"/>
          </a:xfrm>
        </p:grpSpPr>
        <p:pic>
          <p:nvPicPr>
            <p:cNvPr id="1027"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9220" y="5143810"/>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127</a:t>
            </a:r>
            <a:endParaRPr lang="en-US" sz="1200" dirty="0">
              <a:solidFill>
                <a:schemeClr val="bg1">
                  <a:lumMod val="65000"/>
                </a:schemeClr>
              </a:solidFill>
            </a:endParaRPr>
          </a:p>
        </p:txBody>
      </p:sp>
    </p:spTree>
    <p:extLst>
      <p:ext uri="{BB962C8B-B14F-4D97-AF65-F5344CB8AC3E}">
        <p14:creationId xmlns:p14="http://schemas.microsoft.com/office/powerpoint/2010/main" val="3020491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Problem</a:t>
            </a:r>
            <a:endParaRPr lang="en-US" sz="5400" dirty="0">
              <a:solidFill>
                <a:schemeClr val="bg1"/>
              </a:solidFill>
              <a:latin typeface="Cambria" charset="0"/>
              <a:ea typeface="Cambria" charset="0"/>
              <a:cs typeface="Cambria" charset="0"/>
            </a:endParaRPr>
          </a:p>
        </p:txBody>
      </p:sp>
      <p:sp>
        <p:nvSpPr>
          <p:cNvPr id="3" name="TextBox 2"/>
          <p:cNvSpPr txBox="1"/>
          <p:nvPr/>
        </p:nvSpPr>
        <p:spPr>
          <a:xfrm>
            <a:off x="5588761" y="5211119"/>
            <a:ext cx="26052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4" descr="C:\Users\ngoan\Desktop\image\24598-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961" y="321831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12" idx="3"/>
            <a:endCxn id="9" idx="1"/>
          </p:cNvCxnSpPr>
          <p:nvPr/>
        </p:nvCxnSpPr>
        <p:spPr>
          <a:xfrm>
            <a:off x="3282292" y="4132712"/>
            <a:ext cx="2694669" cy="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843892" y="3218312"/>
            <a:ext cx="2438400" cy="2419819"/>
            <a:chOff x="843892" y="3218312"/>
            <a:chExt cx="2438400" cy="2419819"/>
          </a:xfrm>
        </p:grpSpPr>
        <p:pic>
          <p:nvPicPr>
            <p:cNvPr id="12" name="Picture 3" descr="C:\Users\ngoan\Desktop\image\google_map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92" y="3218312"/>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149220" y="5176466"/>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pic>
        <p:nvPicPr>
          <p:cNvPr id="2050" name="Picture 2" descr="C:\Users\ngoan\Desktop\image\vista_1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2426" y="3675512"/>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128</a:t>
            </a:r>
            <a:endParaRPr lang="en-US" sz="1200" dirty="0">
              <a:solidFill>
                <a:schemeClr val="bg1">
                  <a:lumMod val="65000"/>
                </a:schemeClr>
              </a:solidFill>
            </a:endParaRPr>
          </a:p>
        </p:txBody>
      </p:sp>
    </p:spTree>
    <p:extLst>
      <p:ext uri="{BB962C8B-B14F-4D97-AF65-F5344CB8AC3E}">
        <p14:creationId xmlns:p14="http://schemas.microsoft.com/office/powerpoint/2010/main" val="29562267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43427" y="4027779"/>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727935" y="6077248"/>
            <a:ext cx="19431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248662" y="5017147"/>
            <a:ext cx="1718740" cy="1570036"/>
            <a:chOff x="803515" y="1642667"/>
            <a:chExt cx="1718740" cy="1570036"/>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03515" y="2751038"/>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129</a:t>
            </a:r>
            <a:endParaRPr lang="en-US" sz="1200" dirty="0">
              <a:solidFill>
                <a:schemeClr val="bg1">
                  <a:lumMod val="65000"/>
                </a:schemeClr>
              </a:solidFill>
            </a:endParaRPr>
          </a:p>
        </p:txBody>
      </p:sp>
    </p:spTree>
    <p:extLst>
      <p:ext uri="{BB962C8B-B14F-4D97-AF65-F5344CB8AC3E}">
        <p14:creationId xmlns:p14="http://schemas.microsoft.com/office/powerpoint/2010/main" val="2606128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8136" y="1102408"/>
            <a:ext cx="3231621" cy="4672903"/>
          </a:xfrm>
        </p:spPr>
      </p:pic>
      <p:sp>
        <p:nvSpPr>
          <p:cNvPr id="5" name="Rectangle 4"/>
          <p:cNvSpPr/>
          <p:nvPr/>
        </p:nvSpPr>
        <p:spPr>
          <a:xfrm>
            <a:off x="1059180" y="2004060"/>
            <a:ext cx="411480" cy="243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537" y="1173480"/>
            <a:ext cx="1767840" cy="891540"/>
          </a:xfrm>
          <a:prstGeom prst="rect">
            <a:avLst/>
          </a:prstGeom>
        </p:spPr>
      </p:pic>
      <p:cxnSp>
        <p:nvCxnSpPr>
          <p:cNvPr id="9" name="Straight Arrow Connector 8"/>
          <p:cNvCxnSpPr>
            <a:stCxn id="5" idx="3"/>
          </p:cNvCxnSpPr>
          <p:nvPr/>
        </p:nvCxnSpPr>
        <p:spPr>
          <a:xfrm flipV="1">
            <a:off x="1470660" y="1729740"/>
            <a:ext cx="1036320" cy="396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34" y="187413"/>
            <a:ext cx="3322320" cy="6121947"/>
          </a:xfrm>
          <a:prstGeom prst="rect">
            <a:avLst/>
          </a:prstGeom>
        </p:spPr>
      </p:pic>
      <p:sp>
        <p:nvSpPr>
          <p:cNvPr id="12" name="Rectangle 11"/>
          <p:cNvSpPr/>
          <p:nvPr/>
        </p:nvSpPr>
        <p:spPr>
          <a:xfrm>
            <a:off x="2192427" y="1040130"/>
            <a:ext cx="1691640" cy="1158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Arrow Connector 13"/>
          <p:cNvCxnSpPr/>
          <p:nvPr/>
        </p:nvCxnSpPr>
        <p:spPr>
          <a:xfrm>
            <a:off x="3310663" y="1851660"/>
            <a:ext cx="2640557" cy="7848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13</a:t>
            </a:fld>
            <a:endParaRPr lang="en-US"/>
          </a:p>
        </p:txBody>
      </p:sp>
    </p:spTree>
    <p:extLst>
      <p:ext uri="{BB962C8B-B14F-4D97-AF65-F5344CB8AC3E}">
        <p14:creationId xmlns:p14="http://schemas.microsoft.com/office/powerpoint/2010/main" val="33677893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91489" y="3981750"/>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76562" y="6077248"/>
            <a:ext cx="19431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646580" y="3014267"/>
            <a:ext cx="15792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296724" y="5017147"/>
            <a:ext cx="1718740" cy="1543133"/>
            <a:chOff x="851577" y="1642667"/>
            <a:chExt cx="1718740" cy="1543133"/>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51577" y="272413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7"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130</a:t>
            </a:r>
            <a:endParaRPr lang="en-US" sz="1200" dirty="0">
              <a:solidFill>
                <a:schemeClr val="bg1">
                  <a:lumMod val="65000"/>
                </a:schemeClr>
              </a:solidFill>
            </a:endParaRPr>
          </a:p>
        </p:txBody>
      </p:sp>
    </p:spTree>
    <p:extLst>
      <p:ext uri="{BB962C8B-B14F-4D97-AF65-F5344CB8AC3E}">
        <p14:creationId xmlns:p14="http://schemas.microsoft.com/office/powerpoint/2010/main" val="30498502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pic>
        <p:nvPicPr>
          <p:cNvPr id="3074"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34" y="2900849"/>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7" idx="1"/>
            <a:endCxn id="3074" idx="3"/>
          </p:cNvCxnSpPr>
          <p:nvPr/>
        </p:nvCxnSpPr>
        <p:spPr>
          <a:xfrm flipH="1" flipV="1">
            <a:off x="1757434" y="3586649"/>
            <a:ext cx="2121247" cy="2112441"/>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500583" y="3981750"/>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00419" y="6077248"/>
            <a:ext cx="194316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7" idx="0"/>
            <a:endCxn id="9"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5792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15" name="Picture 2" descr="C:\Users\ngoan\Desktop\image\24598-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350" y="3617426"/>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7" idx="3"/>
            <a:endCxn id="15" idx="1"/>
          </p:cNvCxnSpPr>
          <p:nvPr/>
        </p:nvCxnSpPr>
        <p:spPr>
          <a:xfrm flipV="1">
            <a:off x="5250281" y="4303226"/>
            <a:ext cx="1800069" cy="1395864"/>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288478" y="4692257"/>
            <a:ext cx="28953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&gt; 2 points optimize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nvGrpSpPr>
          <p:cNvPr id="18" name="Group 17"/>
          <p:cNvGrpSpPr/>
          <p:nvPr/>
        </p:nvGrpSpPr>
        <p:grpSpPr>
          <a:xfrm>
            <a:off x="239948" y="5017147"/>
            <a:ext cx="1718740" cy="1485157"/>
            <a:chOff x="794801" y="1642667"/>
            <a:chExt cx="1718740" cy="1485157"/>
          </a:xfrm>
        </p:grpSpPr>
        <p:pic>
          <p:nvPicPr>
            <p:cNvPr id="19" name="Picture 2" descr="C:\Users\ngoan\Desktop\image\bu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94801" y="2666159"/>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charset="0"/>
                <a:ea typeface="Cambria" charset="0"/>
                <a:cs typeface="Cambria" charset="0"/>
              </a:rPr>
              <a:t>Solution</a:t>
            </a:r>
            <a:endParaRPr lang="en-US" sz="5400" dirty="0">
              <a:solidFill>
                <a:schemeClr val="bg1"/>
              </a:solidFill>
              <a:latin typeface="Cambria" charset="0"/>
              <a:ea typeface="Cambria" charset="0"/>
              <a:cs typeface="Cambria"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131</a:t>
            </a:r>
            <a:endParaRPr lang="en-US" sz="1200" dirty="0">
              <a:solidFill>
                <a:schemeClr val="bg1">
                  <a:lumMod val="65000"/>
                </a:schemeClr>
              </a:solidFill>
            </a:endParaRPr>
          </a:p>
        </p:txBody>
      </p:sp>
    </p:spTree>
    <p:extLst>
      <p:ext uri="{BB962C8B-B14F-4D97-AF65-F5344CB8AC3E}">
        <p14:creationId xmlns:p14="http://schemas.microsoft.com/office/powerpoint/2010/main" val="11195297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132</a:t>
            </a:r>
            <a:endParaRPr lang="en-US" sz="1200" dirty="0">
              <a:solidFill>
                <a:schemeClr val="bg1">
                  <a:lumMod val="65000"/>
                </a:schemeClr>
              </a:solidFill>
            </a:endParaRPr>
          </a:p>
        </p:txBody>
      </p:sp>
    </p:spTree>
    <p:extLst>
      <p:ext uri="{BB962C8B-B14F-4D97-AF65-F5344CB8AC3E}">
        <p14:creationId xmlns:p14="http://schemas.microsoft.com/office/powerpoint/2010/main" val="18042258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133</a:t>
            </a:r>
            <a:endParaRPr lang="en-US" sz="1200" dirty="0">
              <a:solidFill>
                <a:schemeClr val="bg1">
                  <a:lumMod val="65000"/>
                </a:schemeClr>
              </a:solidFill>
            </a:endParaRPr>
          </a:p>
        </p:txBody>
      </p:sp>
    </p:spTree>
    <p:extLst>
      <p:ext uri="{BB962C8B-B14F-4D97-AF65-F5344CB8AC3E}">
        <p14:creationId xmlns:p14="http://schemas.microsoft.com/office/powerpoint/2010/main" val="41149143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134</a:t>
            </a:r>
            <a:endParaRPr lang="en-US" sz="1200" dirty="0">
              <a:solidFill>
                <a:schemeClr val="bg1">
                  <a:lumMod val="65000"/>
                </a:schemeClr>
              </a:solidFill>
            </a:endParaRPr>
          </a:p>
        </p:txBody>
      </p:sp>
    </p:spTree>
    <p:extLst>
      <p:ext uri="{BB962C8B-B14F-4D97-AF65-F5344CB8AC3E}">
        <p14:creationId xmlns:p14="http://schemas.microsoft.com/office/powerpoint/2010/main" val="41168429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fontScale="90000"/>
          </a:bodyPr>
          <a:lstStyle/>
          <a:p>
            <a:r>
              <a:rPr lang="en-US" sz="2700" dirty="0">
                <a:latin typeface="Cambria" charset="0"/>
                <a:ea typeface="Cambria" charset="0"/>
                <a:cs typeface="Cambria" charset="0"/>
              </a:rPr>
              <a:t>Architecture: </a:t>
            </a:r>
            <a:r>
              <a:rPr lang="en-US" sz="2700" dirty="0" smtClean="0">
                <a:latin typeface="Cambria" charset="0"/>
                <a:ea typeface="Cambria" charset="0"/>
                <a:cs typeface="Cambria" charset="0"/>
              </a:rPr>
              <a:t>Motor Routing</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Down Arrow 29"/>
          <p:cNvSpPr/>
          <p:nvPr/>
        </p:nvSpPr>
        <p:spPr>
          <a:xfrm rot="2821443">
            <a:off x="5939791" y="1640652"/>
            <a:ext cx="232700" cy="2725205"/>
          </a:xfrm>
          <a:prstGeom prst="downArrow">
            <a:avLst/>
          </a:prstGeom>
          <a:solidFill>
            <a:schemeClr val="bg2"/>
          </a:solidFill>
          <a:ln w="25400" cap="flat" cmpd="sng" algn="ctr">
            <a:solidFill>
              <a:schemeClr val="bg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320685" y="2355094"/>
            <a:ext cx="269708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route</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2" name="TextBox 31"/>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282134" y="1903129"/>
            <a:ext cx="1552092"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a:t>
            </a:r>
            <a:b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br>
            <a:r>
              <a:rPr kumimoji="0" lang="en-US" sz="2000" b="1" i="0" u="none" strike="noStrike" kern="0" cap="none" spc="0" normalizeH="0" baseline="0" noProof="0" dirty="0" smtClean="0">
                <a:ln>
                  <a:noFill/>
                </a:ln>
                <a:solidFill>
                  <a:srgbClr val="FF0000"/>
                </a:solidFill>
                <a:effectLst/>
                <a:uLnTx/>
                <a:uFillTx/>
                <a:latin typeface="Cambria" charset="0"/>
                <a:ea typeface="Cambria" charset="0"/>
                <a:cs typeface="Cambria" charset="0"/>
              </a:rPr>
              <a:t>API</a:t>
            </a:r>
            <a:endParaRPr kumimoji="0" lang="en-US" sz="20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1155337" cy="1155337"/>
          </a:xfrm>
          <a:prstGeom prst="rect">
            <a:avLst/>
          </a:prstGeom>
        </p:spPr>
      </p:pic>
      <p:sp>
        <p:nvSpPr>
          <p:cNvPr id="33"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135</a:t>
            </a:r>
            <a:endParaRPr lang="en-US" sz="1200" dirty="0">
              <a:solidFill>
                <a:schemeClr val="bg1">
                  <a:lumMod val="65000"/>
                </a:schemeClr>
              </a:solidFill>
            </a:endParaRPr>
          </a:p>
        </p:txBody>
      </p:sp>
    </p:spTree>
    <p:extLst>
      <p:ext uri="{BB962C8B-B14F-4D97-AF65-F5344CB8AC3E}">
        <p14:creationId xmlns:p14="http://schemas.microsoft.com/office/powerpoint/2010/main" val="24341262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 name="Title 1"/>
          <p:cNvSpPr>
            <a:spLocks noGrp="1"/>
          </p:cNvSpPr>
          <p:nvPr>
            <p:ph type="title" idx="4294967295"/>
          </p:nvPr>
        </p:nvSpPr>
        <p:spPr>
          <a:xfrm>
            <a:off x="1257300" y="2971800"/>
            <a:ext cx="7886700" cy="1325563"/>
          </a:xfrm>
        </p:spPr>
        <p:txBody>
          <a:bodyPr>
            <a:normAutofit fontScale="90000"/>
          </a:bodyPr>
          <a:lstStyle/>
          <a:p>
            <a:r>
              <a:rPr lang="en-US" sz="6600" dirty="0" smtClean="0">
                <a:solidFill>
                  <a:schemeClr val="bg1"/>
                </a:solidFill>
                <a:latin typeface="Cambria" charset="0"/>
                <a:ea typeface="Cambria" charset="0"/>
                <a:cs typeface="Cambria" charset="0"/>
              </a:rPr>
              <a:t>Search Motorbike Four Points Optimize</a:t>
            </a:r>
            <a:endParaRPr lang="en-US" sz="6600" dirty="0">
              <a:solidFill>
                <a:schemeClr val="bg1"/>
              </a:solidFill>
              <a:latin typeface="Cambria" charset="0"/>
              <a:ea typeface="Cambria" charset="0"/>
              <a:cs typeface="Cambria" charset="0"/>
            </a:endParaRPr>
          </a:p>
        </p:txBody>
      </p:sp>
      <p:sp>
        <p:nvSpPr>
          <p:cNvPr id="5" name="Slide Number Placeholder 4"/>
          <p:cNvSpPr>
            <a:spLocks noGrp="1"/>
          </p:cNvSpPr>
          <p:nvPr>
            <p:ph type="sldNum" idx="12"/>
          </p:nvPr>
        </p:nvSpPr>
        <p:spPr/>
        <p:txBody>
          <a:bodyPr/>
          <a:lstStyle/>
          <a:p>
            <a:pPr algn="r"/>
            <a:r>
              <a:rPr lang="en-US" sz="1200" dirty="0" smtClean="0">
                <a:solidFill>
                  <a:schemeClr val="bg1">
                    <a:lumMod val="65000"/>
                  </a:schemeClr>
                </a:solidFill>
              </a:rPr>
              <a:t>136</a:t>
            </a:r>
            <a:endParaRPr lang="en-US" sz="1200" dirty="0">
              <a:solidFill>
                <a:schemeClr val="bg1">
                  <a:lumMod val="65000"/>
                </a:schemeClr>
              </a:solidFill>
            </a:endParaRPr>
          </a:p>
        </p:txBody>
      </p:sp>
    </p:spTree>
    <p:extLst>
      <p:ext uri="{BB962C8B-B14F-4D97-AF65-F5344CB8AC3E}">
        <p14:creationId xmlns:p14="http://schemas.microsoft.com/office/powerpoint/2010/main" val="5589275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711837" y="44196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36376" y="2667000"/>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6553200" y="2659826"/>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TextBox 2"/>
          <p:cNvSpPr txBox="1"/>
          <p:nvPr/>
        </p:nvSpPr>
        <p:spPr>
          <a:xfrm>
            <a:off x="1806387" y="3413760"/>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7" name="TextBox 6"/>
          <p:cNvSpPr txBox="1"/>
          <p:nvPr/>
        </p:nvSpPr>
        <p:spPr>
          <a:xfrm>
            <a:off x="6553200" y="3413760"/>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8" name="Straight Arrow Connector 7"/>
          <p:cNvCxnSpPr>
            <a:stCxn id="4" idx="6"/>
            <a:endCxn id="5" idx="2"/>
          </p:cNvCxnSpPr>
          <p:nvPr/>
        </p:nvCxnSpPr>
        <p:spPr>
          <a:xfrm flipV="1">
            <a:off x="2501153" y="2942215"/>
            <a:ext cx="4052047" cy="71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48640" y="4876800"/>
            <a:ext cx="807720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mbria" pitchFamily="18" charset="0"/>
              </a:rPr>
              <a:t>https:</a:t>
            </a:r>
            <a:r>
              <a:rPr kumimoji="0" lang="en-US" sz="2400" b="0" i="0" u="none" strike="noStrike" kern="0" cap="none" spc="0" normalizeH="0" baseline="0" noProof="0" dirty="0">
                <a:ln>
                  <a:noFill/>
                </a:ln>
                <a:solidFill>
                  <a:prstClr val="black"/>
                </a:solidFill>
                <a:effectLst/>
                <a:uLnTx/>
                <a:uFillTx/>
                <a:latin typeface="Cambria" pitchFamily="18" charset="0"/>
              </a:rPr>
              <a:t>//maps.googleapis.com/maps/api/directions/json?</a:t>
            </a:r>
            <a:r>
              <a:rPr kumimoji="0" lang="en-US" sz="2400" b="0" i="0" u="none" strike="noStrike" kern="0" cap="none" spc="0" normalizeH="0" baseline="0" noProof="0" dirty="0">
                <a:ln>
                  <a:noFill/>
                </a:ln>
                <a:solidFill>
                  <a:srgbClr val="FF0000"/>
                </a:solidFill>
                <a:effectLst/>
                <a:uLnTx/>
                <a:uFillTx/>
                <a:latin typeface="Cambria" pitchFamily="18" charset="0"/>
              </a:rPr>
              <a:t>origin</a:t>
            </a:r>
            <a:r>
              <a:rPr kumimoji="0" lang="en-US" sz="2400" b="0" i="0" u="none" strike="noStrike" kern="0" cap="none" spc="0" normalizeH="0" baseline="0" noProof="0" dirty="0">
                <a:ln>
                  <a:noFill/>
                </a:ln>
                <a:solidFill>
                  <a:prstClr val="black"/>
                </a:solidFill>
                <a:effectLst/>
                <a:uLnTx/>
                <a:uFillTx/>
                <a:latin typeface="Cambria" pitchFamily="18" charset="0"/>
              </a:rPr>
              <a:t>=Toronto&amp;</a:t>
            </a:r>
            <a:r>
              <a:rPr kumimoji="0" lang="en-US" sz="2400" b="0" i="0" u="none" strike="noStrike" kern="0" cap="none" spc="0" normalizeH="0" baseline="0" noProof="0" dirty="0">
                <a:ln>
                  <a:noFill/>
                </a:ln>
                <a:solidFill>
                  <a:srgbClr val="FF0000"/>
                </a:solidFill>
                <a:effectLst/>
                <a:uLnTx/>
                <a:uFillTx/>
                <a:latin typeface="Cambria" pitchFamily="18" charset="0"/>
              </a:rPr>
              <a:t>destination</a:t>
            </a:r>
            <a:r>
              <a:rPr kumimoji="0" lang="en-US" sz="2400" b="0" i="0" u="none" strike="noStrike" kern="0" cap="none" spc="0" normalizeH="0" baseline="0" noProof="0" dirty="0">
                <a:ln>
                  <a:noFill/>
                </a:ln>
                <a:solidFill>
                  <a:prstClr val="black"/>
                </a:solidFill>
                <a:effectLst/>
                <a:uLnTx/>
                <a:uFillTx/>
                <a:latin typeface="Cambria" pitchFamily="18" charset="0"/>
              </a:rPr>
              <a:t>=Montreal&amp;key=</a:t>
            </a:r>
            <a:r>
              <a:rPr kumimoji="0" lang="en-US" sz="2400" b="1" i="1" u="none" strike="noStrike" kern="0" cap="none" spc="0" normalizeH="0" baseline="0" noProof="0" dirty="0">
                <a:ln>
                  <a:noFill/>
                </a:ln>
                <a:solidFill>
                  <a:prstClr val="black"/>
                </a:solidFill>
                <a:effectLst/>
                <a:uLnTx/>
                <a:uFillTx/>
                <a:latin typeface="Cambria" pitchFamily="18" charset="0"/>
              </a:rPr>
              <a:t>YOUR_API_KEY</a:t>
            </a:r>
            <a:endParaRPr kumimoji="0" lang="en-US" sz="2400" b="0" i="0" u="none" strike="noStrike" kern="0" cap="none" spc="0" normalizeH="0" baseline="0" noProof="0" dirty="0">
              <a:ln>
                <a:noFill/>
              </a:ln>
              <a:solidFill>
                <a:prstClr val="black"/>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137</a:t>
            </a:r>
            <a:endParaRPr lang="en-US" sz="1200" dirty="0">
              <a:solidFill>
                <a:schemeClr val="bg1">
                  <a:lumMod val="65000"/>
                </a:schemeClr>
              </a:solidFill>
            </a:endParaRPr>
          </a:p>
        </p:txBody>
      </p:sp>
    </p:spTree>
    <p:extLst>
      <p:ext uri="{BB962C8B-B14F-4D97-AF65-F5344CB8AC3E}">
        <p14:creationId xmlns:p14="http://schemas.microsoft.com/office/powerpoint/2010/main" val="32372056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74868" y="3530733"/>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Oval 2"/>
          <p:cNvSpPr/>
          <p:nvPr/>
        </p:nvSpPr>
        <p:spPr>
          <a:xfrm>
            <a:off x="7567107" y="3530732"/>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 name="Rectangle 3"/>
          <p:cNvSpPr/>
          <p:nvPr/>
        </p:nvSpPr>
        <p:spPr>
          <a:xfrm>
            <a:off x="3474720" y="2099519"/>
            <a:ext cx="2362200" cy="3427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 name="Oval 4"/>
          <p:cNvSpPr/>
          <p:nvPr/>
        </p:nvSpPr>
        <p:spPr>
          <a:xfrm>
            <a:off x="4335331" y="25549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6" name="Oval 5"/>
          <p:cNvSpPr/>
          <p:nvPr/>
        </p:nvSpPr>
        <p:spPr>
          <a:xfrm>
            <a:off x="4335331" y="4155125"/>
            <a:ext cx="564777" cy="564777"/>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3" name="Picture 2" descr="C:\Users\ngoan\Desktop\image\zK11Va5r.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4" t="8332" b="14167"/>
          <a:stretch/>
        </p:blipFill>
        <p:spPr bwMode="auto">
          <a:xfrm>
            <a:off x="3802379" y="152400"/>
            <a:ext cx="1630680" cy="14173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44879" y="4105794"/>
            <a:ext cx="82475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Start</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5" name="TextBox 14"/>
          <p:cNvSpPr txBox="1"/>
          <p:nvPr/>
        </p:nvSpPr>
        <p:spPr>
          <a:xfrm>
            <a:off x="7468496" y="4095509"/>
            <a:ext cx="762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Cambria" pitchFamily="18" charset="0"/>
              </a:rPr>
              <a:t>E</a:t>
            </a:r>
            <a:r>
              <a:rPr kumimoji="0" lang="en-US" sz="2400" b="0" i="0" u="none" strike="noStrike" kern="0" cap="none" spc="0" normalizeH="0" baseline="0" noProof="0" dirty="0" smtClean="0">
                <a:ln>
                  <a:noFill/>
                </a:ln>
                <a:solidFill>
                  <a:srgbClr val="FF0000"/>
                </a:solidFill>
                <a:effectLst/>
                <a:uLnTx/>
                <a:uFillTx/>
                <a:latin typeface="Cambria" pitchFamily="18" charset="0"/>
              </a:rPr>
              <a:t>nd</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4084320" y="3119702"/>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1</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sp>
        <p:nvSpPr>
          <p:cNvPr id="17" name="TextBox 16"/>
          <p:cNvSpPr txBox="1"/>
          <p:nvPr/>
        </p:nvSpPr>
        <p:spPr>
          <a:xfrm>
            <a:off x="3943349" y="4730644"/>
            <a:ext cx="13487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Middle 2</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19" name="Straight Arrow Connector 18"/>
          <p:cNvCxnSpPr>
            <a:stCxn id="2" idx="6"/>
            <a:endCxn id="4" idx="1"/>
          </p:cNvCxnSpPr>
          <p:nvPr/>
        </p:nvCxnSpPr>
        <p:spPr>
          <a:xfrm>
            <a:off x="1639645" y="3813122"/>
            <a:ext cx="18350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4" idx="3"/>
            <a:endCxn id="3" idx="2"/>
          </p:cNvCxnSpPr>
          <p:nvPr/>
        </p:nvCxnSpPr>
        <p:spPr>
          <a:xfrm flipV="1">
            <a:off x="5836920" y="3813121"/>
            <a:ext cx="173018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12419" y="5800130"/>
            <a:ext cx="8610600"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https:</a:t>
            </a:r>
            <a:r>
              <a:rPr kumimoji="0" lang="en-US" sz="2000" b="0" i="0" u="none" strike="noStrike" kern="0" cap="none" spc="0" normalizeH="0" baseline="0" noProof="0" dirty="0">
                <a:ln>
                  <a:noFill/>
                </a:ln>
                <a:solidFill>
                  <a:prstClr val="black"/>
                </a:solidFill>
                <a:effectLst/>
                <a:uLnTx/>
                <a:uFillTx/>
                <a:latin typeface="Cambria" pitchFamily="18" charset="0"/>
              </a:rPr>
              <a:t>//maps.googleapis.com/maps/api/directions/json?origin=Adelaide,SA&amp;destination=Adelaide,SA&amp;</a:t>
            </a:r>
            <a:r>
              <a:rPr kumimoji="0" lang="en-US" sz="2000" b="1" i="0" u="none" strike="noStrike" kern="0" cap="none" spc="0" normalizeH="0" baseline="0" noProof="0" dirty="0">
                <a:ln>
                  <a:noFill/>
                </a:ln>
                <a:solidFill>
                  <a:srgbClr val="FF0000"/>
                </a:solidFill>
                <a:effectLst/>
                <a:uLnTx/>
                <a:uFillTx/>
                <a:latin typeface="Cambria" pitchFamily="18" charset="0"/>
              </a:rPr>
              <a:t>waypoints=optimize:true</a:t>
            </a:r>
            <a:r>
              <a:rPr kumimoji="0" lang="en-US" sz="2000" b="0" i="0" u="none" strike="noStrike" kern="0" cap="none" spc="0" normalizeH="0" baseline="0" noProof="0" dirty="0">
                <a:ln>
                  <a:noFill/>
                </a:ln>
                <a:solidFill>
                  <a:prstClr val="black"/>
                </a:solidFill>
                <a:effectLst/>
                <a:uLnTx/>
                <a:uFillTx/>
                <a:latin typeface="Cambria" pitchFamily="18" charset="0"/>
              </a:rPr>
              <a:t>|Barossa+Valley,SA|Clare,SA|Connawarra,SA|McLaren+Vale,SA&amp;key=</a:t>
            </a:r>
            <a:r>
              <a:rPr kumimoji="0" lang="en-US" sz="2000" b="1" i="1" u="none" strike="noStrike" kern="0" cap="none" spc="0" normalizeH="0" baseline="0" noProof="0" dirty="0">
                <a:ln>
                  <a:noFill/>
                </a:ln>
                <a:solidFill>
                  <a:prstClr val="black"/>
                </a:solidFill>
                <a:effectLst/>
                <a:uLnTx/>
                <a:uFillTx/>
                <a:latin typeface="Cambria" pitchFamily="18" charset="0"/>
              </a:rPr>
              <a:t>YOUR_API_KEY</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p:sp>
        <p:nvSpPr>
          <p:cNvPr id="20" name="Slide Number Placeholder 4"/>
          <p:cNvSpPr>
            <a:spLocks noGrp="1"/>
          </p:cNvSpPr>
          <p:nvPr>
            <p:ph type="sldNum" sz="quarter" idx="12"/>
          </p:nvPr>
        </p:nvSpPr>
        <p:spPr>
          <a:xfrm>
            <a:off x="6702013" y="6444773"/>
            <a:ext cx="2057400" cy="365125"/>
          </a:xfrm>
        </p:spPr>
        <p:txBody>
          <a:bodyPr/>
          <a:lstStyle/>
          <a:p>
            <a:pPr algn="r"/>
            <a:r>
              <a:rPr lang="en-US" sz="1200" dirty="0" smtClean="0">
                <a:solidFill>
                  <a:schemeClr val="bg1">
                    <a:lumMod val="65000"/>
                  </a:schemeClr>
                </a:solidFill>
              </a:rPr>
              <a:t>138</a:t>
            </a:r>
            <a:endParaRPr lang="en-US" sz="1200" dirty="0">
              <a:solidFill>
                <a:schemeClr val="bg1">
                  <a:lumMod val="65000"/>
                </a:schemeClr>
              </a:solidFill>
            </a:endParaRPr>
          </a:p>
        </p:txBody>
      </p:sp>
    </p:spTree>
    <p:extLst>
      <p:ext uri="{BB962C8B-B14F-4D97-AF65-F5344CB8AC3E}">
        <p14:creationId xmlns:p14="http://schemas.microsoft.com/office/powerpoint/2010/main" val="37784438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496" y="2327223"/>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5"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40099"/>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3" idx="1"/>
          </p:cNvCxnSpPr>
          <p:nvPr/>
        </p:nvCxnSpPr>
        <p:spPr>
          <a:xfrm>
            <a:off x="5334000" y="2857500"/>
            <a:ext cx="2120496" cy="46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prstClr val="black"/>
                </a:solidFill>
                <a:effectLst/>
                <a:uLnTx/>
                <a:uFillTx/>
              </a:rPr>
              <a:t>1</a:t>
            </a:r>
            <a:endParaRPr kumimoji="0" lang="en" sz="2250" b="1" i="0" u="none" strike="noStrike" kern="0" cap="none" spc="0" normalizeH="0" baseline="0" noProof="0" dirty="0">
              <a:ln>
                <a:noFill/>
              </a:ln>
              <a:solidFill>
                <a:prstClr val="black"/>
              </a:solidFill>
              <a:effectLst/>
              <a:uLnTx/>
              <a:uFillTx/>
            </a:endParaRPr>
          </a:p>
        </p:txBody>
      </p:sp>
      <p:sp>
        <p:nvSpPr>
          <p:cNvPr id="15" name="TextBox 14"/>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err="1" smtClean="0">
                <a:ln>
                  <a:noFill/>
                </a:ln>
                <a:solidFill>
                  <a:prstClr val="black"/>
                </a:solidFill>
                <a:effectLst/>
                <a:uLnTx/>
                <a:uFillTx/>
                <a:latin typeface="Cambria" pitchFamily="18" charset="0"/>
              </a:rPr>
              <a:t>&amp;key</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sp>
        <p:nvSpPr>
          <p:cNvPr id="9" name="TextBox 8"/>
          <p:cNvSpPr txBox="1"/>
          <p:nvPr/>
        </p:nvSpPr>
        <p:spPr>
          <a:xfrm>
            <a:off x="168351" y="3467099"/>
            <a:ext cx="1985031" cy="461665"/>
          </a:xfrm>
          <a:prstGeom prst="rect">
            <a:avLst/>
          </a:prstGeom>
          <a:noFill/>
        </p:spPr>
        <p:txBody>
          <a:bodyPr wrap="none" rtlCol="0">
            <a:spAutoFit/>
          </a:bodyPr>
          <a:lstStyle/>
          <a:p>
            <a:r>
              <a:rPr lang="en-US" sz="2400" b="1" dirty="0" err="1" smtClean="0">
                <a:latin typeface="Cambria" charset="0"/>
                <a:ea typeface="Cambria" charset="0"/>
                <a:cs typeface="Cambria" charset="0"/>
              </a:rPr>
              <a:t>Anh</a:t>
            </a:r>
            <a:r>
              <a:rPr lang="en-US" sz="2400" b="1" dirty="0" smtClean="0">
                <a:latin typeface="Cambria" charset="0"/>
                <a:ea typeface="Cambria" charset="0"/>
                <a:cs typeface="Cambria" charset="0"/>
              </a:rPr>
              <a:t> </a:t>
            </a:r>
            <a:r>
              <a:rPr lang="en-US" sz="2400" b="1" dirty="0" err="1" smtClean="0">
                <a:latin typeface="Cambria" charset="0"/>
                <a:ea typeface="Cambria" charset="0"/>
                <a:cs typeface="Cambria" charset="0"/>
              </a:rPr>
              <a:t>Kh</a:t>
            </a:r>
            <a:r>
              <a:rPr lang="vi-VN" sz="2400" b="1" dirty="0" smtClean="0">
                <a:latin typeface="Cambria" charset="0"/>
                <a:ea typeface="Cambria" charset="0"/>
                <a:cs typeface="Cambria" charset="0"/>
              </a:rPr>
              <a:t>ương</a:t>
            </a:r>
            <a:endParaRPr lang="en-US" sz="2400" b="1" dirty="0">
              <a:latin typeface="Cambria" charset="0"/>
              <a:ea typeface="Cambria" charset="0"/>
              <a:cs typeface="Cambria" charset="0"/>
            </a:endParaRPr>
          </a:p>
        </p:txBody>
      </p:sp>
      <p:sp>
        <p:nvSpPr>
          <p:cNvPr id="13" name="TextBox 12"/>
          <p:cNvSpPr txBox="1"/>
          <p:nvPr/>
        </p:nvSpPr>
        <p:spPr>
          <a:xfrm>
            <a:off x="4008154" y="2324038"/>
            <a:ext cx="607859" cy="461665"/>
          </a:xfrm>
          <a:prstGeom prst="rect">
            <a:avLst/>
          </a:prstGeom>
          <a:noFill/>
        </p:spPr>
        <p:txBody>
          <a:bodyPr wrap="none" rtlCol="0">
            <a:spAutoFit/>
          </a:bodyPr>
          <a:lstStyle/>
          <a:p>
            <a:r>
              <a:rPr lang="vi-VN" sz="2400" b="1" dirty="0" smtClean="0">
                <a:latin typeface="Cambria" charset="0"/>
                <a:ea typeface="Cambria" charset="0"/>
                <a:cs typeface="Cambria" charset="0"/>
              </a:rPr>
              <a:t>Mẹ</a:t>
            </a:r>
            <a:endParaRPr lang="en-US" sz="2400" b="1" dirty="0">
              <a:latin typeface="Cambria" charset="0"/>
              <a:ea typeface="Cambria" charset="0"/>
              <a:cs typeface="Cambria" charset="0"/>
            </a:endParaRPr>
          </a:p>
        </p:txBody>
      </p:sp>
      <p:sp>
        <p:nvSpPr>
          <p:cNvPr id="16" name="TextBox 15"/>
          <p:cNvSpPr txBox="1"/>
          <p:nvPr/>
        </p:nvSpPr>
        <p:spPr>
          <a:xfrm>
            <a:off x="3729868" y="4397881"/>
            <a:ext cx="1096775" cy="461665"/>
          </a:xfrm>
          <a:prstGeom prst="rect">
            <a:avLst/>
          </a:prstGeom>
          <a:noFill/>
        </p:spPr>
        <p:txBody>
          <a:bodyPr wrap="none" rtlCol="0">
            <a:spAutoFit/>
          </a:bodyPr>
          <a:lstStyle/>
          <a:p>
            <a:r>
              <a:rPr lang="vi-VN" sz="2400" b="1" dirty="0" smtClean="0">
                <a:latin typeface="Cambria" charset="0"/>
                <a:ea typeface="Cambria" charset="0"/>
                <a:cs typeface="Cambria" charset="0"/>
              </a:rPr>
              <a:t>Bà Nội</a:t>
            </a:r>
            <a:endParaRPr lang="en-US" sz="2400" b="1" dirty="0">
              <a:latin typeface="Cambria" charset="0"/>
              <a:ea typeface="Cambria" charset="0"/>
              <a:cs typeface="Cambria" charset="0"/>
            </a:endParaRPr>
          </a:p>
        </p:txBody>
      </p:sp>
      <p:sp>
        <p:nvSpPr>
          <p:cNvPr id="17" name="TextBox 16"/>
          <p:cNvSpPr txBox="1"/>
          <p:nvPr/>
        </p:nvSpPr>
        <p:spPr>
          <a:xfrm>
            <a:off x="7454496" y="3467099"/>
            <a:ext cx="1222451" cy="461665"/>
          </a:xfrm>
          <a:prstGeom prst="rect">
            <a:avLst/>
          </a:prstGeom>
          <a:noFill/>
        </p:spPr>
        <p:txBody>
          <a:bodyPr wrap="none" rtlCol="0">
            <a:spAutoFit/>
          </a:bodyPr>
          <a:lstStyle/>
          <a:p>
            <a:r>
              <a:rPr lang="vi-VN" sz="2400" b="1" dirty="0" smtClean="0">
                <a:latin typeface="Cambria" charset="0"/>
                <a:ea typeface="Cambria" charset="0"/>
                <a:cs typeface="Cambria" charset="0"/>
              </a:rPr>
              <a:t>Bạn gái</a:t>
            </a:r>
            <a:endParaRPr lang="en-US" sz="2400" b="1"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139</a:t>
            </a:r>
            <a:endParaRPr lang="en-US" sz="1200" dirty="0">
              <a:solidFill>
                <a:schemeClr val="bg1">
                  <a:lumMod val="65000"/>
                </a:schemeClr>
              </a:solidFill>
            </a:endParaRPr>
          </a:p>
        </p:txBody>
      </p:sp>
    </p:spTree>
    <p:extLst>
      <p:ext uri="{BB962C8B-B14F-4D97-AF65-F5344CB8AC3E}">
        <p14:creationId xmlns:p14="http://schemas.microsoft.com/office/powerpoint/2010/main" val="901744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37160" y="83819"/>
          <a:ext cx="8557260" cy="5974080"/>
        </p:xfrm>
        <a:graphic>
          <a:graphicData uri="http://schemas.openxmlformats.org/drawingml/2006/table">
            <a:tbl>
              <a:tblPr firstRow="1" bandRow="1">
                <a:tableStyleId>{5C22544A-7EE6-4342-B048-85BDC9FD1C3A}</a:tableStyleId>
              </a:tblPr>
              <a:tblGrid>
                <a:gridCol w="66294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gridCol w="3512820">
                  <a:extLst>
                    <a:ext uri="{9D8B030D-6E8A-4147-A177-3AD203B41FA5}">
                      <a16:colId xmlns:a16="http://schemas.microsoft.com/office/drawing/2014/main" xmlns="" val="20002"/>
                    </a:ext>
                  </a:extLst>
                </a:gridCol>
              </a:tblGrid>
              <a:tr h="394335">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Attribute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175260">
                <a:tc>
                  <a:txBody>
                    <a:bodyPr/>
                    <a:lstStyle/>
                    <a:p>
                      <a:pPr algn="ctr"/>
                      <a:r>
                        <a:rPr lang="en-US" dirty="0"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Route’s id</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175260">
                <a:tc>
                  <a:txBody>
                    <a:bodyPr/>
                    <a:lstStyle/>
                    <a:p>
                      <a:pPr algn="ctr"/>
                      <a:r>
                        <a:rPr lang="en-US" dirty="0"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8999</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175260">
                <a:tc>
                  <a:txBody>
                    <a:bodyPr/>
                    <a:lstStyle/>
                    <a:p>
                      <a:pPr algn="ctr"/>
                      <a:r>
                        <a:rPr lang="en-US" dirty="0"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Stop station’s ID</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306705">
                <a:tc>
                  <a:txBody>
                    <a:bodyPr/>
                    <a:lstStyle/>
                    <a:p>
                      <a:pPr algn="ctr"/>
                      <a:r>
                        <a:rPr lang="en-US" dirty="0" smtClean="0">
                          <a:latin typeface="Cambria" panose="02040503050406030204" pitchFamily="18" charset="0"/>
                        </a:rPr>
                        <a:t>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106.70589000000001,10.776800000000001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Middle points</a:t>
                      </a:r>
                      <a:endParaRPr lang="en-US" dirty="0">
                        <a:latin typeface="Cambria" panose="02040503050406030204" pitchFamily="18" charset="0"/>
                      </a:endParaRPr>
                    </a:p>
                  </a:txBody>
                  <a:tcPr/>
                </a:tc>
                <a:extLst>
                  <a:ext uri="{0D108BD9-81ED-4DB2-BD59-A6C34878D82A}">
                    <a16:rowId xmlns:a16="http://schemas.microsoft.com/office/drawing/2014/main" xmlns="" val="10004"/>
                  </a:ext>
                </a:extLst>
              </a:tr>
              <a:tr h="175260">
                <a:tc>
                  <a:txBody>
                    <a:bodyPr/>
                    <a:lstStyle/>
                    <a:p>
                      <a:pPr algn="ctr"/>
                      <a:r>
                        <a:rPr lang="en-US" dirty="0"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True</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Turn</a:t>
                      </a:r>
                      <a:r>
                        <a:rPr lang="en-US" baseline="0" dirty="0" smtClean="0">
                          <a:latin typeface="Cambria" panose="02040503050406030204" pitchFamily="18" charset="0"/>
                        </a:rPr>
                        <a:t> (</a:t>
                      </a:r>
                      <a:r>
                        <a:rPr lang="en-US" baseline="0" dirty="0" err="1" smtClean="0">
                          <a:latin typeface="Cambria" panose="02040503050406030204" pitchFamily="18" charset="0"/>
                        </a:rPr>
                        <a:t>isgo</a:t>
                      </a:r>
                      <a:r>
                        <a:rPr lang="en-US" baseline="0" dirty="0" smtClean="0">
                          <a:latin typeface="Cambria" panose="02040503050406030204" pitchFamily="18" charset="0"/>
                        </a:rPr>
                        <a:t> parameter)</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175260">
                <a:tc>
                  <a:txBody>
                    <a:bodyPr/>
                    <a:lstStyle/>
                    <a:p>
                      <a:pPr algn="ctr"/>
                      <a:r>
                        <a:rPr lang="en-US" dirty="0"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Order</a:t>
                      </a:r>
                      <a:r>
                        <a:rPr lang="en-US" baseline="0" dirty="0" smtClean="0">
                          <a:latin typeface="Cambria" panose="02040503050406030204" pitchFamily="18" charset="0"/>
                        </a:rPr>
                        <a:t> in route</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175260">
                <a:tc>
                  <a:txBody>
                    <a:bodyPr/>
                    <a:lstStyle/>
                    <a:p>
                      <a:pPr algn="ctr"/>
                      <a:r>
                        <a:rPr lang="en-US" dirty="0"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Distance</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175260">
                <a:tc>
                  <a:txBody>
                    <a:bodyPr/>
                    <a:lstStyle/>
                    <a:p>
                      <a:pPr algn="ctr"/>
                      <a:r>
                        <a:rPr lang="en-US" dirty="0"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name</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175260">
                <a:tc>
                  <a:txBody>
                    <a:bodyPr/>
                    <a:lstStyle/>
                    <a:p>
                      <a:pPr algn="ctr"/>
                      <a:r>
                        <a:rPr lang="en-US" dirty="0"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longitude</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175260">
                <a:tc>
                  <a:txBody>
                    <a:bodyPr/>
                    <a:lstStyle/>
                    <a:p>
                      <a:pPr algn="ctr"/>
                      <a:r>
                        <a:rPr lang="en-US" dirty="0"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latitude</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06705">
                <a:tc>
                  <a:txBody>
                    <a:bodyPr/>
                    <a:lstStyle/>
                    <a:p>
                      <a:pPr algn="ctr"/>
                      <a:r>
                        <a:rPr lang="en-US" dirty="0"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number</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06705">
                <a:tc>
                  <a:txBody>
                    <a:bodyPr/>
                    <a:lstStyle/>
                    <a:p>
                      <a:pPr algn="ctr"/>
                      <a:r>
                        <a:rPr lang="en-US" dirty="0"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dirty="0" err="1" smtClean="0">
                          <a:solidFill>
                            <a:schemeClr val="dk1"/>
                          </a:solidFill>
                          <a:effectLst/>
                          <a:latin typeface="Cambria" panose="02040503050406030204" pitchFamily="18" charset="0"/>
                          <a:ea typeface="+mn-ea"/>
                          <a:cs typeface="+mn-cs"/>
                        </a:rPr>
                        <a:t>Bến</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Thành</a:t>
                      </a:r>
                      <a:r>
                        <a:rPr lang="en-US" sz="1800" b="0" i="0" kern="1200" dirty="0" smtClean="0">
                          <a:solidFill>
                            <a:schemeClr val="dk1"/>
                          </a:solidFill>
                          <a:effectLst/>
                          <a:latin typeface="Cambria" panose="02040503050406030204" pitchFamily="18" charset="0"/>
                          <a:ea typeface="+mn-ea"/>
                          <a:cs typeface="+mn-cs"/>
                        </a:rPr>
                        <a:t>- BX </a:t>
                      </a:r>
                      <a:r>
                        <a:rPr lang="en-US" sz="1800" b="0" i="0" kern="1200" dirty="0" err="1" smtClean="0">
                          <a:solidFill>
                            <a:schemeClr val="dk1"/>
                          </a:solidFill>
                          <a:effectLst/>
                          <a:latin typeface="Cambria" panose="02040503050406030204" pitchFamily="18" charset="0"/>
                          <a:ea typeface="+mn-ea"/>
                          <a:cs typeface="+mn-cs"/>
                        </a:rPr>
                        <a:t>Chợ</a:t>
                      </a:r>
                      <a:r>
                        <a:rPr lang="en-US" sz="1800" b="0" i="0" kern="1200" dirty="0" smtClean="0">
                          <a:solidFill>
                            <a:schemeClr val="dk1"/>
                          </a:solidFill>
                          <a:effectLst/>
                          <a:latin typeface="Cambria" panose="02040503050406030204" pitchFamily="18" charset="0"/>
                          <a:ea typeface="+mn-ea"/>
                          <a:cs typeface="+mn-cs"/>
                        </a:rPr>
                        <a:t> </a:t>
                      </a:r>
                      <a:r>
                        <a:rPr lang="en-US" sz="1800" b="0" i="0" kern="1200" dirty="0" err="1" smtClean="0">
                          <a:solidFill>
                            <a:schemeClr val="dk1"/>
                          </a:solidFill>
                          <a:effectLst/>
                          <a:latin typeface="Cambria" panose="02040503050406030204" pitchFamily="18" charset="0"/>
                          <a:ea typeface="+mn-ea"/>
                          <a:cs typeface="+mn-cs"/>
                        </a:rPr>
                        <a:t>Lớn</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Bus name</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06705">
                <a:tc>
                  <a:txBody>
                    <a:bodyPr/>
                    <a:lstStyle/>
                    <a:p>
                      <a:pPr algn="ctr"/>
                      <a:r>
                        <a:rPr lang="en-US" dirty="0"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a:t>
                      </a:r>
                      <a:r>
                        <a:rPr lang="en-US" baseline="0" dirty="0" smtClean="0">
                          <a:latin typeface="Cambria" panose="02040503050406030204" pitchFamily="18" charset="0"/>
                        </a:rPr>
                        <a:t> station’s address</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06705">
                <a:tc>
                  <a:txBody>
                    <a:bodyPr/>
                    <a:lstStyle/>
                    <a:p>
                      <a:pPr algn="ctr"/>
                      <a:r>
                        <a:rPr lang="en-US" dirty="0"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Start station’s code</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14</a:t>
            </a:fld>
            <a:endParaRPr lang="en-US"/>
          </a:p>
        </p:txBody>
      </p:sp>
      <p:sp>
        <p:nvSpPr>
          <p:cNvPr id="7" name="Rectangle 6"/>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6619660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6" name="Picture 4" descr="C:\Users\ngoan\Desktop\image\Religions-Muslim-Fema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3379795"/>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3" idx="1"/>
          </p:cNvCxnSpPr>
          <p:nvPr/>
        </p:nvCxnSpPr>
        <p:spPr>
          <a:xfrm>
            <a:off x="5334000" y="2857500"/>
            <a:ext cx="20132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2</a:t>
            </a:r>
            <a:endParaRPr kumimoji="0" lang="en" sz="2250" b="1" i="0" u="none" strike="noStrike" kern="0" cap="none" spc="0" normalizeH="0" baseline="0" noProof="0" dirty="0">
              <a:ln>
                <a:noFill/>
              </a:ln>
              <a:solidFill>
                <a:prstClr val="black"/>
              </a:solidFill>
              <a:effectLst/>
              <a:uLnTx/>
              <a:uFillTx/>
            </a:endParaRPr>
          </a:p>
        </p:txBody>
      </p:sp>
      <p:sp>
        <p:nvSpPr>
          <p:cNvPr id="12" name="TextBox 11"/>
          <p:cNvSpPr txBox="1"/>
          <p:nvPr/>
        </p:nvSpPr>
        <p:spPr>
          <a:xfrm>
            <a:off x="413004"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Lê</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xe</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0"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3" name="Picture 2" descr="C:\Users\ngoan\Desktop\image\Office-Client-Female-Ligh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4" y="2276856"/>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2369" y="3379795"/>
            <a:ext cx="1985031" cy="461665"/>
          </a:xfrm>
          <a:prstGeom prst="rect">
            <a:avLst/>
          </a:prstGeom>
          <a:noFill/>
        </p:spPr>
        <p:txBody>
          <a:bodyPr wrap="none" rtlCol="0">
            <a:spAutoFit/>
          </a:bodyPr>
          <a:lstStyle/>
          <a:p>
            <a:r>
              <a:rPr lang="en-US" sz="2400" b="1" dirty="0" err="1" smtClean="0">
                <a:latin typeface="Cambria" charset="0"/>
                <a:ea typeface="Cambria" charset="0"/>
                <a:cs typeface="Cambria" charset="0"/>
              </a:rPr>
              <a:t>Anh</a:t>
            </a:r>
            <a:r>
              <a:rPr lang="en-US" sz="2400" b="1" dirty="0" smtClean="0">
                <a:latin typeface="Cambria" charset="0"/>
                <a:ea typeface="Cambria" charset="0"/>
                <a:cs typeface="Cambria" charset="0"/>
              </a:rPr>
              <a:t> </a:t>
            </a:r>
            <a:r>
              <a:rPr lang="en-US" sz="2400" b="1" dirty="0" err="1" smtClean="0">
                <a:latin typeface="Cambria" charset="0"/>
                <a:ea typeface="Cambria" charset="0"/>
                <a:cs typeface="Cambria" charset="0"/>
              </a:rPr>
              <a:t>Kh</a:t>
            </a:r>
            <a:r>
              <a:rPr lang="vi-VN" sz="2400" b="1" dirty="0" smtClean="0">
                <a:latin typeface="Cambria" charset="0"/>
                <a:ea typeface="Cambria" charset="0"/>
                <a:cs typeface="Cambria" charset="0"/>
              </a:rPr>
              <a:t>ương</a:t>
            </a:r>
            <a:endParaRPr lang="en-US" sz="2400" b="1" dirty="0">
              <a:latin typeface="Cambria" charset="0"/>
              <a:ea typeface="Cambria" charset="0"/>
              <a:cs typeface="Cambria" charset="0"/>
            </a:endParaRPr>
          </a:p>
        </p:txBody>
      </p:sp>
      <p:sp>
        <p:nvSpPr>
          <p:cNvPr id="15" name="TextBox 14"/>
          <p:cNvSpPr txBox="1"/>
          <p:nvPr/>
        </p:nvSpPr>
        <p:spPr>
          <a:xfrm>
            <a:off x="3579673" y="2339367"/>
            <a:ext cx="1222451" cy="461665"/>
          </a:xfrm>
          <a:prstGeom prst="rect">
            <a:avLst/>
          </a:prstGeom>
          <a:noFill/>
        </p:spPr>
        <p:txBody>
          <a:bodyPr wrap="none" rtlCol="0">
            <a:spAutoFit/>
          </a:bodyPr>
          <a:lstStyle/>
          <a:p>
            <a:r>
              <a:rPr lang="vi-VN" sz="2400" b="1" dirty="0" smtClean="0">
                <a:latin typeface="Cambria" charset="0"/>
                <a:ea typeface="Cambria" charset="0"/>
                <a:cs typeface="Cambria" charset="0"/>
              </a:rPr>
              <a:t>Bạn gái</a:t>
            </a:r>
            <a:endParaRPr lang="en-US" sz="2400" b="1" dirty="0">
              <a:latin typeface="Cambria" charset="0"/>
              <a:ea typeface="Cambria" charset="0"/>
              <a:cs typeface="Cambria" charset="0"/>
            </a:endParaRPr>
          </a:p>
        </p:txBody>
      </p:sp>
      <p:sp>
        <p:nvSpPr>
          <p:cNvPr id="16" name="TextBox 15"/>
          <p:cNvSpPr txBox="1"/>
          <p:nvPr/>
        </p:nvSpPr>
        <p:spPr>
          <a:xfrm>
            <a:off x="3651536" y="4403923"/>
            <a:ext cx="1096775" cy="461665"/>
          </a:xfrm>
          <a:prstGeom prst="rect">
            <a:avLst/>
          </a:prstGeom>
          <a:noFill/>
        </p:spPr>
        <p:txBody>
          <a:bodyPr wrap="none" rtlCol="0">
            <a:spAutoFit/>
          </a:bodyPr>
          <a:lstStyle/>
          <a:p>
            <a:r>
              <a:rPr lang="vi-VN" sz="2400" b="1" dirty="0" smtClean="0">
                <a:latin typeface="Cambria" charset="0"/>
                <a:ea typeface="Cambria" charset="0"/>
                <a:cs typeface="Cambria" charset="0"/>
              </a:rPr>
              <a:t>Bà Nội</a:t>
            </a:r>
            <a:endParaRPr lang="en-US" sz="2400" b="1" dirty="0">
              <a:latin typeface="Cambria" charset="0"/>
              <a:ea typeface="Cambria" charset="0"/>
              <a:cs typeface="Cambria" charset="0"/>
            </a:endParaRPr>
          </a:p>
        </p:txBody>
      </p:sp>
      <p:sp>
        <p:nvSpPr>
          <p:cNvPr id="17" name="TextBox 16"/>
          <p:cNvSpPr txBox="1"/>
          <p:nvPr/>
        </p:nvSpPr>
        <p:spPr>
          <a:xfrm>
            <a:off x="7620000" y="3467099"/>
            <a:ext cx="607859" cy="461665"/>
          </a:xfrm>
          <a:prstGeom prst="rect">
            <a:avLst/>
          </a:prstGeom>
          <a:noFill/>
        </p:spPr>
        <p:txBody>
          <a:bodyPr wrap="none" rtlCol="0">
            <a:spAutoFit/>
          </a:bodyPr>
          <a:lstStyle/>
          <a:p>
            <a:r>
              <a:rPr lang="vi-VN" sz="2400" b="1" dirty="0" smtClean="0">
                <a:latin typeface="Cambria" charset="0"/>
                <a:ea typeface="Cambria" charset="0"/>
                <a:cs typeface="Cambria" charset="0"/>
              </a:rPr>
              <a:t>Mẹ</a:t>
            </a:r>
            <a:endParaRPr lang="en-US" sz="2400" b="1" dirty="0">
              <a:latin typeface="Cambria" charset="0"/>
              <a:ea typeface="Cambria" charset="0"/>
              <a:cs typeface="Cambria" charset="0"/>
            </a:endParaRPr>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140</a:t>
            </a:r>
            <a:endParaRPr lang="en-US" sz="1200" dirty="0">
              <a:solidFill>
                <a:schemeClr val="bg1">
                  <a:lumMod val="65000"/>
                </a:schemeClr>
              </a:solidFill>
            </a:endParaRPr>
          </a:p>
        </p:txBody>
      </p:sp>
    </p:spTree>
    <p:extLst>
      <p:ext uri="{BB962C8B-B14F-4D97-AF65-F5344CB8AC3E}">
        <p14:creationId xmlns:p14="http://schemas.microsoft.com/office/powerpoint/2010/main" val="18569185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4800"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838200"/>
            <a:ext cx="21336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8" name="Straight Arrow Connector 7"/>
          <p:cNvCxnSpPr>
            <a:stCxn id="2" idx="1"/>
            <a:endCxn id="4" idx="1"/>
          </p:cNvCxnSpPr>
          <p:nvPr/>
        </p:nvCxnSpPr>
        <p:spPr>
          <a:xfrm>
            <a:off x="1374648" y="2857500"/>
            <a:ext cx="182575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4" idx="3"/>
            <a:endCxn id="14" idx="1"/>
          </p:cNvCxnSpPr>
          <p:nvPr/>
        </p:nvCxnSpPr>
        <p:spPr>
          <a:xfrm>
            <a:off x="5334000" y="2857500"/>
            <a:ext cx="20284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1252728"/>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76" y="3392424"/>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81"/>
          <p:cNvSpPr/>
          <p:nvPr/>
        </p:nvSpPr>
        <p:spPr>
          <a:xfrm>
            <a:off x="413004" y="171300"/>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a:ln>
                  <a:noFill/>
                </a:ln>
                <a:solidFill>
                  <a:prstClr val="black"/>
                </a:solidFill>
                <a:effectLst/>
                <a:uLnTx/>
                <a:uFillTx/>
              </a:rPr>
              <a:t>3</a:t>
            </a:r>
            <a:endParaRPr kumimoji="0" lang="en" sz="2250" b="1" i="0" u="none" strike="noStrike" kern="0" cap="none" spc="0" normalizeH="0" baseline="0" noProof="0" dirty="0">
              <a:ln>
                <a:noFill/>
              </a:ln>
              <a:solidFill>
                <a:prstClr val="black"/>
              </a:solidFill>
              <a:effectLst/>
              <a:uLnTx/>
              <a:uFillTx/>
            </a:endParaRPr>
          </a:p>
        </p:txBody>
      </p:sp>
      <p:sp>
        <p:nvSpPr>
          <p:cNvPr id="13" name="TextBox 12"/>
          <p:cNvSpPr txBox="1"/>
          <p:nvPr/>
        </p:nvSpPr>
        <p:spPr>
          <a:xfrm>
            <a:off x="304800" y="5486400"/>
            <a:ext cx="861060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https:</a:t>
            </a:r>
            <a:r>
              <a:rPr kumimoji="0" lang="en-US" sz="1800" b="0" i="0" u="none" strike="noStrike" kern="0" cap="none" spc="0" normalizeH="0" baseline="0" noProof="0" dirty="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prstClr val="black"/>
                </a:solidFill>
                <a:effectLst/>
                <a:uLnTx/>
                <a:uFillTx/>
                <a:latin typeface="Cambria" pitchFamily="18" charset="0"/>
              </a:rPr>
              <a:t>maps.googleapis.com/maps/</a:t>
            </a:r>
            <a:r>
              <a:rPr kumimoji="0" lang="en-US" sz="1800" b="0" i="0" u="none" strike="noStrike" kern="0" cap="none" spc="0" normalizeH="0" baseline="0" noProof="0" dirty="0" err="1" smtClean="0">
                <a:ln>
                  <a:noFill/>
                </a:ln>
                <a:solidFill>
                  <a:prstClr val="black"/>
                </a:solidFill>
                <a:effectLst/>
                <a:uLnTx/>
                <a:uFillTx/>
                <a:latin typeface="Cambria" pitchFamily="18" charset="0"/>
              </a:rPr>
              <a:t>api</a:t>
            </a:r>
            <a:r>
              <a:rPr kumimoji="0" lang="en-US" sz="1800" b="0" i="0" u="none" strike="noStrike" kern="0" cap="none" spc="0" normalizeH="0" baseline="0" noProof="0" dirty="0" smtClean="0">
                <a:ln>
                  <a:noFill/>
                </a:ln>
                <a:solidFill>
                  <a:prstClr val="black"/>
                </a:solidFill>
                <a:effectLst/>
                <a:uLnTx/>
                <a:uFillTx/>
                <a:latin typeface="Cambria" pitchFamily="18" charset="0"/>
              </a:rPr>
              <a:t>/directions/</a:t>
            </a:r>
            <a:r>
              <a:rPr kumimoji="0" lang="en-US" sz="1800" b="0" i="0" u="none" strike="noStrike" kern="0" cap="none" spc="0" normalizeH="0" baseline="0" noProof="0" dirty="0" err="1" smtClean="0">
                <a:ln>
                  <a:noFill/>
                </a:ln>
                <a:solidFill>
                  <a:prstClr val="black"/>
                </a:solidFill>
                <a:effectLst/>
                <a:uLnTx/>
                <a:uFillTx/>
                <a:latin typeface="Cambria" pitchFamily="18" charset="0"/>
              </a:rPr>
              <a:t>json?origin</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1" i="0" u="none" strike="noStrike" kern="0" cap="none" spc="0" normalizeH="0" baseline="0" noProof="0" dirty="0" err="1" smtClean="0">
                <a:ln>
                  <a:noFill/>
                </a:ln>
                <a:solidFill>
                  <a:srgbClr val="FF0000"/>
                </a:solidFill>
                <a:effectLst/>
                <a:uLnTx/>
                <a:uFillTx/>
                <a:latin typeface="Cambria" pitchFamily="18" charset="0"/>
              </a:rPr>
              <a:t>Công</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Viên</a:t>
            </a:r>
            <a:r>
              <a:rPr kumimoji="0" lang="en-US" sz="1800" b="1" i="0" u="none" strike="noStrike" kern="0" cap="none" spc="0" normalizeH="0" baseline="0" noProof="0" dirty="0" smtClean="0">
                <a:ln>
                  <a:noFill/>
                </a:ln>
                <a:solidFill>
                  <a:srgbClr val="FF0000"/>
                </a:solidFill>
                <a:effectLst/>
                <a:uLnTx/>
                <a:uFillTx/>
                <a:latin typeface="Cambria" pitchFamily="18" charset="0"/>
              </a:rPr>
              <a:t> Tao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Đàn</a:t>
            </a:r>
            <a:endParaRPr kumimoji="0" lang="en-US" sz="1800" b="1" i="0" u="none" strike="noStrike" kern="0" cap="none" spc="0" normalizeH="0" baseline="0" noProof="0" dirty="0" smtClean="0">
              <a:ln>
                <a:noFill/>
              </a:ln>
              <a:solidFill>
                <a:srgbClr val="FF0000"/>
              </a:solidFill>
              <a:effectLst/>
              <a:uLnTx/>
              <a:uFillTx/>
              <a:latin typeface="Cambria" pitchFamily="18" charset="0"/>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mbria" pitchFamily="18" charset="0"/>
              </a:rPr>
              <a:t>&amp;destination=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VinCom</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Lê</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Thánh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Tôn</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&amp;waypoints=</a:t>
            </a:r>
            <a:r>
              <a:rPr kumimoji="0" lang="en-US" sz="1800" b="1" i="0" u="none" strike="noStrike" kern="0" cap="none" spc="0" normalizeH="0" baseline="0" noProof="0" dirty="0" err="1" smtClean="0">
                <a:ln>
                  <a:noFill/>
                </a:ln>
                <a:solidFill>
                  <a:srgbClr val="FF0000"/>
                </a:solidFill>
                <a:effectLst/>
                <a:uLnTx/>
                <a:uFillTx/>
                <a:latin typeface="Cambria" pitchFamily="18" charset="0"/>
              </a:rPr>
              <a:t>optimize:true</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smtClean="0">
                <a:ln>
                  <a:noFill/>
                </a:ln>
                <a:solidFill>
                  <a:srgbClr val="FF0000"/>
                </a:solidFill>
                <a:effectLst/>
                <a:uLnTx/>
                <a:uFillTx/>
                <a:latin typeface="Cambria" pitchFamily="18" charset="0"/>
              </a:rPr>
              <a:t>280 </a:t>
            </a:r>
            <a:r>
              <a:rPr kumimoji="0" lang="en-US" sz="1800" b="1" i="0" u="none" strike="noStrike" kern="0" cap="none" spc="0" normalizeH="0" baseline="0" noProof="0" dirty="0" err="1" smtClean="0">
                <a:ln>
                  <a:noFill/>
                </a:ln>
                <a:solidFill>
                  <a:srgbClr val="FF0000"/>
                </a:solidFill>
                <a:effectLst/>
                <a:uLnTx/>
                <a:uFillTx/>
                <a:latin typeface="Cambria" pitchFamily="18" charset="0"/>
              </a:rPr>
              <a:t>Nguyễn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Đình</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Chiểu</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0" i="0" u="none" strike="noStrike" kern="0" cap="none" spc="0" normalizeH="0" baseline="0" noProof="0" dirty="0" smtClean="0">
                <a:ln>
                  <a:noFill/>
                </a:ln>
                <a:solidFill>
                  <a:prstClr val="black"/>
                </a:solidFill>
                <a:effectLst/>
                <a:uLnTx/>
                <a:uFillTx/>
                <a:latin typeface="Cambria" pitchFamily="18" charset="0"/>
              </a:rPr>
              <a:t>|</a:t>
            </a:r>
            <a:r>
              <a:rPr kumimoji="0" lang="en-US" sz="1800" b="0"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Bến</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xe</a:t>
            </a:r>
            <a:r>
              <a:rPr kumimoji="0" lang="en-US" sz="1800" b="1" i="0" u="none" strike="noStrike" kern="0" cap="none" spc="0" normalizeH="0" baseline="0" noProof="0" dirty="0" smtClean="0">
                <a:ln>
                  <a:noFill/>
                </a:ln>
                <a:solidFill>
                  <a:srgbClr val="FF0000"/>
                </a:solidFill>
                <a:effectLst/>
                <a:uLnTx/>
                <a:uFillTx/>
                <a:latin typeface="Cambria" pitchFamily="18" charset="0"/>
              </a:rPr>
              <a:t> </a:t>
            </a:r>
            <a:r>
              <a:rPr kumimoji="0" lang="en-US" sz="1800" b="1" i="0" u="none" strike="noStrike" kern="0" cap="none" spc="0" normalizeH="0" baseline="0" noProof="0" dirty="0" err="1" smtClean="0">
                <a:ln>
                  <a:noFill/>
                </a:ln>
                <a:solidFill>
                  <a:srgbClr val="FF0000"/>
                </a:solidFill>
                <a:effectLst/>
                <a:uLnTx/>
                <a:uFillTx/>
                <a:latin typeface="Cambria" pitchFamily="18" charset="0"/>
              </a:rPr>
              <a:t>quận</a:t>
            </a:r>
            <a:r>
              <a:rPr kumimoji="0" lang="en-US" sz="1800" b="1" i="0" u="none" strike="noStrike" kern="0" cap="none" spc="0" normalizeH="0" baseline="0" noProof="0" dirty="0" smtClean="0">
                <a:ln>
                  <a:noFill/>
                </a:ln>
                <a:solidFill>
                  <a:srgbClr val="FF0000"/>
                </a:solidFill>
                <a:effectLst/>
                <a:uLnTx/>
                <a:uFillTx/>
                <a:latin typeface="Cambria" pitchFamily="18" charset="0"/>
              </a:rPr>
              <a:t> 8 </a:t>
            </a:r>
            <a:r>
              <a:rPr kumimoji="0" lang="en-US" sz="1800" b="0" i="0" u="none" strike="noStrike" kern="0" cap="none" spc="0" normalizeH="0" baseline="0" noProof="0" dirty="0" smtClean="0">
                <a:ln>
                  <a:noFill/>
                </a:ln>
                <a:solidFill>
                  <a:prstClr val="black"/>
                </a:solidFill>
                <a:effectLst/>
                <a:uLnTx/>
                <a:uFillTx/>
                <a:latin typeface="Cambria" pitchFamily="18" charset="0"/>
              </a:rPr>
              <a:t>&amp;key=</a:t>
            </a:r>
            <a:r>
              <a:rPr kumimoji="0" lang="en-US" sz="1800" b="1" i="1" u="none" strike="noStrike" kern="0" cap="none" spc="0" normalizeH="0" baseline="0" noProof="0" dirty="0" smtClean="0">
                <a:ln>
                  <a:noFill/>
                </a:ln>
                <a:solidFill>
                  <a:prstClr val="black"/>
                </a:solidFill>
                <a:effectLst/>
                <a:uLnTx/>
                <a:uFillTx/>
                <a:latin typeface="Cambria" pitchFamily="18" charset="0"/>
              </a:rPr>
              <a:t>YOUR_API_KEY</a:t>
            </a:r>
            <a:endParaRPr kumimoji="0" lang="en-US" sz="1800" b="0" i="0" u="none" strike="noStrike" kern="0" cap="none" spc="0" normalizeH="0" baseline="0" noProof="0" dirty="0">
              <a:ln>
                <a:noFill/>
              </a:ln>
              <a:solidFill>
                <a:prstClr val="black"/>
              </a:solidFill>
              <a:effectLst/>
              <a:uLnTx/>
              <a:uFillTx/>
              <a:latin typeface="Cambria" pitchFamily="18" charset="0"/>
            </a:endParaRPr>
          </a:p>
        </p:txBody>
      </p:sp>
      <p:pic>
        <p:nvPicPr>
          <p:cNvPr id="14"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444" y="232257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68351" y="3405485"/>
            <a:ext cx="1985031" cy="461665"/>
          </a:xfrm>
          <a:prstGeom prst="rect">
            <a:avLst/>
          </a:prstGeom>
          <a:noFill/>
        </p:spPr>
        <p:txBody>
          <a:bodyPr wrap="none" rtlCol="0">
            <a:spAutoFit/>
          </a:bodyPr>
          <a:lstStyle/>
          <a:p>
            <a:r>
              <a:rPr lang="en-US" sz="2400" b="1" dirty="0" err="1" smtClean="0">
                <a:latin typeface="Cambria" charset="0"/>
                <a:ea typeface="Cambria" charset="0"/>
                <a:cs typeface="Cambria" charset="0"/>
              </a:rPr>
              <a:t>Anh</a:t>
            </a:r>
            <a:r>
              <a:rPr lang="en-US" sz="2400" b="1" dirty="0" smtClean="0">
                <a:latin typeface="Cambria" charset="0"/>
                <a:ea typeface="Cambria" charset="0"/>
                <a:cs typeface="Cambria" charset="0"/>
              </a:rPr>
              <a:t> </a:t>
            </a:r>
            <a:r>
              <a:rPr lang="en-US" sz="2400" b="1" dirty="0" err="1" smtClean="0">
                <a:latin typeface="Cambria" charset="0"/>
                <a:ea typeface="Cambria" charset="0"/>
                <a:cs typeface="Cambria" charset="0"/>
              </a:rPr>
              <a:t>Kh</a:t>
            </a:r>
            <a:r>
              <a:rPr lang="vi-VN" sz="2400" b="1" dirty="0" smtClean="0">
                <a:latin typeface="Cambria" charset="0"/>
                <a:ea typeface="Cambria" charset="0"/>
                <a:cs typeface="Cambria" charset="0"/>
              </a:rPr>
              <a:t>ương</a:t>
            </a:r>
            <a:endParaRPr lang="en-US" sz="2400" b="1" dirty="0">
              <a:latin typeface="Cambria" charset="0"/>
              <a:ea typeface="Cambria" charset="0"/>
              <a:cs typeface="Cambria" charset="0"/>
            </a:endParaRPr>
          </a:p>
        </p:txBody>
      </p:sp>
      <p:sp>
        <p:nvSpPr>
          <p:cNvPr id="16" name="TextBox 15"/>
          <p:cNvSpPr txBox="1"/>
          <p:nvPr/>
        </p:nvSpPr>
        <p:spPr>
          <a:xfrm>
            <a:off x="3732276" y="2372155"/>
            <a:ext cx="1222451" cy="461665"/>
          </a:xfrm>
          <a:prstGeom prst="rect">
            <a:avLst/>
          </a:prstGeom>
          <a:noFill/>
        </p:spPr>
        <p:txBody>
          <a:bodyPr wrap="none" rtlCol="0">
            <a:spAutoFit/>
          </a:bodyPr>
          <a:lstStyle/>
          <a:p>
            <a:r>
              <a:rPr lang="vi-VN" sz="2400" b="1" dirty="0" smtClean="0">
                <a:latin typeface="Cambria" charset="0"/>
                <a:ea typeface="Cambria" charset="0"/>
                <a:cs typeface="Cambria" charset="0"/>
              </a:rPr>
              <a:t>Bạn gái</a:t>
            </a:r>
            <a:endParaRPr lang="en-US" sz="2400" b="1" dirty="0">
              <a:latin typeface="Cambria" charset="0"/>
              <a:ea typeface="Cambria" charset="0"/>
              <a:cs typeface="Cambria" charset="0"/>
            </a:endParaRPr>
          </a:p>
        </p:txBody>
      </p:sp>
      <p:sp>
        <p:nvSpPr>
          <p:cNvPr id="17" name="TextBox 16"/>
          <p:cNvSpPr txBox="1"/>
          <p:nvPr/>
        </p:nvSpPr>
        <p:spPr>
          <a:xfrm>
            <a:off x="7348980" y="3396810"/>
            <a:ext cx="1096775" cy="461665"/>
          </a:xfrm>
          <a:prstGeom prst="rect">
            <a:avLst/>
          </a:prstGeom>
          <a:noFill/>
        </p:spPr>
        <p:txBody>
          <a:bodyPr wrap="none" rtlCol="0">
            <a:spAutoFit/>
          </a:bodyPr>
          <a:lstStyle/>
          <a:p>
            <a:r>
              <a:rPr lang="vi-VN" sz="2400" b="1" dirty="0" smtClean="0">
                <a:latin typeface="Cambria" charset="0"/>
                <a:ea typeface="Cambria" charset="0"/>
                <a:cs typeface="Cambria" charset="0"/>
              </a:rPr>
              <a:t>Bà Nội</a:t>
            </a:r>
            <a:endParaRPr lang="en-US" sz="2400" b="1" dirty="0">
              <a:latin typeface="Cambria" charset="0"/>
              <a:ea typeface="Cambria" charset="0"/>
              <a:cs typeface="Cambria" charset="0"/>
            </a:endParaRPr>
          </a:p>
        </p:txBody>
      </p:sp>
      <p:sp>
        <p:nvSpPr>
          <p:cNvPr id="18" name="TextBox 17"/>
          <p:cNvSpPr txBox="1"/>
          <p:nvPr/>
        </p:nvSpPr>
        <p:spPr>
          <a:xfrm>
            <a:off x="3963270" y="4367775"/>
            <a:ext cx="607859" cy="461665"/>
          </a:xfrm>
          <a:prstGeom prst="rect">
            <a:avLst/>
          </a:prstGeom>
          <a:noFill/>
        </p:spPr>
        <p:txBody>
          <a:bodyPr wrap="none" rtlCol="0">
            <a:spAutoFit/>
          </a:bodyPr>
          <a:lstStyle/>
          <a:p>
            <a:r>
              <a:rPr lang="vi-VN" sz="2400" b="1" dirty="0" smtClean="0">
                <a:latin typeface="Cambria" charset="0"/>
                <a:ea typeface="Cambria" charset="0"/>
                <a:cs typeface="Cambria" charset="0"/>
              </a:rPr>
              <a:t>Mẹ</a:t>
            </a:r>
            <a:endParaRPr lang="en-US" sz="2400" b="1" dirty="0">
              <a:latin typeface="Cambria" charset="0"/>
              <a:ea typeface="Cambria" charset="0"/>
              <a:cs typeface="Cambria" charset="0"/>
            </a:endParaRPr>
          </a:p>
        </p:txBody>
      </p: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141</a:t>
            </a:r>
            <a:endParaRPr lang="en-US" sz="1200" dirty="0">
              <a:solidFill>
                <a:schemeClr val="bg1">
                  <a:lumMod val="65000"/>
                </a:schemeClr>
              </a:solidFill>
            </a:endParaRPr>
          </a:p>
        </p:txBody>
      </p:sp>
    </p:spTree>
    <p:extLst>
      <p:ext uri="{BB962C8B-B14F-4D97-AF65-F5344CB8AC3E}">
        <p14:creationId xmlns:p14="http://schemas.microsoft.com/office/powerpoint/2010/main" val="15420617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0880" y="2324100"/>
            <a:ext cx="2209800" cy="838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Rectangle 15"/>
          <p:cNvSpPr/>
          <p:nvPr/>
        </p:nvSpPr>
        <p:spPr>
          <a:xfrm>
            <a:off x="3230880" y="38862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Sort results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8" name="Straight Arrow Connector 17"/>
          <p:cNvCxnSpPr>
            <a:stCxn id="2050" idx="2"/>
            <a:endCxn id="15" idx="0"/>
          </p:cNvCxnSpPr>
          <p:nvPr/>
        </p:nvCxnSpPr>
        <p:spPr>
          <a:xfrm>
            <a:off x="4335780" y="1618250"/>
            <a:ext cx="0" cy="705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5" idx="2"/>
            <a:endCxn id="16" idx="0"/>
          </p:cNvCxnSpPr>
          <p:nvPr/>
        </p:nvCxnSpPr>
        <p:spPr>
          <a:xfrm>
            <a:off x="4335780" y="3162300"/>
            <a:ext cx="0" cy="723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049" name="Group 2048"/>
          <p:cNvGrpSpPr/>
          <p:nvPr/>
        </p:nvGrpSpPr>
        <p:grpSpPr>
          <a:xfrm>
            <a:off x="3307080" y="123158"/>
            <a:ext cx="2057400" cy="1495092"/>
            <a:chOff x="5867400" y="594360"/>
            <a:chExt cx="2057400" cy="1495092"/>
          </a:xfrm>
        </p:grpSpPr>
        <p:pic>
          <p:nvPicPr>
            <p:cNvPr id="2050" name="Picture 2" descr="C:\Users\ngoan\Desktop\image\dT8jMeK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594360"/>
              <a:ext cx="2057400" cy="1495092"/>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6230693" y="1093256"/>
              <a:ext cx="14573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latin typeface="Cambria" pitchFamily="18" charset="0"/>
                </a:rPr>
                <a:t>Google API</a:t>
              </a:r>
            </a:p>
          </p:txBody>
        </p:sp>
      </p:grpSp>
      <p:sp>
        <p:nvSpPr>
          <p:cNvPr id="39" name="Rectangle 38"/>
          <p:cNvSpPr/>
          <p:nvPr/>
        </p:nvSpPr>
        <p:spPr>
          <a:xfrm>
            <a:off x="3230880" y="5715000"/>
            <a:ext cx="2209800" cy="914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Display on Mobile</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2061" name="Straight Arrow Connector 2060"/>
          <p:cNvCxnSpPr>
            <a:stCxn id="16" idx="2"/>
            <a:endCxn id="39" idx="0"/>
          </p:cNvCxnSpPr>
          <p:nvPr/>
        </p:nvCxnSpPr>
        <p:spPr>
          <a:xfrm>
            <a:off x="4335780" y="4800600"/>
            <a:ext cx="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Slide Number Placeholder 4"/>
          <p:cNvSpPr txBox="1">
            <a:spLocks/>
          </p:cNvSpPr>
          <p:nvPr/>
        </p:nvSpPr>
        <p:spPr>
          <a:xfrm>
            <a:off x="6457950" y="6356351"/>
            <a:ext cx="2057400" cy="365125"/>
          </a:xfrm>
          <a:prstGeom prst="rect">
            <a:avLst/>
          </a:prstGeom>
          <a:noFill/>
          <a:ln>
            <a:noFill/>
          </a:ln>
        </p:spPr>
        <p:txBody>
          <a:bodyPr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smtClean="0">
                <a:solidFill>
                  <a:schemeClr val="bg1">
                    <a:lumMod val="65000"/>
                  </a:schemeClr>
                </a:solidFill>
              </a:rPr>
              <a:t>142</a:t>
            </a:r>
            <a:endParaRPr lang="en-US" sz="1200" dirty="0">
              <a:solidFill>
                <a:schemeClr val="bg1">
                  <a:lumMod val="65000"/>
                </a:schemeClr>
              </a:solidFill>
            </a:endParaRPr>
          </a:p>
        </p:txBody>
      </p:sp>
    </p:spTree>
    <p:extLst>
      <p:ext uri="{BB962C8B-B14F-4D97-AF65-F5344CB8AC3E}">
        <p14:creationId xmlns:p14="http://schemas.microsoft.com/office/powerpoint/2010/main" val="21094356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85800"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a:stCxn id="10" idx="1"/>
          </p:cNvCxnSpPr>
          <p:nvPr/>
        </p:nvCxnSpPr>
        <p:spPr>
          <a:xfrm>
            <a:off x="1755648" y="2058924"/>
            <a:ext cx="2194297" cy="0"/>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a:off x="4484869" y="2593848"/>
            <a:ext cx="0" cy="1189157"/>
          </a:xfrm>
          <a:prstGeom prst="straightConnector1">
            <a:avLst/>
          </a:prstGeom>
          <a:ln w="76200">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019793" y="4317929"/>
            <a:ext cx="2098708"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1"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45" y="1524000"/>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945"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501" y="3783005"/>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98253" y="60127"/>
            <a:ext cx="3173231"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chemeClr val="tx1"/>
                </a:solidFill>
                <a:effectLst/>
                <a:uLnTx/>
                <a:uFillTx/>
                <a:latin typeface="Cambria" pitchFamily="18" charset="0"/>
              </a:rPr>
              <a:t>BEST RESULT</a:t>
            </a:r>
            <a:endParaRPr kumimoji="0" lang="en-US" sz="3600" b="0" i="0" u="none" strike="noStrike" kern="0" cap="none" spc="0" normalizeH="0" baseline="0" noProof="0" dirty="0">
              <a:ln>
                <a:noFill/>
              </a:ln>
              <a:solidFill>
                <a:schemeClr val="tx1"/>
              </a:solidFill>
              <a:effectLst/>
              <a:uLnTx/>
              <a:uFillTx/>
              <a:latin typeface="Cambria" pitchFamily="18" charset="0"/>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143</a:t>
            </a:r>
            <a:endParaRPr lang="en-US" sz="1200" dirty="0">
              <a:solidFill>
                <a:schemeClr val="bg1">
                  <a:lumMod val="65000"/>
                </a:schemeClr>
              </a:solidFill>
            </a:endParaRPr>
          </a:p>
        </p:txBody>
      </p:sp>
    </p:spTree>
    <p:extLst>
      <p:ext uri="{BB962C8B-B14F-4D97-AF65-F5344CB8AC3E}">
        <p14:creationId xmlns:p14="http://schemas.microsoft.com/office/powerpoint/2010/main" val="38686644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a:spLocks noGrp="1"/>
          </p:cNvSpPr>
          <p:nvPr>
            <p:ph type="title"/>
          </p:nvPr>
        </p:nvSpPr>
        <p:spPr>
          <a:xfrm>
            <a:off x="332118" y="353375"/>
            <a:ext cx="8499023" cy="621945"/>
          </a:xfrm>
          <a:prstGeom prst="rect">
            <a:avLst/>
          </a:prstGeom>
        </p:spPr>
        <p:txBody>
          <a:bodyPr>
            <a:normAutofit fontScale="90000"/>
          </a:bodyPr>
          <a:lstStyle>
            <a:lvl1pPr>
              <a:defRPr sz="3600">
                <a:latin typeface="Cambria"/>
                <a:ea typeface="Cambria"/>
                <a:cs typeface="Cambria"/>
                <a:sym typeface="Cambria"/>
              </a:defRPr>
            </a:lvl1pPr>
          </a:lstStyle>
          <a:p>
            <a:pPr algn="ctr"/>
            <a:r>
              <a:rPr lang="en-US" sz="5400" dirty="0" smtClean="0">
                <a:solidFill>
                  <a:schemeClr val="bg1"/>
                </a:solidFill>
                <a:cs typeface="Times New Roman" pitchFamily="18" charset="0"/>
              </a:rPr>
              <a:t>JSON</a:t>
            </a:r>
            <a:endParaRPr lang="en-US" sz="5400" dirty="0">
              <a:solidFill>
                <a:schemeClr val="bg1"/>
              </a:solidFill>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76400"/>
            <a:ext cx="4241462" cy="4165211"/>
          </a:xfrm>
          <a:prstGeom prst="rect">
            <a:avLst/>
          </a:prstGeom>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144</a:t>
            </a:r>
            <a:endParaRPr lang="en-US" sz="1200" dirty="0">
              <a:solidFill>
                <a:schemeClr val="bg1">
                  <a:lumMod val="65000"/>
                </a:schemeClr>
              </a:solidFill>
            </a:endParaRPr>
          </a:p>
        </p:txBody>
      </p:sp>
    </p:spTree>
    <p:extLst>
      <p:ext uri="{BB962C8B-B14F-4D97-AF65-F5344CB8AC3E}">
        <p14:creationId xmlns:p14="http://schemas.microsoft.com/office/powerpoint/2010/main" val="37934437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LEG</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mbria" pitchFamily="18" charset="0"/>
              </a:rPr>
              <a:t>Represent a single leg of </a:t>
            </a:r>
            <a:r>
              <a:rPr kumimoji="0" lang="en-US" sz="2400" b="0" i="0" u="none" strike="noStrike" kern="0" cap="none" spc="0" normalizeH="0" baseline="0" noProof="0" dirty="0" smtClean="0">
                <a:ln>
                  <a:noFill/>
                </a:ln>
                <a:solidFill>
                  <a:schemeClr val="bg1"/>
                </a:solidFill>
                <a:effectLst/>
                <a:uLnTx/>
                <a:uFillTx/>
                <a:latin typeface="Cambria" pitchFamily="18" charset="0"/>
              </a:rPr>
              <a:t>the journey </a:t>
            </a:r>
            <a:r>
              <a:rPr kumimoji="0" lang="en-US" sz="2400" b="0" i="0" u="none" strike="noStrike" kern="0" cap="none" spc="0" normalizeH="0" baseline="0" noProof="0" dirty="0">
                <a:ln>
                  <a:noFill/>
                </a:ln>
                <a:solidFill>
                  <a:schemeClr val="bg1"/>
                </a:solidFill>
                <a:effectLst/>
                <a:uLnTx/>
                <a:uFillTx/>
                <a:latin typeface="Cambria" pitchFamily="18" charset="0"/>
              </a:rPr>
              <a:t>from the origin to the destination in the calculated route</a:t>
            </a:r>
            <a:r>
              <a:rPr kumimoji="0" lang="en-US" sz="2400" b="0" i="0" u="none" strike="noStrike" kern="0" cap="none" spc="0" normalizeH="0" baseline="0" noProof="0" dirty="0" smtClean="0">
                <a:ln>
                  <a:noFill/>
                </a:ln>
                <a:solidFill>
                  <a:schemeClr val="bg1"/>
                </a:solidFill>
                <a:effectLst/>
                <a:uLnTx/>
                <a:uFillTx/>
                <a:latin typeface="Cambria" pitchFamily="18" charset="0"/>
              </a:rPr>
              <a:t>.</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145</a:t>
            </a:r>
            <a:endParaRPr lang="en-US" sz="1200" dirty="0">
              <a:solidFill>
                <a:schemeClr val="bg1">
                  <a:lumMod val="65000"/>
                </a:schemeClr>
              </a:solidFill>
            </a:endParaRPr>
          </a:p>
        </p:txBody>
      </p:sp>
    </p:spTree>
    <p:extLst>
      <p:ext uri="{BB962C8B-B14F-4D97-AF65-F5344CB8AC3E}">
        <p14:creationId xmlns:p14="http://schemas.microsoft.com/office/powerpoint/2010/main" val="24384774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2"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7"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146</a:t>
            </a:r>
            <a:endParaRPr lang="en-US" sz="1200" dirty="0">
              <a:solidFill>
                <a:schemeClr val="bg1">
                  <a:lumMod val="65000"/>
                </a:schemeClr>
              </a:solidFill>
            </a:endParaRPr>
          </a:p>
        </p:txBody>
      </p:sp>
    </p:spTree>
    <p:extLst>
      <p:ext uri="{BB962C8B-B14F-4D97-AF65-F5344CB8AC3E}">
        <p14:creationId xmlns:p14="http://schemas.microsoft.com/office/powerpoint/2010/main" val="27198703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40135" y="2099697"/>
            <a:ext cx="1808322" cy="103800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524000" y="3569623"/>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2" name="Picture 1"/>
          <p:cNvPicPr>
            <a:picLocks noChangeAspect="1"/>
          </p:cNvPicPr>
          <p:nvPr/>
        </p:nvPicPr>
        <p:blipFill>
          <a:blip r:embed="rId4"/>
          <a:stretch>
            <a:fillRect/>
          </a:stretch>
        </p:blipFill>
        <p:spPr>
          <a:xfrm>
            <a:off x="2572693" y="1936810"/>
            <a:ext cx="2962275" cy="809625"/>
          </a:xfrm>
          <a:prstGeom prst="rect">
            <a:avLst/>
          </a:prstGeom>
        </p:spPr>
      </p:pic>
      <p:sp>
        <p:nvSpPr>
          <p:cNvPr id="3" name="Rectangle 2"/>
          <p:cNvSpPr/>
          <p:nvPr/>
        </p:nvSpPr>
        <p:spPr>
          <a:xfrm>
            <a:off x="2697031" y="1936810"/>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a:endCxn id="7" idx="1"/>
          </p:cNvCxnSpPr>
          <p:nvPr/>
        </p:nvCxnSpPr>
        <p:spPr>
          <a:xfrm>
            <a:off x="5148943" y="2583549"/>
            <a:ext cx="1291192" cy="2770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572693" y="2628052"/>
            <a:ext cx="238854" cy="94157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147</a:t>
            </a:r>
            <a:endParaRPr lang="en-US" sz="1200" dirty="0">
              <a:solidFill>
                <a:schemeClr val="bg1">
                  <a:lumMod val="65000"/>
                </a:schemeClr>
              </a:solidFill>
            </a:endParaRPr>
          </a:p>
        </p:txBody>
      </p:sp>
    </p:spTree>
    <p:extLst>
      <p:ext uri="{BB962C8B-B14F-4D97-AF65-F5344CB8AC3E}">
        <p14:creationId xmlns:p14="http://schemas.microsoft.com/office/powerpoint/2010/main" val="30688658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374814" y="2099697"/>
            <a:ext cx="1915153" cy="1332272"/>
            <a:chOff x="6520756" y="2169995"/>
            <a:chExt cx="1808322" cy="1038002"/>
          </a:xfrm>
        </p:grpSpPr>
        <p:sp>
          <p:nvSpPr>
            <p:cNvPr id="7"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403462" y="2608527"/>
            <a:ext cx="1062652" cy="7332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624422" y="3810000"/>
            <a:ext cx="1173031"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sp>
        <p:nvSpPr>
          <p:cNvPr id="12" name="Rectangle 11"/>
          <p:cNvSpPr/>
          <p:nvPr/>
        </p:nvSpPr>
        <p:spPr>
          <a:xfrm>
            <a:off x="2817473" y="1881943"/>
            <a:ext cx="2724055" cy="80962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955537" y="2056077"/>
            <a:ext cx="2447925" cy="552450"/>
          </a:xfrm>
          <a:prstGeom prst="rect">
            <a:avLst/>
          </a:prstGeom>
        </p:spPr>
      </p:pic>
      <p:cxnSp>
        <p:nvCxnSpPr>
          <p:cNvPr id="14" name="Straight Arrow Connector 13"/>
          <p:cNvCxnSpPr/>
          <p:nvPr/>
        </p:nvCxnSpPr>
        <p:spPr>
          <a:xfrm flipV="1">
            <a:off x="2492829" y="2608527"/>
            <a:ext cx="462708" cy="128855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148</a:t>
            </a:r>
            <a:endParaRPr lang="en-US" sz="1200" dirty="0">
              <a:solidFill>
                <a:schemeClr val="bg1">
                  <a:lumMod val="65000"/>
                </a:schemeClr>
              </a:solidFill>
            </a:endParaRPr>
          </a:p>
        </p:txBody>
      </p:sp>
    </p:spTree>
    <p:extLst>
      <p:ext uri="{BB962C8B-B14F-4D97-AF65-F5344CB8AC3E}">
        <p14:creationId xmlns:p14="http://schemas.microsoft.com/office/powerpoint/2010/main" val="5626575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461898" y="2099697"/>
            <a:ext cx="1950779" cy="1688532"/>
            <a:chOff x="6520756" y="2169995"/>
            <a:chExt cx="1808322" cy="1316732"/>
          </a:xfrm>
        </p:grpSpPr>
        <p:sp>
          <p:nvSpPr>
            <p:cNvPr id="7" name="Shape 689"/>
            <p:cNvSpPr/>
            <p:nvPr/>
          </p:nvSpPr>
          <p:spPr>
            <a:xfrm>
              <a:off x="6520756" y="2653846"/>
              <a:ext cx="1808322" cy="83288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5541528" y="2917371"/>
            <a:ext cx="1000786" cy="66402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828800" y="4715301"/>
            <a:ext cx="1066392"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988828" y="2436784"/>
            <a:ext cx="2552700" cy="581025"/>
          </a:xfrm>
          <a:prstGeom prst="rect">
            <a:avLst/>
          </a:prstGeom>
        </p:spPr>
      </p:pic>
      <p:sp>
        <p:nvSpPr>
          <p:cNvPr id="13" name="Rectangle 12"/>
          <p:cNvSpPr/>
          <p:nvPr/>
        </p:nvSpPr>
        <p:spPr>
          <a:xfrm>
            <a:off x="2988828" y="2360718"/>
            <a:ext cx="2724055" cy="65709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2850124"/>
            <a:ext cx="702911" cy="2022126"/>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149</a:t>
            </a:r>
            <a:endParaRPr lang="en-US" sz="1200" dirty="0">
              <a:solidFill>
                <a:schemeClr val="bg1">
                  <a:lumMod val="65000"/>
                </a:schemeClr>
              </a:solidFill>
            </a:endParaRPr>
          </a:p>
        </p:txBody>
      </p:sp>
    </p:spTree>
    <p:extLst>
      <p:ext uri="{BB962C8B-B14F-4D97-AF65-F5344CB8AC3E}">
        <p14:creationId xmlns:p14="http://schemas.microsoft.com/office/powerpoint/2010/main" val="1755179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ROUTE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Route: represent the route of bus.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15</a:t>
            </a:fld>
            <a:endParaRPr lang="en-US"/>
          </a:p>
        </p:txBody>
      </p:sp>
    </p:spTree>
    <p:extLst>
      <p:ext uri="{BB962C8B-B14F-4D97-AF65-F5344CB8AC3E}">
        <p14:creationId xmlns:p14="http://schemas.microsoft.com/office/powerpoint/2010/main" val="880882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56077"/>
            <a:ext cx="4241462" cy="4165211"/>
          </a:xfrm>
          <a:prstGeom prst="rect">
            <a:avLst/>
          </a:prstGeom>
        </p:spPr>
      </p:pic>
      <p:grpSp>
        <p:nvGrpSpPr>
          <p:cNvPr id="6" name="Group 5"/>
          <p:cNvGrpSpPr/>
          <p:nvPr/>
        </p:nvGrpSpPr>
        <p:grpSpPr>
          <a:xfrm>
            <a:off x="6124441" y="2099697"/>
            <a:ext cx="1986405" cy="2002198"/>
            <a:chOff x="6520756" y="2169995"/>
            <a:chExt cx="1808322" cy="1557903"/>
          </a:xfrm>
        </p:grpSpPr>
        <p:sp>
          <p:nvSpPr>
            <p:cNvPr id="7" name="Shape 689"/>
            <p:cNvSpPr/>
            <p:nvPr/>
          </p:nvSpPr>
          <p:spPr>
            <a:xfrm>
              <a:off x="6520756" y="2653846"/>
              <a:ext cx="1808322" cy="10740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EndAddress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773753" y="4101895"/>
            <a:ext cx="969447" cy="31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3175488" y="2591205"/>
            <a:ext cx="2305050" cy="533400"/>
          </a:xfrm>
          <a:prstGeom prst="rect">
            <a:avLst/>
          </a:prstGeom>
        </p:spPr>
      </p:pic>
      <p:sp>
        <p:nvSpPr>
          <p:cNvPr id="13" name="Rectangle 12"/>
          <p:cNvSpPr/>
          <p:nvPr/>
        </p:nvSpPr>
        <p:spPr>
          <a:xfrm>
            <a:off x="3091543" y="2591206"/>
            <a:ext cx="2471057" cy="53340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V="1">
            <a:off x="2577270" y="3026229"/>
            <a:ext cx="840844" cy="11756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268686" y="3026229"/>
            <a:ext cx="977735" cy="8688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150</a:t>
            </a:r>
            <a:endParaRPr lang="en-US" sz="1200" dirty="0">
              <a:solidFill>
                <a:schemeClr val="bg1">
                  <a:lumMod val="65000"/>
                </a:schemeClr>
              </a:solidFill>
            </a:endParaRPr>
          </a:p>
        </p:txBody>
      </p:sp>
    </p:spTree>
    <p:extLst>
      <p:ext uri="{BB962C8B-B14F-4D97-AF65-F5344CB8AC3E}">
        <p14:creationId xmlns:p14="http://schemas.microsoft.com/office/powerpoint/2010/main" val="32976467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73" y="2037013"/>
            <a:ext cx="4241462" cy="4165211"/>
          </a:xfrm>
          <a:prstGeom prst="rect">
            <a:avLst/>
          </a:prstGeom>
        </p:spPr>
      </p:pic>
      <p:grpSp>
        <p:nvGrpSpPr>
          <p:cNvPr id="6" name="Group 5"/>
          <p:cNvGrpSpPr/>
          <p:nvPr/>
        </p:nvGrpSpPr>
        <p:grpSpPr>
          <a:xfrm>
            <a:off x="6440130" y="2099697"/>
            <a:ext cx="1998280" cy="2341674"/>
            <a:chOff x="6520756" y="2169995"/>
            <a:chExt cx="1808322" cy="1776267"/>
          </a:xfrm>
        </p:grpSpPr>
        <p:sp>
          <p:nvSpPr>
            <p:cNvPr id="7"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823619" y="5181600"/>
            <a:ext cx="1071981"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12" name="Picture 11"/>
          <p:cNvPicPr>
            <a:picLocks noChangeAspect="1"/>
          </p:cNvPicPr>
          <p:nvPr/>
        </p:nvPicPr>
        <p:blipFill>
          <a:blip r:embed="rId4"/>
          <a:stretch>
            <a:fillRect/>
          </a:stretch>
        </p:blipFill>
        <p:spPr>
          <a:xfrm>
            <a:off x="2359609" y="2570152"/>
            <a:ext cx="3476625" cy="552450"/>
          </a:xfrm>
          <a:prstGeom prst="rect">
            <a:avLst/>
          </a:prstGeom>
        </p:spPr>
      </p:pic>
      <p:cxnSp>
        <p:nvCxnSpPr>
          <p:cNvPr id="16" name="Straight Arrow Connector 15"/>
          <p:cNvCxnSpPr/>
          <p:nvPr/>
        </p:nvCxnSpPr>
        <p:spPr>
          <a:xfrm flipV="1">
            <a:off x="2577270" y="3026229"/>
            <a:ext cx="318330" cy="221633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2359610" y="2519126"/>
            <a:ext cx="3639022"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225143" y="2999256"/>
            <a:ext cx="1282337" cy="12069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151</a:t>
            </a:r>
            <a:endParaRPr lang="en-US" sz="1200" dirty="0">
              <a:solidFill>
                <a:schemeClr val="bg1">
                  <a:lumMod val="65000"/>
                </a:schemeClr>
              </a:solidFill>
            </a:endParaRPr>
          </a:p>
        </p:txBody>
      </p:sp>
    </p:spTree>
    <p:extLst>
      <p:ext uri="{BB962C8B-B14F-4D97-AF65-F5344CB8AC3E}">
        <p14:creationId xmlns:p14="http://schemas.microsoft.com/office/powerpoint/2010/main" val="9148051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124442" y="2099697"/>
            <a:ext cx="1998280" cy="2721685"/>
            <a:chOff x="6520756" y="2169995"/>
            <a:chExt cx="1808322" cy="2019921"/>
          </a:xfrm>
        </p:grpSpPr>
        <p:sp>
          <p:nvSpPr>
            <p:cNvPr id="7" name="Shape 689"/>
            <p:cNvSpPr/>
            <p:nvPr/>
          </p:nvSpPr>
          <p:spPr>
            <a:xfrm>
              <a:off x="6520756" y="2653846"/>
              <a:ext cx="1808322" cy="153607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293703" y="4191000"/>
            <a:ext cx="1297097" cy="240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2356485" y="2535971"/>
            <a:ext cx="3409950" cy="638175"/>
          </a:xfrm>
          <a:prstGeom prst="rect">
            <a:avLst/>
          </a:prstGeom>
        </p:spPr>
      </p:pic>
      <p:sp>
        <p:nvSpPr>
          <p:cNvPr id="13" name="Rectangle 12"/>
          <p:cNvSpPr/>
          <p:nvPr/>
        </p:nvSpPr>
        <p:spPr>
          <a:xfrm>
            <a:off x="2356485" y="2570671"/>
            <a:ext cx="3409950"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88429" y="3053868"/>
            <a:ext cx="846116" cy="13776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V="1">
            <a:off x="2356485" y="3053868"/>
            <a:ext cx="582658" cy="1148018"/>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152</a:t>
            </a:r>
            <a:endParaRPr lang="en-US" sz="1200" dirty="0">
              <a:solidFill>
                <a:schemeClr val="bg1">
                  <a:lumMod val="65000"/>
                </a:schemeClr>
              </a:solidFill>
            </a:endParaRPr>
          </a:p>
        </p:txBody>
      </p:sp>
    </p:spTree>
    <p:extLst>
      <p:ext uri="{BB962C8B-B14F-4D97-AF65-F5344CB8AC3E}">
        <p14:creationId xmlns:p14="http://schemas.microsoft.com/office/powerpoint/2010/main" val="27943871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89" y="2037014"/>
            <a:ext cx="3842511" cy="3773432"/>
          </a:xfrm>
          <a:prstGeom prst="rect">
            <a:avLst/>
          </a:prstGeom>
        </p:spPr>
      </p:pic>
      <p:grpSp>
        <p:nvGrpSpPr>
          <p:cNvPr id="6" name="Group 5"/>
          <p:cNvGrpSpPr/>
          <p:nvPr/>
        </p:nvGrpSpPr>
        <p:grpSpPr>
          <a:xfrm>
            <a:off x="6342158" y="2099697"/>
            <a:ext cx="2200161" cy="2864189"/>
            <a:chOff x="6520756" y="2169995"/>
            <a:chExt cx="1808322" cy="2243703"/>
          </a:xfrm>
        </p:grpSpPr>
        <p:sp>
          <p:nvSpPr>
            <p:cNvPr id="7"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verviewPolyline</a:t>
              </a:r>
            </a:p>
          </p:txBody>
        </p:sp>
        <p:sp>
          <p:nvSpPr>
            <p:cNvPr id="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105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5555297"/>
            <a:ext cx="1426807" cy="291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Leg</a:t>
            </a:r>
            <a:endParaRPr lang="en-US" sz="5400" dirty="0">
              <a:solidFill>
                <a:schemeClr val="bg1"/>
              </a:solidFill>
            </a:endParaRPr>
          </a:p>
        </p:txBody>
      </p:sp>
      <p:pic>
        <p:nvPicPr>
          <p:cNvPr id="3" name="Picture 2"/>
          <p:cNvPicPr>
            <a:picLocks noChangeAspect="1"/>
          </p:cNvPicPr>
          <p:nvPr/>
        </p:nvPicPr>
        <p:blipFill>
          <a:blip r:embed="rId4"/>
          <a:stretch>
            <a:fillRect/>
          </a:stretch>
        </p:blipFill>
        <p:spPr>
          <a:xfrm>
            <a:off x="1837644" y="2526166"/>
            <a:ext cx="4010025" cy="695325"/>
          </a:xfrm>
          <a:prstGeom prst="rect">
            <a:avLst/>
          </a:prstGeom>
        </p:spPr>
      </p:pic>
      <p:cxnSp>
        <p:nvCxnSpPr>
          <p:cNvPr id="9" name="Straight Arrow Connector 8"/>
          <p:cNvCxnSpPr/>
          <p:nvPr/>
        </p:nvCxnSpPr>
        <p:spPr>
          <a:xfrm>
            <a:off x="5116286" y="3091543"/>
            <a:ext cx="1130135" cy="172983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142620" y="3091544"/>
            <a:ext cx="318330" cy="246375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5" name="Rectangle 14"/>
          <p:cNvSpPr/>
          <p:nvPr/>
        </p:nvSpPr>
        <p:spPr>
          <a:xfrm>
            <a:off x="1837644" y="2570671"/>
            <a:ext cx="4010025" cy="603475"/>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153</a:t>
            </a:r>
            <a:endParaRPr lang="en-US" sz="1200" dirty="0">
              <a:solidFill>
                <a:schemeClr val="bg1">
                  <a:lumMod val="65000"/>
                </a:schemeClr>
              </a:solidFill>
            </a:endParaRPr>
          </a:p>
        </p:txBody>
      </p:sp>
    </p:spTree>
    <p:extLst>
      <p:ext uri="{BB962C8B-B14F-4D97-AF65-F5344CB8AC3E}">
        <p14:creationId xmlns:p14="http://schemas.microsoft.com/office/powerpoint/2010/main" val="28110776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prstClr val="white"/>
                </a:solidFill>
                <a:effectLst/>
                <a:uLnTx/>
                <a:uFillTx/>
                <a:latin typeface="Cambria" panose="02040503050406030204" pitchFamily="18" charset="0"/>
              </a:rPr>
              <a:t>STEP</a:t>
            </a:r>
            <a:endParaRPr kumimoji="0" lang="en-US" sz="11500" b="0" i="0" u="none" strike="noStrike" kern="0" cap="none" spc="0" normalizeH="0" baseline="0" noProof="0" dirty="0">
              <a:ln>
                <a:noFill/>
              </a:ln>
              <a:solidFill>
                <a:prstClr val="white"/>
              </a:solidFill>
              <a:effectLst/>
              <a:uLnTx/>
              <a:uFillTx/>
              <a:latin typeface="Cambria" panose="020405030504060302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itchFamily="18" charset="0"/>
              </a:rPr>
              <a:t>Step: denoting </a:t>
            </a:r>
            <a:r>
              <a:rPr kumimoji="0" lang="en-US" sz="2400" b="0" i="0" u="none" strike="noStrike" kern="0" cap="none" spc="0" normalizeH="0" baseline="0" noProof="0" dirty="0">
                <a:ln>
                  <a:noFill/>
                </a:ln>
                <a:solidFill>
                  <a:schemeClr val="bg1"/>
                </a:solidFill>
                <a:effectLst/>
                <a:uLnTx/>
                <a:uFillTx/>
                <a:latin typeface="Cambria" pitchFamily="18" charset="0"/>
              </a:rPr>
              <a:t>information about each separate step of the leg of the journey.</a:t>
            </a: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154</a:t>
            </a:r>
            <a:endParaRPr lang="en-US" sz="1200" dirty="0">
              <a:solidFill>
                <a:schemeClr val="bg1">
                  <a:lumMod val="65000"/>
                </a:schemeClr>
              </a:solidFill>
            </a:endParaRPr>
          </a:p>
        </p:txBody>
      </p:sp>
    </p:spTree>
    <p:extLst>
      <p:ext uri="{BB962C8B-B14F-4D97-AF65-F5344CB8AC3E}">
        <p14:creationId xmlns:p14="http://schemas.microsoft.com/office/powerpoint/2010/main" val="14172203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15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a:endCxn id="6" idx="1"/>
          </p:cNvCxnSpPr>
          <p:nvPr/>
        </p:nvCxnSpPr>
        <p:spPr>
          <a:xfrm flipV="1">
            <a:off x="2920621" y="2860624"/>
            <a:ext cx="3203821" cy="4830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155</a:t>
            </a:r>
            <a:endParaRPr lang="en-US" sz="1200" dirty="0">
              <a:solidFill>
                <a:schemeClr val="bg1">
                  <a:lumMod val="65000"/>
                </a:schemeClr>
              </a:solidFill>
            </a:endParaRPr>
          </a:p>
        </p:txBody>
      </p:sp>
    </p:spTree>
    <p:extLst>
      <p:ext uri="{BB962C8B-B14F-4D97-AF65-F5344CB8AC3E}">
        <p14:creationId xmlns:p14="http://schemas.microsoft.com/office/powerpoint/2010/main" val="12943666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038002"/>
            <a:chOff x="6520756" y="2169995"/>
            <a:chExt cx="1808322" cy="1038002"/>
          </a:xfrm>
        </p:grpSpPr>
        <p:sp>
          <p:nvSpPr>
            <p:cNvPr id="6" name="Shape 689"/>
            <p:cNvSpPr/>
            <p:nvPr/>
          </p:nvSpPr>
          <p:spPr>
            <a:xfrm>
              <a:off x="6520756" y="2653847"/>
              <a:ext cx="1808322" cy="554150"/>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rPr>
                <a:t>Distance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5" y="3017179"/>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263" y="2091004"/>
            <a:ext cx="2811780" cy="769620"/>
          </a:xfrm>
          <a:prstGeom prst="rect">
            <a:avLst/>
          </a:prstGeom>
        </p:spPr>
      </p:pic>
      <p:sp>
        <p:nvSpPr>
          <p:cNvPr id="8" name="Rectangle 7"/>
          <p:cNvSpPr/>
          <p:nvPr/>
        </p:nvSpPr>
        <p:spPr>
          <a:xfrm>
            <a:off x="2801073" y="2099697"/>
            <a:ext cx="2338086" cy="76092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0" idx="3"/>
          </p:cNvCxnSpPr>
          <p:nvPr/>
        </p:nvCxnSpPr>
        <p:spPr>
          <a:xfrm flipV="1">
            <a:off x="2169656" y="2583549"/>
            <a:ext cx="985283" cy="563341"/>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5000263" y="2678561"/>
            <a:ext cx="1273215" cy="19075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156</a:t>
            </a:r>
            <a:endParaRPr lang="en-US" sz="1200" dirty="0">
              <a:solidFill>
                <a:schemeClr val="bg1">
                  <a:lumMod val="65000"/>
                </a:schemeClr>
              </a:solidFill>
            </a:endParaRPr>
          </a:p>
        </p:txBody>
      </p:sp>
    </p:spTree>
    <p:extLst>
      <p:ext uri="{BB962C8B-B14F-4D97-AF65-F5344CB8AC3E}">
        <p14:creationId xmlns:p14="http://schemas.microsoft.com/office/powerpoint/2010/main" val="15956734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808322" cy="1272006"/>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Duration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6624" y="3276600"/>
            <a:ext cx="1173031"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577847" y="2167689"/>
            <a:ext cx="3064224" cy="831718"/>
          </a:xfrm>
          <a:prstGeom prst="rect">
            <a:avLst/>
          </a:prstGeom>
        </p:spPr>
      </p:pic>
      <p:sp>
        <p:nvSpPr>
          <p:cNvPr id="12" name="Rectangle 11"/>
          <p:cNvSpPr/>
          <p:nvPr/>
        </p:nvSpPr>
        <p:spPr>
          <a:xfrm>
            <a:off x="2577847" y="2177411"/>
            <a:ext cx="2928515" cy="739411"/>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5335929" y="2784026"/>
            <a:ext cx="886741" cy="3273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2093584" y="2784026"/>
            <a:ext cx="1020006" cy="66948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157</a:t>
            </a:r>
            <a:endParaRPr lang="en-US" sz="1200" dirty="0">
              <a:solidFill>
                <a:schemeClr val="bg1">
                  <a:lumMod val="65000"/>
                </a:schemeClr>
              </a:solidFill>
            </a:endParaRPr>
          </a:p>
        </p:txBody>
      </p:sp>
    </p:spTree>
    <p:extLst>
      <p:ext uri="{BB962C8B-B14F-4D97-AF65-F5344CB8AC3E}">
        <p14:creationId xmlns:p14="http://schemas.microsoft.com/office/powerpoint/2010/main" val="5735885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74529" cy="1683064"/>
            <a:chOff x="6520756" y="2169995"/>
            <a:chExt cx="1808322" cy="1272006"/>
          </a:xfrm>
        </p:grpSpPr>
        <p:sp>
          <p:nvSpPr>
            <p:cNvPr id="6" name="Shape 689"/>
            <p:cNvSpPr/>
            <p:nvPr/>
          </p:nvSpPr>
          <p:spPr>
            <a:xfrm>
              <a:off x="6520756" y="2653846"/>
              <a:ext cx="1808322" cy="788155"/>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EndLocation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90600" y="3523340"/>
            <a:ext cx="1419367"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409967" y="2275065"/>
            <a:ext cx="3130472" cy="656802"/>
          </a:xfrm>
          <a:prstGeom prst="rect">
            <a:avLst/>
          </a:prstGeom>
        </p:spPr>
      </p:pic>
      <p:sp>
        <p:nvSpPr>
          <p:cNvPr id="12" name="Rectangle 11"/>
          <p:cNvSpPr/>
          <p:nvPr/>
        </p:nvSpPr>
        <p:spPr>
          <a:xfrm>
            <a:off x="2297607" y="2263490"/>
            <a:ext cx="3357226" cy="710113"/>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 name="Straight Arrow Connector 13"/>
          <p:cNvCxnSpPr/>
          <p:nvPr/>
        </p:nvCxnSpPr>
        <p:spPr>
          <a:xfrm flipV="1">
            <a:off x="2309182" y="2797688"/>
            <a:ext cx="394268" cy="85536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5301205" y="2858947"/>
            <a:ext cx="909590" cy="794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158</a:t>
            </a:r>
            <a:endParaRPr lang="en-US" sz="1200" dirty="0">
              <a:solidFill>
                <a:schemeClr val="bg1">
                  <a:lumMod val="65000"/>
                </a:schemeClr>
              </a:solidFill>
            </a:endParaRPr>
          </a:p>
        </p:txBody>
      </p:sp>
    </p:spTree>
    <p:extLst>
      <p:ext uri="{BB962C8B-B14F-4D97-AF65-F5344CB8AC3E}">
        <p14:creationId xmlns:p14="http://schemas.microsoft.com/office/powerpoint/2010/main" val="221478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344361" y="2099697"/>
            <a:ext cx="1962654" cy="1960609"/>
            <a:chOff x="6520756" y="2169995"/>
            <a:chExt cx="1808322" cy="1481703"/>
          </a:xfrm>
        </p:grpSpPr>
        <p:sp>
          <p:nvSpPr>
            <p:cNvPr id="6" name="Shape 689"/>
            <p:cNvSpPr/>
            <p:nvPr/>
          </p:nvSpPr>
          <p:spPr>
            <a:xfrm>
              <a:off x="6520756" y="2653846"/>
              <a:ext cx="1808322" cy="997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19120" y="3774943"/>
            <a:ext cx="1419367"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16" name="Picture 15"/>
          <p:cNvPicPr>
            <a:picLocks noChangeAspect="1"/>
          </p:cNvPicPr>
          <p:nvPr/>
        </p:nvPicPr>
        <p:blipFill>
          <a:blip r:embed="rId4"/>
          <a:stretch>
            <a:fillRect/>
          </a:stretch>
        </p:blipFill>
        <p:spPr>
          <a:xfrm>
            <a:off x="2744948" y="2315205"/>
            <a:ext cx="2867025" cy="704850"/>
          </a:xfrm>
          <a:prstGeom prst="rect">
            <a:avLst/>
          </a:prstGeom>
        </p:spPr>
      </p:pic>
      <p:cxnSp>
        <p:nvCxnSpPr>
          <p:cNvPr id="9" name="Straight Arrow Connector 8"/>
          <p:cNvCxnSpPr/>
          <p:nvPr/>
        </p:nvCxnSpPr>
        <p:spPr>
          <a:xfrm>
            <a:off x="5463251" y="2824223"/>
            <a:ext cx="881110" cy="10934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2407534" y="2824223"/>
            <a:ext cx="535193" cy="95072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2430622" y="2286630"/>
            <a:ext cx="349567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159</a:t>
            </a:r>
            <a:endParaRPr lang="en-US" sz="1200" dirty="0">
              <a:solidFill>
                <a:schemeClr val="bg1">
                  <a:lumMod val="65000"/>
                </a:schemeClr>
              </a:solidFill>
            </a:endParaRPr>
          </a:p>
        </p:txBody>
      </p:sp>
    </p:spTree>
    <p:extLst>
      <p:ext uri="{BB962C8B-B14F-4D97-AF65-F5344CB8AC3E}">
        <p14:creationId xmlns:p14="http://schemas.microsoft.com/office/powerpoint/2010/main" val="37270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941070"/>
            <a:ext cx="8580120" cy="4975860"/>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16</a:t>
            </a:fld>
            <a:endParaRPr lang="en-US"/>
          </a:p>
        </p:txBody>
      </p:sp>
    </p:spTree>
    <p:extLst>
      <p:ext uri="{BB962C8B-B14F-4D97-AF65-F5344CB8AC3E}">
        <p14:creationId xmlns:p14="http://schemas.microsoft.com/office/powerpoint/2010/main" val="3166614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27028" cy="2234797"/>
            <a:chOff x="6520756" y="2169995"/>
            <a:chExt cx="1808322" cy="1786503"/>
          </a:xfrm>
        </p:grpSpPr>
        <p:sp>
          <p:nvSpPr>
            <p:cNvPr id="6" name="Shape 689"/>
            <p:cNvSpPr/>
            <p:nvPr/>
          </p:nvSpPr>
          <p:spPr>
            <a:xfrm>
              <a:off x="6520756" y="2653846"/>
              <a:ext cx="1808322" cy="13026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endParaRPr kumimoji="0" lang="en-US"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1176641" y="4523039"/>
            <a:ext cx="728359" cy="259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99820" y="2704964"/>
            <a:ext cx="1885950" cy="552450"/>
          </a:xfrm>
          <a:prstGeom prst="rect">
            <a:avLst/>
          </a:prstGeom>
        </p:spPr>
      </p:pic>
      <p:sp>
        <p:nvSpPr>
          <p:cNvPr id="17" name="Rectangle 16"/>
          <p:cNvSpPr/>
          <p:nvPr/>
        </p:nvSpPr>
        <p:spPr>
          <a:xfrm>
            <a:off x="2639025" y="2616893"/>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a:off x="4572000" y="3257414"/>
            <a:ext cx="1650670" cy="9696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1817225" y="3257414"/>
            <a:ext cx="1367809" cy="1366724"/>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160</a:t>
            </a:r>
            <a:endParaRPr lang="en-US" sz="1200" dirty="0">
              <a:solidFill>
                <a:schemeClr val="bg1">
                  <a:lumMod val="65000"/>
                </a:schemeClr>
              </a:solidFill>
            </a:endParaRPr>
          </a:p>
        </p:txBody>
      </p:sp>
    </p:spTree>
    <p:extLst>
      <p:ext uri="{BB962C8B-B14F-4D97-AF65-F5344CB8AC3E}">
        <p14:creationId xmlns:p14="http://schemas.microsoft.com/office/powerpoint/2010/main" val="19629212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1" y="2099697"/>
            <a:ext cx="1950779" cy="2496054"/>
            <a:chOff x="6520756" y="2169995"/>
            <a:chExt cx="1808322" cy="2038985"/>
          </a:xfrm>
        </p:grpSpPr>
        <p:sp>
          <p:nvSpPr>
            <p:cNvPr id="6" name="Shape 689"/>
            <p:cNvSpPr/>
            <p:nvPr/>
          </p:nvSpPr>
          <p:spPr>
            <a:xfrm>
              <a:off x="6520756" y="2653846"/>
              <a:ext cx="1808322" cy="1555134"/>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0" name="Rectangle 9"/>
          <p:cNvSpPr/>
          <p:nvPr/>
        </p:nvSpPr>
        <p:spPr>
          <a:xfrm>
            <a:off x="937281" y="4787629"/>
            <a:ext cx="1173031"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825970" y="2818111"/>
            <a:ext cx="2867025" cy="704850"/>
          </a:xfrm>
          <a:prstGeom prst="rect">
            <a:avLst/>
          </a:prstGeom>
        </p:spPr>
      </p:pic>
      <p:cxnSp>
        <p:nvCxnSpPr>
          <p:cNvPr id="9" name="Straight Arrow Connector 8"/>
          <p:cNvCxnSpPr/>
          <p:nvPr/>
        </p:nvCxnSpPr>
        <p:spPr>
          <a:xfrm>
            <a:off x="5139159" y="3374072"/>
            <a:ext cx="1083511" cy="11176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2002420" y="3374072"/>
            <a:ext cx="1303532" cy="141355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3032558" y="2802089"/>
            <a:ext cx="2361235"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161</a:t>
            </a:r>
            <a:endParaRPr lang="en-US" sz="1200" dirty="0">
              <a:solidFill>
                <a:schemeClr val="bg1">
                  <a:lumMod val="65000"/>
                </a:schemeClr>
              </a:solidFill>
            </a:endParaRPr>
          </a:p>
        </p:txBody>
      </p:sp>
    </p:spTree>
    <p:extLst>
      <p:ext uri="{BB962C8B-B14F-4D97-AF65-F5344CB8AC3E}">
        <p14:creationId xmlns:p14="http://schemas.microsoft.com/office/powerpoint/2010/main" val="25618662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13590"/>
            <a:ext cx="3468502" cy="4850185"/>
          </a:xfrm>
          <a:prstGeom prst="rect">
            <a:avLst/>
          </a:prstGeom>
        </p:spPr>
      </p:pic>
      <p:grpSp>
        <p:nvGrpSpPr>
          <p:cNvPr id="5" name="Group 4"/>
          <p:cNvGrpSpPr/>
          <p:nvPr/>
        </p:nvGrpSpPr>
        <p:grpSpPr>
          <a:xfrm>
            <a:off x="6124442" y="2099697"/>
            <a:ext cx="1962654" cy="2929503"/>
            <a:chOff x="6520756" y="2169995"/>
            <a:chExt cx="1808322" cy="2243703"/>
          </a:xfrm>
        </p:grpSpPr>
        <p:sp>
          <p:nvSpPr>
            <p:cNvPr id="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7"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9" name="Straight Arrow Connector 8"/>
          <p:cNvCxnSpPr/>
          <p:nvPr/>
        </p:nvCxnSpPr>
        <p:spPr>
          <a:xfrm>
            <a:off x="4965539" y="3007904"/>
            <a:ext cx="1304632" cy="18134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953296" y="5029200"/>
            <a:ext cx="1561304" cy="28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 name="Title 1"/>
          <p:cNvSpPr>
            <a:spLocks noGrp="1"/>
          </p:cNvSpPr>
          <p:nvPr>
            <p:ph type="title"/>
          </p:nvPr>
        </p:nvSpPr>
        <p:spPr>
          <a:xfrm>
            <a:off x="457200" y="274637"/>
            <a:ext cx="8229600" cy="1143000"/>
          </a:xfrm>
        </p:spPr>
        <p:txBody>
          <a:bodyPr/>
          <a:lstStyle/>
          <a:p>
            <a:r>
              <a:rPr lang="en-US" sz="5400" dirty="0" smtClean="0">
                <a:solidFill>
                  <a:schemeClr val="bg1"/>
                </a:solidFill>
                <a:latin typeface="Cambria"/>
                <a:ea typeface="Cambria"/>
                <a:cs typeface="Cambria"/>
                <a:sym typeface="Cambria"/>
              </a:rPr>
              <a:t>Step</a:t>
            </a:r>
            <a:endParaRPr lang="en-US" sz="5400" dirty="0">
              <a:solidFill>
                <a:schemeClr val="bg1"/>
              </a:solidFill>
              <a:latin typeface="Cambria"/>
              <a:ea typeface="Cambria"/>
              <a:cs typeface="Cambria"/>
              <a:sym typeface="Cambria"/>
            </a:endParaRPr>
          </a:p>
        </p:txBody>
      </p:sp>
      <p:pic>
        <p:nvPicPr>
          <p:cNvPr id="8" name="Picture 7"/>
          <p:cNvPicPr>
            <a:picLocks noChangeAspect="1"/>
          </p:cNvPicPr>
          <p:nvPr/>
        </p:nvPicPr>
        <p:blipFill>
          <a:blip r:embed="rId4"/>
          <a:stretch>
            <a:fillRect/>
          </a:stretch>
        </p:blipFill>
        <p:spPr>
          <a:xfrm>
            <a:off x="2191451" y="2375516"/>
            <a:ext cx="3467100" cy="657225"/>
          </a:xfrm>
          <a:prstGeom prst="rect">
            <a:avLst/>
          </a:prstGeom>
        </p:spPr>
      </p:pic>
      <p:cxnSp>
        <p:nvCxnSpPr>
          <p:cNvPr id="13" name="Straight Arrow Connector 12"/>
          <p:cNvCxnSpPr/>
          <p:nvPr/>
        </p:nvCxnSpPr>
        <p:spPr>
          <a:xfrm flipV="1">
            <a:off x="2191451" y="3007904"/>
            <a:ext cx="574898" cy="215440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2226177" y="2351355"/>
            <a:ext cx="3248650" cy="733425"/>
          </a:xfrm>
          <a:prstGeom prst="rect">
            <a:avLst/>
          </a:prstGeom>
          <a:noFill/>
          <a:ln w="952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162</a:t>
            </a:r>
            <a:endParaRPr lang="en-US" sz="1200" dirty="0">
              <a:solidFill>
                <a:schemeClr val="bg1">
                  <a:lumMod val="65000"/>
                </a:schemeClr>
              </a:solidFill>
            </a:endParaRPr>
          </a:p>
        </p:txBody>
      </p:sp>
    </p:spTree>
    <p:extLst>
      <p:ext uri="{BB962C8B-B14F-4D97-AF65-F5344CB8AC3E}">
        <p14:creationId xmlns:p14="http://schemas.microsoft.com/office/powerpoint/2010/main" val="37033266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9"/>
          <p:cNvSpPr>
            <a:spLocks noGrp="1"/>
          </p:cNvSpPr>
          <p:nvPr>
            <p:ph type="title"/>
          </p:nvPr>
        </p:nvSpPr>
        <p:spPr>
          <a:xfrm>
            <a:off x="220284" y="304800"/>
            <a:ext cx="8885207" cy="844004"/>
          </a:xfrm>
          <a:prstGeom prst="rect">
            <a:avLst/>
          </a:prstGeom>
        </p:spPr>
        <p:txBody>
          <a:bodyPr>
            <a:noAutofit/>
          </a:bodyPr>
          <a:lstStyle>
            <a:lvl1pPr>
              <a:defRPr sz="3600">
                <a:latin typeface="Cambria"/>
                <a:ea typeface="Cambria"/>
                <a:cs typeface="Cambria"/>
                <a:sym typeface="Cambria"/>
              </a:defRPr>
            </a:lvl1pPr>
          </a:lstStyle>
          <a:p>
            <a:pPr algn="ctr"/>
            <a:r>
              <a:rPr lang="en-US" sz="5400" dirty="0" smtClean="0">
                <a:solidFill>
                  <a:schemeClr val="bg1"/>
                </a:solidFill>
              </a:rPr>
              <a:t>Class Diagram</a:t>
            </a:r>
            <a:endParaRPr sz="5400" dirty="0">
              <a:solidFill>
                <a:schemeClr val="bg1"/>
              </a:solidFill>
            </a:endParaRPr>
          </a:p>
        </p:txBody>
      </p:sp>
      <p:grpSp>
        <p:nvGrpSpPr>
          <p:cNvPr id="27" name="Group 26"/>
          <p:cNvGrpSpPr/>
          <p:nvPr/>
        </p:nvGrpSpPr>
        <p:grpSpPr>
          <a:xfrm>
            <a:off x="1069258" y="2203821"/>
            <a:ext cx="2339264" cy="2865889"/>
            <a:chOff x="6520756" y="2169994"/>
            <a:chExt cx="1808322" cy="2243704"/>
          </a:xfrm>
        </p:grpSpPr>
        <p:sp>
          <p:nvSpPr>
            <p:cNvPr id="30"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31" name="Shape 690"/>
            <p:cNvSpPr/>
            <p:nvPr/>
          </p:nvSpPr>
          <p:spPr>
            <a:xfrm>
              <a:off x="6520756" y="2169994"/>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32" name="Straight Connector 31"/>
          <p:cNvCxnSpPr/>
          <p:nvPr/>
        </p:nvCxnSpPr>
        <p:spPr>
          <a:xfrm>
            <a:off x="3408522" y="3391395"/>
            <a:ext cx="314467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350478" y="3049642"/>
            <a:ext cx="327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rPr>
              <a:t>1</a:t>
            </a:r>
            <a:endParaRPr kumimoji="0" lang="en-US" sz="2000" b="0" i="0" u="none" strike="noStrike" kern="0" cap="none" spc="0" normalizeH="0" baseline="0" noProof="0" dirty="0">
              <a:ln>
                <a:noFill/>
              </a:ln>
              <a:solidFill>
                <a:prstClr val="black"/>
              </a:solidFill>
              <a:effectLst/>
              <a:uLnTx/>
              <a:uFillTx/>
              <a:latin typeface="Cambria" pitchFamily="18" charset="0"/>
            </a:endParaRPr>
          </a:p>
        </p:txBody>
      </p:sp>
      <mc:AlternateContent xmlns:mc="http://schemas.openxmlformats.org/markup-compatibility/2006" xmlns:a14="http://schemas.microsoft.com/office/drawing/2010/main">
        <mc:Choice Requires="a14">
          <p:sp>
            <p:nvSpPr>
              <p:cNvPr id="34" name="TextBox 33"/>
              <p:cNvSpPr txBox="1"/>
              <p:nvPr/>
            </p:nvSpPr>
            <p:spPr>
              <a:xfrm>
                <a:off x="6138803" y="3071825"/>
                <a:ext cx="288541"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US" sz="2000" b="0" i="0" u="none" strike="noStrike" kern="0" cap="none" spc="0" normalizeH="0" baseline="0" noProof="0" dirty="0">
                  <a:ln>
                    <a:noFill/>
                  </a:ln>
                  <a:solidFill>
                    <a:prstClr val="black"/>
                  </a:solidFill>
                  <a:effectLst/>
                  <a:uLnTx/>
                  <a:uFillTx/>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138803" y="3071825"/>
                <a:ext cx="288541" cy="307777"/>
              </a:xfrm>
              <a:prstGeom prst="rect">
                <a:avLst/>
              </a:prstGeom>
              <a:blipFill rotWithShape="0">
                <a:blip r:embed="rId3"/>
                <a:stretch>
                  <a:fillRect l="-10638" r="-12766" b="-4000"/>
                </a:stretch>
              </a:blipFill>
            </p:spPr>
            <p:txBody>
              <a:bodyPr/>
              <a:lstStyle/>
              <a:p>
                <a:r>
                  <a:rPr lang="en-US">
                    <a:noFill/>
                  </a:rPr>
                  <a:t> </a:t>
                </a:r>
              </a:p>
            </p:txBody>
          </p:sp>
        </mc:Fallback>
      </mc:AlternateContent>
      <p:grpSp>
        <p:nvGrpSpPr>
          <p:cNvPr id="13" name="Group 12"/>
          <p:cNvGrpSpPr/>
          <p:nvPr/>
        </p:nvGrpSpPr>
        <p:grpSpPr>
          <a:xfrm>
            <a:off x="6553199" y="2203823"/>
            <a:ext cx="2197261" cy="2865887"/>
            <a:chOff x="6520756" y="2169995"/>
            <a:chExt cx="1808322" cy="2243703"/>
          </a:xfrm>
        </p:grpSpPr>
        <p:sp>
          <p:nvSpPr>
            <p:cNvPr id="14"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163</a:t>
            </a:r>
            <a:endParaRPr lang="en-US" sz="1200" dirty="0">
              <a:solidFill>
                <a:schemeClr val="bg1">
                  <a:lumMod val="65000"/>
                </a:schemeClr>
              </a:solidFill>
            </a:endParaRPr>
          </a:p>
        </p:txBody>
      </p:sp>
    </p:spTree>
    <p:extLst>
      <p:ext uri="{BB962C8B-B14F-4D97-AF65-F5344CB8AC3E}">
        <p14:creationId xmlns:p14="http://schemas.microsoft.com/office/powerpoint/2010/main" val="26819383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57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54300" y="1699074"/>
            <a:ext cx="2126848" cy="309284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Arial"/>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2" name="Straight Arrow Connector 11"/>
          <p:cNvCxnSpPr/>
          <p:nvPr/>
        </p:nvCxnSpPr>
        <p:spPr>
          <a:xfrm>
            <a:off x="2673752" y="2667000"/>
            <a:ext cx="121244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164</a:t>
            </a:r>
            <a:endParaRPr lang="en-US" sz="1200" dirty="0">
              <a:solidFill>
                <a:schemeClr val="bg1">
                  <a:lumMod val="65000"/>
                </a:schemeClr>
              </a:solidFill>
            </a:endParaRPr>
          </a:p>
        </p:txBody>
      </p:sp>
    </p:spTree>
    <p:extLst>
      <p:ext uri="{BB962C8B-B14F-4D97-AF65-F5344CB8AC3E}">
        <p14:creationId xmlns:p14="http://schemas.microsoft.com/office/powerpoint/2010/main" val="4911449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509286" y="2583549"/>
            <a:ext cx="2670636" cy="2806655"/>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1027" idx="2"/>
          </p:cNvCxnSpPr>
          <p:nvPr/>
        </p:nvCxnSpPr>
        <p:spPr>
          <a:xfrm flipV="1">
            <a:off x="2083443" y="2438400"/>
            <a:ext cx="5003157" cy="22377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166</a:t>
            </a:r>
            <a:endParaRPr lang="en-US" sz="1200" dirty="0">
              <a:solidFill>
                <a:schemeClr val="bg1">
                  <a:lumMod val="65000"/>
                </a:schemeClr>
              </a:solidFill>
            </a:endParaRPr>
          </a:p>
        </p:txBody>
      </p:sp>
    </p:spTree>
    <p:extLst>
      <p:ext uri="{BB962C8B-B14F-4D97-AF65-F5344CB8AC3E}">
        <p14:creationId xmlns:p14="http://schemas.microsoft.com/office/powerpoint/2010/main" val="5905036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62987" y="2583549"/>
            <a:ext cx="2716935" cy="2902851"/>
            <a:chOff x="6520756" y="2169995"/>
            <a:chExt cx="1808322" cy="2243703"/>
          </a:xfrm>
        </p:grpSpPr>
        <p:sp>
          <p:nvSpPr>
            <p:cNvPr id="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EndAddress</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StartLocation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EndLocation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O</a:t>
              </a: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verviewPolyline</a:t>
              </a:r>
            </a:p>
          </p:txBody>
        </p:sp>
        <p:sp>
          <p:nvSpPr>
            <p:cNvPr id="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Leg</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endCxn id="2050" idx="2"/>
          </p:cNvCxnSpPr>
          <p:nvPr/>
        </p:nvCxnSpPr>
        <p:spPr>
          <a:xfrm>
            <a:off x="2013995" y="4953965"/>
            <a:ext cx="6291805" cy="13706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166</a:t>
            </a:fld>
            <a:endParaRPr lang="en">
              <a:solidFill>
                <a:srgbClr val="000000"/>
              </a:solidFill>
            </a:endParaRPr>
          </a:p>
        </p:txBody>
      </p:sp>
    </p:spTree>
    <p:extLst>
      <p:ext uri="{BB962C8B-B14F-4D97-AF65-F5344CB8AC3E}">
        <p14:creationId xmlns:p14="http://schemas.microsoft.com/office/powerpoint/2010/main" val="23804572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37903" y="851525"/>
            <a:ext cx="4770438" cy="4770438"/>
            <a:chOff x="4191000" y="1981200"/>
            <a:chExt cx="4770438" cy="477043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p:cNvCxnSpPr/>
          <p:nvPr/>
        </p:nvCxnSpPr>
        <p:spPr>
          <a:xfrm>
            <a:off x="2819400" y="2743200"/>
            <a:ext cx="12192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1" name="Group 10"/>
          <p:cNvGrpSpPr/>
          <p:nvPr/>
        </p:nvGrpSpPr>
        <p:grpSpPr>
          <a:xfrm>
            <a:off x="300942" y="1621348"/>
            <a:ext cx="2193180" cy="2950652"/>
            <a:chOff x="6520756" y="2169995"/>
            <a:chExt cx="1808322" cy="2243703"/>
          </a:xfrm>
        </p:grpSpPr>
        <p:sp>
          <p:nvSpPr>
            <p:cNvPr id="12"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3"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167</a:t>
            </a:r>
            <a:endParaRPr lang="en-US" sz="1200" dirty="0">
              <a:solidFill>
                <a:schemeClr val="bg1">
                  <a:lumMod val="65000"/>
                </a:schemeClr>
              </a:solidFill>
            </a:endParaRPr>
          </a:p>
        </p:txBody>
      </p:sp>
    </p:spTree>
    <p:extLst>
      <p:ext uri="{BB962C8B-B14F-4D97-AF65-F5344CB8AC3E}">
        <p14:creationId xmlns:p14="http://schemas.microsoft.com/office/powerpoint/2010/main" val="39286819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2" name="Group 11"/>
          <p:cNvGrpSpPr/>
          <p:nvPr/>
        </p:nvGrpSpPr>
        <p:grpSpPr>
          <a:xfrm>
            <a:off x="251812" y="2333199"/>
            <a:ext cx="2242310" cy="2933282"/>
            <a:chOff x="6520756" y="2169995"/>
            <a:chExt cx="1808322" cy="2243703"/>
          </a:xfrm>
        </p:grpSpPr>
        <p:sp>
          <p:nvSpPr>
            <p:cNvPr id="13"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6"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1</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a:endCxn id="3078" idx="2"/>
          </p:cNvCxnSpPr>
          <p:nvPr/>
        </p:nvCxnSpPr>
        <p:spPr>
          <a:xfrm flipV="1">
            <a:off x="1905000" y="2438400"/>
            <a:ext cx="5181600" cy="26081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168</a:t>
            </a:r>
            <a:endParaRPr lang="en-US" sz="1200" dirty="0">
              <a:solidFill>
                <a:schemeClr val="bg1">
                  <a:lumMod val="65000"/>
                </a:schemeClr>
              </a:solidFill>
            </a:endParaRPr>
          </a:p>
        </p:txBody>
      </p:sp>
    </p:spTree>
    <p:extLst>
      <p:ext uri="{BB962C8B-B14F-4D97-AF65-F5344CB8AC3E}">
        <p14:creationId xmlns:p14="http://schemas.microsoft.com/office/powerpoint/2010/main" val="19957986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3" name="Group 12"/>
          <p:cNvGrpSpPr/>
          <p:nvPr/>
        </p:nvGrpSpPr>
        <p:grpSpPr>
          <a:xfrm>
            <a:off x="497711" y="2057400"/>
            <a:ext cx="2321689" cy="2989162"/>
            <a:chOff x="6520756" y="2169995"/>
            <a:chExt cx="1808322" cy="2243703"/>
          </a:xfrm>
        </p:grpSpPr>
        <p:sp>
          <p:nvSpPr>
            <p:cNvPr id="16"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8"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a:t>
              </a:r>
              <a:r>
                <a:rPr kumimoji="0" lang="vi-V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1</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p:nvPr/>
        </p:nvCxnSpPr>
        <p:spPr>
          <a:xfrm flipV="1">
            <a:off x="1562582" y="3124200"/>
            <a:ext cx="5752618" cy="1366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169</a:t>
            </a:r>
            <a:endParaRPr lang="en-US" sz="1200" dirty="0">
              <a:solidFill>
                <a:schemeClr val="bg1">
                  <a:lumMod val="65000"/>
                </a:schemeClr>
              </a:solidFill>
            </a:endParaRPr>
          </a:p>
        </p:txBody>
      </p:sp>
    </p:spTree>
    <p:extLst>
      <p:ext uri="{BB962C8B-B14F-4D97-AF65-F5344CB8AC3E}">
        <p14:creationId xmlns:p14="http://schemas.microsoft.com/office/powerpoint/2010/main" val="2820282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6679" y="81588"/>
          <a:ext cx="5542281" cy="6329372"/>
        </p:xfrm>
        <a:graphic>
          <a:graphicData uri="http://schemas.openxmlformats.org/drawingml/2006/table">
            <a:tbl>
              <a:tblPr firstRow="1" bandRow="1">
                <a:tableStyleId>{5C22544A-7EE6-4342-B048-85BDC9FD1C3A}</a:tableStyleId>
              </a:tblPr>
              <a:tblGrid>
                <a:gridCol w="728366">
                  <a:extLst>
                    <a:ext uri="{9D8B030D-6E8A-4147-A177-3AD203B41FA5}">
                      <a16:colId xmlns:a16="http://schemas.microsoft.com/office/drawing/2014/main" xmlns="" val="20000"/>
                    </a:ext>
                  </a:extLst>
                </a:gridCol>
                <a:gridCol w="4813915">
                  <a:extLst>
                    <a:ext uri="{9D8B030D-6E8A-4147-A177-3AD203B41FA5}">
                      <a16:colId xmlns:a16="http://schemas.microsoft.com/office/drawing/2014/main" xmlns="" val="20001"/>
                    </a:ext>
                  </a:extLst>
                </a:gridCol>
              </a:tblGrid>
              <a:tr h="385772">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3289">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3289">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3289">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180689">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800" dirty="0" smtClean="0">
                        <a:latin typeface="Cambria" panose="02040503050406030204" pitchFamily="18" charset="0"/>
                      </a:endParaRPr>
                    </a:p>
                  </a:txBody>
                  <a:tcPr/>
                </a:tc>
                <a:extLst>
                  <a:ext uri="{0D108BD9-81ED-4DB2-BD59-A6C34878D82A}">
                    <a16:rowId xmlns:a16="http://schemas.microsoft.com/office/drawing/2014/main" xmlns="" val="10004"/>
                  </a:ext>
                </a:extLst>
              </a:tr>
              <a:tr h="363289">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b="1" dirty="0" smtClean="0">
                          <a:solidFill>
                            <a:srgbClr val="FF0000"/>
                          </a:solidFill>
                          <a:latin typeface="Cambria" panose="02040503050406030204" pitchFamily="18" charset="0"/>
                        </a:rPr>
                        <a:t>True</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5"/>
                  </a:ext>
                </a:extLst>
              </a:tr>
              <a:tr h="363289">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3289">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3289">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3289">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3289">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3289">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3289">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3289">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3289">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25146248"/>
              </p:ext>
            </p:extLst>
          </p:nvPr>
        </p:nvGraphicFramePr>
        <p:xfrm>
          <a:off x="7147697" y="114549"/>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700329" y="623843"/>
            <a:ext cx="3452501" cy="23073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1358782"/>
            <a:ext cx="2659731" cy="4901013"/>
          </a:xfrm>
          <a:prstGeom prst="rect">
            <a:avLst/>
          </a:prstGeom>
        </p:spPr>
      </p:pic>
      <p:cxnSp>
        <p:nvCxnSpPr>
          <p:cNvPr id="14" name="Straight Arrow Connector 13"/>
          <p:cNvCxnSpPr/>
          <p:nvPr/>
        </p:nvCxnSpPr>
        <p:spPr>
          <a:xfrm>
            <a:off x="7058826" y="2008262"/>
            <a:ext cx="162370"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6981914" y="2931208"/>
            <a:ext cx="239282" cy="39310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7041735" y="3854154"/>
            <a:ext cx="358922" cy="31833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a:off x="7725398" y="4461582"/>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flipH="1">
            <a:off x="7629970" y="5451470"/>
            <a:ext cx="17092" cy="44370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700329" y="3015348"/>
            <a:ext cx="3281585" cy="8388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1" y="79308"/>
            <a:ext cx="6784756" cy="443863"/>
          </a:xfrm>
          <a:prstGeom prst="rect">
            <a:avLst/>
          </a:prstGeom>
        </p:spPr>
      </p:pic>
      <p:cxnSp>
        <p:nvCxnSpPr>
          <p:cNvPr id="9" name="Straight Arrow Connector 8"/>
          <p:cNvCxnSpPr/>
          <p:nvPr/>
        </p:nvCxnSpPr>
        <p:spPr>
          <a:xfrm flipV="1">
            <a:off x="3700329" y="367469"/>
            <a:ext cx="2956845" cy="2469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17</a:t>
            </a:fld>
            <a:endParaRPr lang="en-US"/>
          </a:p>
        </p:txBody>
      </p:sp>
      <p:sp>
        <p:nvSpPr>
          <p:cNvPr id="18" name="Rectangle 17"/>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984974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000000"/>
                </a:solidFill>
              </a:rPr>
              <a:pPr/>
              <a:t>170</a:t>
            </a:fld>
            <a:endParaRPr lang="en">
              <a:solidFill>
                <a:srgbClr val="000000"/>
              </a:solidFill>
            </a:endParaRPr>
          </a:p>
        </p:txBody>
      </p:sp>
      <p:grpSp>
        <p:nvGrpSpPr>
          <p:cNvPr id="16" name="Group 15"/>
          <p:cNvGrpSpPr/>
          <p:nvPr/>
        </p:nvGrpSpPr>
        <p:grpSpPr>
          <a:xfrm>
            <a:off x="451413" y="2057400"/>
            <a:ext cx="2139387" cy="2873415"/>
            <a:chOff x="6520756" y="2169995"/>
            <a:chExt cx="1808322" cy="2243703"/>
          </a:xfrm>
        </p:grpSpPr>
        <p:sp>
          <p:nvSpPr>
            <p:cNvPr id="18"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9"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2</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p:nvPr/>
        </p:nvCxnSpPr>
        <p:spPr>
          <a:xfrm flipV="1">
            <a:off x="2025570" y="4332073"/>
            <a:ext cx="5746830" cy="4914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097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18" name="Group 17"/>
          <p:cNvGrpSpPr/>
          <p:nvPr/>
        </p:nvGrpSpPr>
        <p:grpSpPr>
          <a:xfrm>
            <a:off x="544069" y="2057400"/>
            <a:ext cx="2046731" cy="2850266"/>
            <a:chOff x="6520756" y="2169995"/>
            <a:chExt cx="1808322" cy="2243703"/>
          </a:xfrm>
        </p:grpSpPr>
        <p:sp>
          <p:nvSpPr>
            <p:cNvPr id="19"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1"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000000"/>
                  </a:solidFill>
                  <a:effectLst/>
                  <a:uLnTx/>
                  <a:uFillTx/>
                  <a:latin typeface="Cambria" panose="02040503050406030204" pitchFamily="18" charset="0"/>
                  <a:cs typeface="Arial"/>
                  <a:sym typeface="Arial"/>
                  <a:rtl val="0"/>
                </a:rPr>
                <a:t>Step 2</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cxnSp>
        <p:nvCxnSpPr>
          <p:cNvPr id="20" name="Straight Arrow Connector 19"/>
          <p:cNvCxnSpPr/>
          <p:nvPr/>
        </p:nvCxnSpPr>
        <p:spPr>
          <a:xfrm>
            <a:off x="1551008" y="4479403"/>
            <a:ext cx="5230792" cy="24499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170</a:t>
            </a:r>
            <a:endParaRPr lang="en-US" sz="1200" dirty="0">
              <a:solidFill>
                <a:schemeClr val="bg1">
                  <a:lumMod val="65000"/>
                </a:schemeClr>
              </a:solidFill>
            </a:endParaRPr>
          </a:p>
        </p:txBody>
      </p:sp>
    </p:spTree>
    <p:extLst>
      <p:ext uri="{BB962C8B-B14F-4D97-AF65-F5344CB8AC3E}">
        <p14:creationId xmlns:p14="http://schemas.microsoft.com/office/powerpoint/2010/main" val="37185841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81200"/>
            <a:ext cx="4770438" cy="47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capstone_v.3\Source\RouterMobile\mobile\src\main\res\drawable\blu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133600"/>
            <a:ext cx="304800" cy="304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7086600" y="2438400"/>
            <a:ext cx="685800" cy="19280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5181600" y="4366419"/>
            <a:ext cx="2590800" cy="891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5257800"/>
            <a:ext cx="45720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38800" y="5562600"/>
            <a:ext cx="25908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2050" idx="2"/>
          </p:cNvCxnSpPr>
          <p:nvPr/>
        </p:nvCxnSpPr>
        <p:spPr>
          <a:xfrm>
            <a:off x="8229600" y="5562600"/>
            <a:ext cx="76200" cy="76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D:\capstone_v.3\Source\RouterMobile\mobile\src\main\res\drawable\green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0198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2300" y="22098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413768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7300" y="5042334"/>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0" y="6172200"/>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D:\capstone_v.3\Source\RouterMobile\mobile\src\main\res\drawable\orange_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533400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51812" y="408199"/>
            <a:ext cx="5856219"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bg1"/>
                </a:solidFill>
                <a:effectLst/>
                <a:uLnTx/>
                <a:uFillTx/>
                <a:latin typeface="Cambria" panose="02040503050406030204" pitchFamily="18" charset="0"/>
              </a:rPr>
              <a:t>Class Diagram to Map</a:t>
            </a:r>
            <a:endParaRPr kumimoji="0" lang="en-US" sz="4800" b="0" i="0" u="none" strike="noStrike" kern="0" cap="none" spc="0" normalizeH="0" baseline="0" noProof="0" dirty="0">
              <a:ln>
                <a:noFill/>
              </a:ln>
              <a:solidFill>
                <a:schemeClr val="bg1"/>
              </a:solidFill>
              <a:effectLst/>
              <a:uLnTx/>
              <a:uFillTx/>
              <a:latin typeface="Cambria" panose="02040503050406030204" pitchFamily="18" charset="0"/>
            </a:endParaRPr>
          </a:p>
        </p:txBody>
      </p:sp>
      <p:grpSp>
        <p:nvGrpSpPr>
          <p:cNvPr id="20" name="Group 19"/>
          <p:cNvGrpSpPr/>
          <p:nvPr/>
        </p:nvGrpSpPr>
        <p:grpSpPr>
          <a:xfrm>
            <a:off x="532435" y="2057400"/>
            <a:ext cx="2058365" cy="2984934"/>
            <a:chOff x="6520756" y="2169995"/>
            <a:chExt cx="1808322" cy="2243703"/>
          </a:xfrm>
        </p:grpSpPr>
        <p:sp>
          <p:nvSpPr>
            <p:cNvPr id="21" name="Shape 689"/>
            <p:cNvSpPr/>
            <p:nvPr/>
          </p:nvSpPr>
          <p:spPr>
            <a:xfrm>
              <a:off x="6520756" y="2653846"/>
              <a:ext cx="1808322" cy="1759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lang="en-US" sz="2000" kern="0" dirty="0" smtClean="0">
                  <a:solidFill>
                    <a:prstClr val="black"/>
                  </a:solidFill>
                  <a:latin typeface="Cambria" pitchFamily="18" charset="0"/>
                  <a:cs typeface="Arial"/>
                  <a:sym typeface="Arial"/>
                  <a:rtl val="0"/>
                </a:rPr>
                <a:t>Maneuver</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22" name="Shape 690"/>
            <p:cNvSpPr/>
            <p:nvPr/>
          </p:nvSpPr>
          <p:spPr>
            <a:xfrm>
              <a:off x="6520756" y="2169995"/>
              <a:ext cx="1808322" cy="48385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400" b="1" i="0" u="none" strike="noStrike" kern="0" cap="none" spc="0" normalizeH="0" baseline="0" noProof="0" smtClean="0">
                  <a:ln>
                    <a:noFill/>
                  </a:ln>
                  <a:solidFill>
                    <a:srgbClr val="000000"/>
                  </a:solidFill>
                  <a:effectLst/>
                  <a:uLnTx/>
                  <a:uFillTx/>
                  <a:latin typeface="Cambria" panose="02040503050406030204" pitchFamily="18" charset="0"/>
                  <a:cs typeface="Arial"/>
                  <a:sym typeface="Arial"/>
                  <a:rtl val="0"/>
                </a:rPr>
                <a:t>Step</a:t>
              </a:r>
              <a:endParaRPr kumimoji="0" lang="en" sz="24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tl val="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172</a:t>
            </a:r>
            <a:endParaRPr lang="en-US" sz="1200" dirty="0">
              <a:solidFill>
                <a:schemeClr val="bg1">
                  <a:lumMod val="65000"/>
                </a:schemeClr>
              </a:solidFill>
            </a:endParaRPr>
          </a:p>
        </p:txBody>
      </p:sp>
    </p:spTree>
    <p:extLst>
      <p:ext uri="{BB962C8B-B14F-4D97-AF65-F5344CB8AC3E}">
        <p14:creationId xmlns:p14="http://schemas.microsoft.com/office/powerpoint/2010/main" val="10007386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ambria" pitchFamily="18" charset="0"/>
              </a:rPr>
              <a:t>Demo four points optimize</a:t>
            </a:r>
            <a:endParaRPr lang="en-US" dirty="0">
              <a:solidFill>
                <a:schemeClr val="bg1"/>
              </a:solidFill>
              <a:latin typeface="Cambria" pitchFamily="18" charset="0"/>
            </a:endParaRPr>
          </a:p>
        </p:txBody>
      </p:sp>
      <p:sp>
        <p:nvSpPr>
          <p:cNvPr id="5" name="Rectangle 4"/>
          <p:cNvSpPr/>
          <p:nvPr/>
        </p:nvSpPr>
        <p:spPr>
          <a:xfrm>
            <a:off x="457199" y="2527462"/>
            <a:ext cx="7805057" cy="1969770"/>
          </a:xfrm>
          <a:prstGeom prst="rect">
            <a:avLst/>
          </a:prstGeom>
        </p:spPr>
        <p:txBody>
          <a:bodyPr wrap="square">
            <a:spAutoFit/>
          </a:bodyPr>
          <a:lstStyle/>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Start location: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Công</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Viên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Tao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Đàn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smtClean="0">
                <a:ln>
                  <a:noFill/>
                </a:ln>
                <a:solidFill>
                  <a:srgbClr val="C00000"/>
                </a:solidFill>
                <a:effectLst/>
                <a:uLnTx/>
                <a:uFillTx/>
                <a:latin typeface="Cambria"/>
                <a:ea typeface="Cambria"/>
                <a:cs typeface="Cambria"/>
                <a:sym typeface="Cambria"/>
              </a:rPr>
              <a:t>First </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middle location: </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280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Nguyễn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Đình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Chiểu</a:t>
            </a:r>
            <a:endPar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Second middle location: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VinCom</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Lê</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Thánh</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Tôn</a:t>
            </a: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 </a:t>
            </a:r>
          </a:p>
          <a:p>
            <a:pPr marL="514350" marR="0" lvl="1" indent="-171450" defTabSz="914400" eaLnBrk="1" fontAlgn="auto" latinLnBrk="0" hangingPunct="1">
              <a:lnSpc>
                <a:spcPct val="100000"/>
              </a:lnSpc>
              <a:spcBef>
                <a:spcPts val="375"/>
              </a:spcBef>
              <a:spcAft>
                <a:spcPts val="0"/>
              </a:spcAft>
              <a:buClrTx/>
              <a:buSzTx/>
              <a:buFontTx/>
              <a:buNone/>
              <a:tabLst/>
              <a:defRPr sz="2600">
                <a:solidFill>
                  <a:srgbClr val="C00000"/>
                </a:solidFill>
                <a:latin typeface="Cambria"/>
                <a:ea typeface="Cambria"/>
                <a:cs typeface="Cambria"/>
                <a:sym typeface="Cambria"/>
              </a:defRPr>
            </a:pPr>
            <a:r>
              <a:rPr kumimoji="0" lang="en-US" sz="2800" b="0" i="0" u="none" strike="noStrike" kern="0" cap="none" spc="0" normalizeH="0" baseline="0" noProof="0" dirty="0">
                <a:ln>
                  <a:noFill/>
                </a:ln>
                <a:solidFill>
                  <a:srgbClr val="C00000"/>
                </a:solidFill>
                <a:effectLst/>
                <a:uLnTx/>
                <a:uFillTx/>
                <a:latin typeface="Cambria"/>
                <a:ea typeface="Cambria"/>
                <a:cs typeface="Cambria"/>
                <a:sym typeface="Cambria"/>
              </a:rPr>
              <a:t>End location</a:t>
            </a:r>
            <a:r>
              <a:rPr kumimoji="0" lang="en-US" sz="2800" b="0" i="0" u="none" strike="noStrike" kern="0" cap="none" spc="0" normalizeH="0" baseline="0" noProof="0" dirty="0" smtClean="0">
                <a:ln>
                  <a:noFill/>
                </a:ln>
                <a:solidFill>
                  <a:srgbClr val="C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Bến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xe</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2800" b="0" i="0" u="none" strike="noStrike" kern="0" cap="none" spc="0" normalizeH="0" baseline="0" noProof="0" dirty="0" err="1">
                <a:ln>
                  <a:noFill/>
                </a:ln>
                <a:solidFill>
                  <a:srgbClr val="000000"/>
                </a:solidFill>
                <a:effectLst/>
                <a:uLnTx/>
                <a:uFillTx/>
                <a:latin typeface="Cambria"/>
                <a:ea typeface="Cambria"/>
                <a:cs typeface="Cambria"/>
                <a:sym typeface="Cambria"/>
              </a:rPr>
              <a:t>quận</a:t>
            </a:r>
            <a:r>
              <a:rPr kumimoji="0" lang="en-US" sz="2800" b="0" i="0" u="none" strike="noStrike" kern="0" cap="none" spc="0" normalizeH="0" baseline="0" noProof="0" dirty="0">
                <a:ln>
                  <a:noFill/>
                </a:ln>
                <a:solidFill>
                  <a:srgbClr val="000000"/>
                </a:solidFill>
                <a:effectLst/>
                <a:uLnTx/>
                <a:uFillTx/>
                <a:latin typeface="Cambria"/>
                <a:ea typeface="Cambria"/>
                <a:cs typeface="Cambria"/>
                <a:sym typeface="Cambria"/>
              </a:rPr>
              <a:t> 8</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173</a:t>
            </a:r>
            <a:endParaRPr lang="en-US" sz="1200" dirty="0">
              <a:solidFill>
                <a:schemeClr val="bg1">
                  <a:lumMod val="65000"/>
                </a:schemeClr>
              </a:solidFill>
            </a:endParaRPr>
          </a:p>
        </p:txBody>
      </p:sp>
    </p:spTree>
    <p:extLst>
      <p:ext uri="{BB962C8B-B14F-4D97-AF65-F5344CB8AC3E}">
        <p14:creationId xmlns:p14="http://schemas.microsoft.com/office/powerpoint/2010/main" val="9894917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Scenario</a:t>
            </a:r>
            <a:endParaRPr lang="en-US" sz="6000" dirty="0">
              <a:solidFill>
                <a:schemeClr val="bg1"/>
              </a:solidFill>
              <a:latin typeface="Cambria" pitchFamily="18" charset="0"/>
            </a:endParaRPr>
          </a:p>
        </p:txBody>
      </p:sp>
      <p:sp>
        <p:nvSpPr>
          <p:cNvPr id="5" name="Rectangle 4"/>
          <p:cNvSpPr/>
          <p:nvPr/>
        </p:nvSpPr>
        <p:spPr>
          <a:xfrm>
            <a:off x="457200" y="2527462"/>
            <a:ext cx="8229600"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After search motor route by Wi-Fi at home. Mr. </a:t>
            </a:r>
            <a:r>
              <a:rPr kumimoji="0" lang="en-US" sz="28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 start his trip.</a:t>
            </a:r>
          </a:p>
        </p:txBody>
      </p:sp>
      <p:sp>
        <p:nvSpPr>
          <p:cNvPr id="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174</a:t>
            </a:r>
            <a:endParaRPr lang="en-US" sz="1200" dirty="0">
              <a:solidFill>
                <a:schemeClr val="bg1">
                  <a:lumMod val="65000"/>
                </a:schemeClr>
              </a:solidFill>
            </a:endParaRPr>
          </a:p>
        </p:txBody>
      </p:sp>
    </p:spTree>
    <p:extLst>
      <p:ext uri="{BB962C8B-B14F-4D97-AF65-F5344CB8AC3E}">
        <p14:creationId xmlns:p14="http://schemas.microsoft.com/office/powerpoint/2010/main" val="36628516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Rectangle 4"/>
          <p:cNvSpPr/>
          <p:nvPr/>
        </p:nvSpPr>
        <p:spPr>
          <a:xfrm>
            <a:off x="457199" y="1877023"/>
            <a:ext cx="8686801"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 doesn’t know what he should do, when he is driving.</a:t>
            </a:r>
            <a:b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b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 doesn’t know where he should turn, when he meets corner.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And he doesn’t has 3G to view map.</a:t>
            </a:r>
          </a:p>
        </p:txBody>
      </p:sp>
      <p:pic>
        <p:nvPicPr>
          <p:cNvPr id="6" name="Picture 2" descr="http://i20.servimg.com/u/f20/13/50/70/90/lacduo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339" y="3410465"/>
            <a:ext cx="2810828" cy="2844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atic.panoramio.com/photos/large/557416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9773" y="3446683"/>
            <a:ext cx="3744097" cy="280807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4"/>
          <p:cNvSpPr>
            <a:spLocks noGrp="1"/>
          </p:cNvSpPr>
          <p:nvPr>
            <p:ph type="sldNum" sz="quarter" idx="12"/>
          </p:nvPr>
        </p:nvSpPr>
        <p:spPr>
          <a:xfrm>
            <a:off x="6629400" y="6393998"/>
            <a:ext cx="2057400" cy="365125"/>
          </a:xfrm>
        </p:spPr>
        <p:txBody>
          <a:bodyPr/>
          <a:lstStyle/>
          <a:p>
            <a:pPr algn="r"/>
            <a:r>
              <a:rPr lang="en-US" sz="1200" dirty="0" smtClean="0">
                <a:solidFill>
                  <a:schemeClr val="bg1">
                    <a:lumMod val="65000"/>
                  </a:schemeClr>
                </a:solidFill>
              </a:rPr>
              <a:t>175</a:t>
            </a:r>
            <a:endParaRPr lang="en-US" sz="1200" dirty="0">
              <a:solidFill>
                <a:schemeClr val="bg1">
                  <a:lumMod val="65000"/>
                </a:schemeClr>
              </a:solidFill>
            </a:endParaRPr>
          </a:p>
        </p:txBody>
      </p:sp>
    </p:spTree>
    <p:extLst>
      <p:ext uri="{BB962C8B-B14F-4D97-AF65-F5344CB8AC3E}">
        <p14:creationId xmlns:p14="http://schemas.microsoft.com/office/powerpoint/2010/main" val="40133968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098196" y="4563367"/>
            <a:ext cx="2085827" cy="1477027"/>
            <a:chOff x="3461487" y="3466888"/>
            <a:chExt cx="2085827" cy="1477027"/>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61487" y="4482250"/>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02091" y="4773790"/>
            <a:ext cx="1718740" cy="1559346"/>
            <a:chOff x="754491" y="1642667"/>
            <a:chExt cx="1718740" cy="1559346"/>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740348"/>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57200" y="2708031"/>
            <a:ext cx="2089033" cy="1398188"/>
            <a:chOff x="3476588" y="1642667"/>
            <a:chExt cx="2089033" cy="1398188"/>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76588" y="2579190"/>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480855" y="1853795"/>
            <a:ext cx="2501006" cy="1531379"/>
            <a:chOff x="6001104" y="1847819"/>
            <a:chExt cx="2501006" cy="1531379"/>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01104" y="2917533"/>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85174"/>
            <a:ext cx="653451" cy="11781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4"/>
          <p:cNvSpPr>
            <a:spLocks noGrp="1"/>
          </p:cNvSpPr>
          <p:nvPr>
            <p:ph type="sldNum" idx="12"/>
          </p:nvPr>
        </p:nvSpPr>
        <p:spPr/>
        <p:txBody>
          <a:bodyPr/>
          <a:lstStyle/>
          <a:p>
            <a:pPr algn="r"/>
            <a:r>
              <a:rPr lang="en-US" sz="1200" dirty="0" smtClean="0">
                <a:solidFill>
                  <a:schemeClr val="bg1">
                    <a:lumMod val="65000"/>
                  </a:schemeClr>
                </a:solidFill>
              </a:rPr>
              <a:t>176</a:t>
            </a:r>
            <a:endParaRPr lang="en-US" sz="1200" dirty="0">
              <a:solidFill>
                <a:schemeClr val="bg1">
                  <a:lumMod val="65000"/>
                </a:schemeClr>
              </a:solidFill>
            </a:endParaRPr>
          </a:p>
        </p:txBody>
      </p:sp>
    </p:spTree>
    <p:extLst>
      <p:ext uri="{BB962C8B-B14F-4D97-AF65-F5344CB8AC3E}">
        <p14:creationId xmlns:p14="http://schemas.microsoft.com/office/powerpoint/2010/main" val="10996768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3213039" y="4563367"/>
            <a:ext cx="2085827" cy="1509160"/>
            <a:chOff x="3576330" y="3466888"/>
            <a:chExt cx="2085827" cy="150916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76330" y="4514383"/>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53052" y="4773790"/>
            <a:ext cx="1718740" cy="1545144"/>
            <a:chOff x="805452" y="1642667"/>
            <a:chExt cx="1718740" cy="1545144"/>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05452" y="2726146"/>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82666" y="2708031"/>
            <a:ext cx="2089033" cy="1409795"/>
            <a:chOff x="3502054" y="1642667"/>
            <a:chExt cx="2089033" cy="1409795"/>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02054" y="2590797"/>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3577837" y="1853795"/>
            <a:ext cx="2501006" cy="1539476"/>
            <a:chOff x="6098086" y="1847819"/>
            <a:chExt cx="2501006" cy="1539476"/>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98086" y="2925630"/>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6694341" y="4694370"/>
            <a:ext cx="1778051" cy="1494527"/>
            <a:chOff x="718218" y="3581865"/>
            <a:chExt cx="1778051" cy="1494527"/>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18218" y="4614727"/>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4" name="Straight Arrow Connector 33"/>
          <p:cNvCxnSpPr>
            <a:stCxn id="3" idx="0"/>
            <a:endCxn id="30" idx="2"/>
          </p:cNvCxnSpPr>
          <p:nvPr/>
        </p:nvCxnSpPr>
        <p:spPr>
          <a:xfrm flipV="1">
            <a:off x="4077907" y="3393271"/>
            <a:ext cx="750433" cy="1170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08802" y="5341309"/>
            <a:ext cx="2149528" cy="68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177</a:t>
            </a:r>
            <a:endParaRPr lang="en-US" sz="1200" dirty="0">
              <a:solidFill>
                <a:schemeClr val="bg1">
                  <a:lumMod val="65000"/>
                </a:schemeClr>
              </a:solidFill>
            </a:endParaRPr>
          </a:p>
        </p:txBody>
      </p:sp>
    </p:spTree>
    <p:extLst>
      <p:ext uri="{BB962C8B-B14F-4D97-AF65-F5344CB8AC3E}">
        <p14:creationId xmlns:p14="http://schemas.microsoft.com/office/powerpoint/2010/main" val="3855425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sp>
        <p:nvSpPr>
          <p:cNvPr id="8" name="TextBox 7"/>
          <p:cNvSpPr txBox="1"/>
          <p:nvPr/>
        </p:nvSpPr>
        <p:spPr>
          <a:xfrm>
            <a:off x="1138687" y="170803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054" name="Picture 6" descr="https://avatars2.githubusercontent.com/u/1007078?v=3&amp;s=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561" y="1965204"/>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099479"/>
            <a:ext cx="969840" cy="92716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3"/>
            <a:endCxn id="2054" idx="1"/>
          </p:cNvCxnSpPr>
          <p:nvPr/>
        </p:nvCxnSpPr>
        <p:spPr>
          <a:xfrm flipV="1">
            <a:off x="1427040" y="2551725"/>
            <a:ext cx="2343521" cy="11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03952" y="2098944"/>
            <a:ext cx="237757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map data</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3629158" y="3169835"/>
            <a:ext cx="145584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Nutiteq</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API</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0" name="Straight Arrow Connector 19"/>
          <p:cNvCxnSpPr>
            <a:stCxn id="2054" idx="3"/>
          </p:cNvCxnSpPr>
          <p:nvPr/>
        </p:nvCxnSpPr>
        <p:spPr>
          <a:xfrm>
            <a:off x="4943603" y="2551725"/>
            <a:ext cx="3113002" cy="11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68971" y="2182206"/>
            <a:ext cx="309735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 to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storage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056" name="Picture 8"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8584" y="1809778"/>
            <a:ext cx="1328468" cy="13284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024236" y="3107508"/>
            <a:ext cx="180690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 storage</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178</a:t>
            </a:fld>
            <a:endParaRPr lang="en" dirty="0"/>
          </a:p>
        </p:txBody>
      </p:sp>
    </p:spTree>
    <p:extLst>
      <p:ext uri="{BB962C8B-B14F-4D97-AF65-F5344CB8AC3E}">
        <p14:creationId xmlns:p14="http://schemas.microsoft.com/office/powerpoint/2010/main" val="37826324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7"/>
            <a:ext cx="8229600" cy="1143000"/>
          </a:xfrm>
        </p:spPr>
        <p:txBody>
          <a:bodyPr>
            <a:noAutofit/>
          </a:bodyPr>
          <a:lstStyle/>
          <a:p>
            <a:r>
              <a:rPr lang="en-US" sz="6000" dirty="0" smtClean="0">
                <a:solidFill>
                  <a:schemeClr val="bg1"/>
                </a:solidFill>
                <a:latin typeface="Cambria" pitchFamily="18" charset="0"/>
              </a:rPr>
              <a:t>Map offline</a:t>
            </a:r>
            <a:endParaRPr lang="en-US" sz="6000" dirty="0">
              <a:solidFill>
                <a:schemeClr val="bg1"/>
              </a:solidFill>
              <a:latin typeface="Cambria" pitchFamily="18" charset="0"/>
            </a:endParaRPr>
          </a:p>
        </p:txBody>
      </p:sp>
      <p:pic>
        <p:nvPicPr>
          <p:cNvPr id="4098" name="Picture 2" descr="https://www.nutiteq.com/media/english-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80" y="2359000"/>
            <a:ext cx="2035534" cy="3256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2.githubusercontent.com/u/1007078?v=3&amp;s=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810" y="2034216"/>
            <a:ext cx="1173042" cy="11730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25657" y="3229056"/>
            <a:ext cx="158569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Nutiteq</a:t>
            </a: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API</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4100" name="Picture 4" descr="http://www.computer-lock.com/wp-content/uploads/2013/10/Solutions-to-Data-Storag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8810" y="4298271"/>
            <a:ext cx="1259384" cy="1259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098" idx="3"/>
            <a:endCxn id="7" idx="1"/>
          </p:cNvCxnSpPr>
          <p:nvPr/>
        </p:nvCxnSpPr>
        <p:spPr>
          <a:xfrm flipV="1">
            <a:off x="2829314" y="2620737"/>
            <a:ext cx="2459496" cy="1366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098" idx="3"/>
            <a:endCxn id="4100" idx="1"/>
          </p:cNvCxnSpPr>
          <p:nvPr/>
        </p:nvCxnSpPr>
        <p:spPr>
          <a:xfrm>
            <a:off x="2829314" y="3987428"/>
            <a:ext cx="2459496" cy="940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22876" y="5566249"/>
            <a:ext cx="1991251"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Mobile Storage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rot="19863562">
            <a:off x="2732933" y="2950846"/>
            <a:ext cx="243528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Has not downloaded</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5" name="TextBox 14"/>
          <p:cNvSpPr txBox="1"/>
          <p:nvPr/>
        </p:nvSpPr>
        <p:spPr>
          <a:xfrm rot="1163837">
            <a:off x="2940762" y="4398842"/>
            <a:ext cx="201369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Has downloaded</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668847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106679" y="81588"/>
          <a:ext cx="5562601" cy="6199257"/>
        </p:xfrm>
        <a:graphic>
          <a:graphicData uri="http://schemas.openxmlformats.org/drawingml/2006/table">
            <a:tbl>
              <a:tblPr firstRow="1" bandRow="1">
                <a:tableStyleId>{5C22544A-7EE6-4342-B048-85BDC9FD1C3A}</a:tableStyleId>
              </a:tblPr>
              <a:tblGrid>
                <a:gridCol w="731036">
                  <a:extLst>
                    <a:ext uri="{9D8B030D-6E8A-4147-A177-3AD203B41FA5}">
                      <a16:colId xmlns:a16="http://schemas.microsoft.com/office/drawing/2014/main" xmlns="" val="20000"/>
                    </a:ext>
                  </a:extLst>
                </a:gridCol>
                <a:gridCol w="4831565">
                  <a:extLst>
                    <a:ext uri="{9D8B030D-6E8A-4147-A177-3AD203B41FA5}">
                      <a16:colId xmlns:a16="http://schemas.microsoft.com/office/drawing/2014/main" xmlns="" val="20001"/>
                    </a:ext>
                  </a:extLst>
                </a:gridCol>
              </a:tblGrid>
              <a:tr h="377577">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79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79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79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4082">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79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79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79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79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79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79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79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01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1"/>
                  </a:ext>
                </a:extLst>
              </a:tr>
              <a:tr h="3579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79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79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37016827"/>
              </p:ext>
            </p:extLst>
          </p:nvPr>
        </p:nvGraphicFramePr>
        <p:xfrm>
          <a:off x="6802452" y="1384416"/>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8" name="Straight Arrow Connector 7"/>
          <p:cNvCxnSpPr/>
          <p:nvPr/>
        </p:nvCxnSpPr>
        <p:spPr>
          <a:xfrm flipV="1">
            <a:off x="3474720" y="2341548"/>
            <a:ext cx="3392378" cy="26876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2" y="290816"/>
            <a:ext cx="6784756" cy="443863"/>
          </a:xfrm>
          <a:prstGeom prst="rect">
            <a:avLst/>
          </a:prstGeom>
        </p:spPr>
      </p:pic>
      <p:cxnSp>
        <p:nvCxnSpPr>
          <p:cNvPr id="10" name="Straight Arrow Connector 9"/>
          <p:cNvCxnSpPr/>
          <p:nvPr/>
        </p:nvCxnSpPr>
        <p:spPr>
          <a:xfrm flipH="1" flipV="1">
            <a:off x="341832" y="615297"/>
            <a:ext cx="2593079" cy="441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18</a:t>
            </a:fld>
            <a:endParaRPr lang="en-US"/>
          </a:p>
        </p:txBody>
      </p:sp>
      <p:sp>
        <p:nvSpPr>
          <p:cNvPr id="13" name="Rectangle 12"/>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3308907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170684" y="2967335"/>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180</a:t>
            </a:fld>
            <a:endParaRPr lang="en-US"/>
          </a:p>
        </p:txBody>
      </p:sp>
    </p:spTree>
    <p:extLst>
      <p:ext uri="{BB962C8B-B14F-4D97-AF65-F5344CB8AC3E}">
        <p14:creationId xmlns:p14="http://schemas.microsoft.com/office/powerpoint/2010/main" val="15186113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479697" y="2551837"/>
            <a:ext cx="6650154" cy="175432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Distance from point to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rPr>
              <a:t>segment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181</a:t>
            </a:fld>
            <a:endParaRPr lang="en-US"/>
          </a:p>
        </p:txBody>
      </p:sp>
    </p:spTree>
    <p:extLst>
      <p:ext uri="{BB962C8B-B14F-4D97-AF65-F5344CB8AC3E}">
        <p14:creationId xmlns:p14="http://schemas.microsoft.com/office/powerpoint/2010/main" val="19571770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182</a:t>
            </a:fld>
            <a:endParaRPr lang="en-US"/>
          </a:p>
        </p:txBody>
      </p:sp>
    </p:spTree>
    <p:extLst>
      <p:ext uri="{BB962C8B-B14F-4D97-AF65-F5344CB8AC3E}">
        <p14:creationId xmlns:p14="http://schemas.microsoft.com/office/powerpoint/2010/main" val="29215828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4" name="TextBox 13"/>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Oval 17"/>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18"/>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8" name="Oval 7"/>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183</a:t>
            </a:fld>
            <a:endParaRPr lang="en-US"/>
          </a:p>
        </p:txBody>
      </p:sp>
    </p:spTree>
    <p:extLst>
      <p:ext uri="{BB962C8B-B14F-4D97-AF65-F5344CB8AC3E}">
        <p14:creationId xmlns:p14="http://schemas.microsoft.com/office/powerpoint/2010/main" val="38985339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6" name="TextBox 1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18" name="TextBox 17"/>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0" name="Oval 19"/>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184</a:t>
            </a:fld>
            <a:endParaRPr lang="en-US"/>
          </a:p>
        </p:txBody>
      </p:sp>
    </p:spTree>
    <p:extLst>
      <p:ext uri="{BB962C8B-B14F-4D97-AF65-F5344CB8AC3E}">
        <p14:creationId xmlns:p14="http://schemas.microsoft.com/office/powerpoint/2010/main" val="9327758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7877" y="2939535"/>
            <a:ext cx="190500"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8" name="Straight Connector 7"/>
          <p:cNvCxnSpPr/>
          <p:nvPr/>
        </p:nvCxnSpPr>
        <p:spPr>
          <a:xfrm>
            <a:off x="3816694" y="2038350"/>
            <a:ext cx="0" cy="1085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36927" y="1743075"/>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0" name="TextBox 9"/>
          <p:cNvSpPr txBox="1"/>
          <p:nvPr/>
        </p:nvSpPr>
        <p:spPr>
          <a:xfrm>
            <a:off x="3572111" y="2396999"/>
            <a:ext cx="26481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a:t>
            </a:r>
          </a:p>
        </p:txBody>
      </p:sp>
      <p:sp>
        <p:nvSpPr>
          <p:cNvPr id="11" name="Oval 1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719489" y="1927741"/>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185</a:t>
            </a:fld>
            <a:endParaRPr lang="en-US"/>
          </a:p>
        </p:txBody>
      </p:sp>
    </p:spTree>
    <p:extLst>
      <p:ext uri="{BB962C8B-B14F-4D97-AF65-F5344CB8AC3E}">
        <p14:creationId xmlns:p14="http://schemas.microsoft.com/office/powerpoint/2010/main" val="887570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6" name="Oval 2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7" name="Straight Connector 26"/>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29" name="TextBox 28"/>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sp>
        <p:nvSpPr>
          <p:cNvPr id="31" name="Oval 30"/>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186</a:t>
            </a:fld>
            <a:endParaRPr lang="en-US"/>
          </a:p>
        </p:txBody>
      </p:sp>
    </p:spTree>
    <p:extLst>
      <p:ext uri="{BB962C8B-B14F-4D97-AF65-F5344CB8AC3E}">
        <p14:creationId xmlns:p14="http://schemas.microsoft.com/office/powerpoint/2010/main" val="1337215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7" name="TextBox 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3" name="Straight Connector 12"/>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6" name="Oval 15"/>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17"/>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a:endCxn id="17"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187</a:t>
            </a:fld>
            <a:endParaRPr lang="en-US"/>
          </a:p>
        </p:txBody>
      </p:sp>
    </p:spTree>
    <p:extLst>
      <p:ext uri="{BB962C8B-B14F-4D97-AF65-F5344CB8AC3E}">
        <p14:creationId xmlns:p14="http://schemas.microsoft.com/office/powerpoint/2010/main" val="10063863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6" name="TextBox 5"/>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7" name="Straight Connector 6"/>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Oval 10"/>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stCxn id="11" idx="2"/>
            <a:endCxn id="12" idx="5"/>
          </p:cNvCxnSpPr>
          <p:nvPr/>
        </p:nvCxnSpPr>
        <p:spPr>
          <a:xfrm flipH="1" flipV="1">
            <a:off x="2237823" y="3208782"/>
            <a:ext cx="3875372" cy="8735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188</a:t>
            </a:fld>
            <a:endParaRPr lang="en-US"/>
          </a:p>
        </p:txBody>
      </p:sp>
    </p:spTree>
    <p:extLst>
      <p:ext uri="{BB962C8B-B14F-4D97-AF65-F5344CB8AC3E}">
        <p14:creationId xmlns:p14="http://schemas.microsoft.com/office/powerpoint/2010/main" val="1591911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162175" y="3143251"/>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44459" y="2773917"/>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17" name="TextBox 16"/>
          <p:cNvSpPr txBox="1"/>
          <p:nvPr/>
        </p:nvSpPr>
        <p:spPr>
          <a:xfrm>
            <a:off x="5915026" y="2773917"/>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a:t>
            </a:r>
          </a:p>
        </p:txBody>
      </p:sp>
      <p:cxnSp>
        <p:nvCxnSpPr>
          <p:cNvPr id="18" name="Straight Connector 17"/>
          <p:cNvCxnSpPr/>
          <p:nvPr/>
        </p:nvCxnSpPr>
        <p:spPr>
          <a:xfrm flipH="1" flipV="1">
            <a:off x="5819775" y="3143249"/>
            <a:ext cx="404951" cy="996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62175" y="2075935"/>
            <a:ext cx="0" cy="2063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9775" y="2111459"/>
            <a:ext cx="0" cy="2063579"/>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230633" y="3805020"/>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22" name="Oval 21"/>
          <p:cNvSpPr/>
          <p:nvPr/>
        </p:nvSpPr>
        <p:spPr>
          <a:xfrm>
            <a:off x="6113195" y="3989686"/>
            <a:ext cx="185352" cy="185352"/>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2079615" y="3050574"/>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5729674" y="3055207"/>
            <a:ext cx="185352" cy="1853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13195" y="3435350"/>
            <a:ext cx="3064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189</a:t>
            </a:fld>
            <a:endParaRPr lang="en-US"/>
          </a:p>
        </p:txBody>
      </p:sp>
    </p:spTree>
    <p:extLst>
      <p:ext uri="{BB962C8B-B14F-4D97-AF65-F5344CB8AC3E}">
        <p14:creationId xmlns:p14="http://schemas.microsoft.com/office/powerpoint/2010/main" val="87925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106679" y="81588"/>
          <a:ext cx="5501641" cy="6187440"/>
        </p:xfrm>
        <a:graphic>
          <a:graphicData uri="http://schemas.openxmlformats.org/drawingml/2006/table">
            <a:tbl>
              <a:tblPr firstRow="1" bandRow="1">
                <a:tableStyleId>{5C22544A-7EE6-4342-B048-85BDC9FD1C3A}</a:tableStyleId>
              </a:tblPr>
              <a:tblGrid>
                <a:gridCol w="727002">
                  <a:extLst>
                    <a:ext uri="{9D8B030D-6E8A-4147-A177-3AD203B41FA5}">
                      <a16:colId xmlns:a16="http://schemas.microsoft.com/office/drawing/2014/main" xmlns="" val="20000"/>
                    </a:ext>
                  </a:extLst>
                </a:gridCol>
                <a:gridCol w="4774639">
                  <a:extLst>
                    <a:ext uri="{9D8B030D-6E8A-4147-A177-3AD203B41FA5}">
                      <a16:colId xmlns:a16="http://schemas.microsoft.com/office/drawing/2014/main" xmlns="" val="20001"/>
                    </a:ext>
                  </a:extLst>
                </a:gridCol>
              </a:tblGrid>
              <a:tr h="3603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0336">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0336">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0336">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5098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0336">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0336">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0336">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0336">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0336">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0336">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0336">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0336">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1" i="0" kern="1200" dirty="0" err="1" smtClean="0">
                          <a:solidFill>
                            <a:srgbClr val="FF0000"/>
                          </a:solidFill>
                          <a:effectLst/>
                          <a:latin typeface="Cambria" panose="02040503050406030204" pitchFamily="18" charset="0"/>
                          <a:ea typeface="+mn-ea"/>
                          <a:cs typeface="+mn-cs"/>
                        </a:rPr>
                        <a:t>Bến</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Thành</a:t>
                      </a:r>
                      <a:r>
                        <a:rPr lang="en-US" sz="1800" b="1" i="0" kern="1200" dirty="0" smtClean="0">
                          <a:solidFill>
                            <a:srgbClr val="FF0000"/>
                          </a:solidFill>
                          <a:effectLst/>
                          <a:latin typeface="Cambria" panose="02040503050406030204" pitchFamily="18" charset="0"/>
                          <a:ea typeface="+mn-ea"/>
                          <a:cs typeface="+mn-cs"/>
                        </a:rPr>
                        <a:t>- BX </a:t>
                      </a:r>
                      <a:r>
                        <a:rPr lang="en-US" sz="1800" b="1" i="0" kern="1200" dirty="0" err="1" smtClean="0">
                          <a:solidFill>
                            <a:srgbClr val="FF0000"/>
                          </a:solidFill>
                          <a:effectLst/>
                          <a:latin typeface="Cambria" panose="02040503050406030204" pitchFamily="18" charset="0"/>
                          <a:ea typeface="+mn-ea"/>
                          <a:cs typeface="+mn-cs"/>
                        </a:rPr>
                        <a:t>Chợ</a:t>
                      </a:r>
                      <a:r>
                        <a:rPr lang="en-US" sz="1800" b="1" i="0" kern="1200" dirty="0" smtClean="0">
                          <a:solidFill>
                            <a:srgbClr val="FF0000"/>
                          </a:solidFill>
                          <a:effectLst/>
                          <a:latin typeface="Cambria" panose="02040503050406030204" pitchFamily="18" charset="0"/>
                          <a:ea typeface="+mn-ea"/>
                          <a:cs typeface="+mn-cs"/>
                        </a:rPr>
                        <a:t> </a:t>
                      </a:r>
                      <a:r>
                        <a:rPr lang="en-US" sz="1800" b="1" i="0" kern="1200" dirty="0" err="1" smtClean="0">
                          <a:solidFill>
                            <a:srgbClr val="FF0000"/>
                          </a:solidFill>
                          <a:effectLst/>
                          <a:latin typeface="Cambria" panose="02040503050406030204" pitchFamily="18" charset="0"/>
                          <a:ea typeface="+mn-ea"/>
                          <a:cs typeface="+mn-cs"/>
                        </a:rPr>
                        <a:t>Lớn</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2"/>
                  </a:ext>
                </a:extLst>
              </a:tr>
              <a:tr h="360336">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0336">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39529310"/>
              </p:ext>
            </p:extLst>
          </p:nvPr>
        </p:nvGraphicFramePr>
        <p:xfrm>
          <a:off x="6694205" y="2349666"/>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480560" y="3640508"/>
            <a:ext cx="2279163" cy="1774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3" y="672289"/>
            <a:ext cx="6784756" cy="443863"/>
          </a:xfrm>
          <a:prstGeom prst="rect">
            <a:avLst/>
          </a:prstGeom>
        </p:spPr>
      </p:pic>
      <p:cxnSp>
        <p:nvCxnSpPr>
          <p:cNvPr id="11" name="Straight Arrow Connector 10"/>
          <p:cNvCxnSpPr/>
          <p:nvPr/>
        </p:nvCxnSpPr>
        <p:spPr>
          <a:xfrm flipH="1" flipV="1">
            <a:off x="1640793" y="1034041"/>
            <a:ext cx="1162229" cy="4187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19</a:t>
            </a:fld>
            <a:endParaRPr lang="en-US"/>
          </a:p>
        </p:txBody>
      </p:sp>
      <p:sp>
        <p:nvSpPr>
          <p:cNvPr id="12" name="Rectangle 11"/>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969330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extBox 3"/>
          <p:cNvSpPr txBox="1"/>
          <p:nvPr/>
        </p:nvSpPr>
        <p:spPr>
          <a:xfrm>
            <a:off x="1170684" y="2967335"/>
            <a:ext cx="6802631" cy="92333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Notify Turn Algorithm</a:t>
            </a:r>
            <a:endParaRPr kumimoji="0" lang="en-US" sz="5400" b="0" i="0" u="none" strike="noStrike" kern="0" cap="none" spc="0" normalizeH="0" baseline="0" noProof="0" dirty="0">
              <a:ln>
                <a:noFill/>
              </a:ln>
              <a:solidFill>
                <a:schemeClr val="bg1"/>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190</a:t>
            </a:fld>
            <a:endParaRPr lang="en-US"/>
          </a:p>
        </p:txBody>
      </p:sp>
    </p:spTree>
    <p:extLst>
      <p:ext uri="{BB962C8B-B14F-4D97-AF65-F5344CB8AC3E}">
        <p14:creationId xmlns:p14="http://schemas.microsoft.com/office/powerpoint/2010/main" val="29397837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191</a:t>
            </a:fld>
            <a:endParaRPr lang="en-US"/>
          </a:p>
        </p:txBody>
      </p:sp>
    </p:spTree>
    <p:extLst>
      <p:ext uri="{BB962C8B-B14F-4D97-AF65-F5344CB8AC3E}">
        <p14:creationId xmlns:p14="http://schemas.microsoft.com/office/powerpoint/2010/main" val="28479630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192</a:t>
            </a:fld>
            <a:endParaRPr lang="en-US"/>
          </a:p>
        </p:txBody>
      </p:sp>
    </p:spTree>
    <p:extLst>
      <p:ext uri="{BB962C8B-B14F-4D97-AF65-F5344CB8AC3E}">
        <p14:creationId xmlns:p14="http://schemas.microsoft.com/office/powerpoint/2010/main" val="12427690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a:stCxn id="4" idx="2"/>
            <a:endCxn id="5" idx="0"/>
          </p:cNvCxnSpPr>
          <p:nvPr/>
        </p:nvCxnSpPr>
        <p:spPr>
          <a:xfrm>
            <a:off x="2273905" y="2866041"/>
            <a:ext cx="1196638"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0"/>
            <a:endCxn id="6" idx="2"/>
          </p:cNvCxnSpPr>
          <p:nvPr/>
        </p:nvCxnSpPr>
        <p:spPr>
          <a:xfrm flipV="1">
            <a:off x="3470543" y="2866041"/>
            <a:ext cx="1040821"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Box 1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3"/>
          <a:stretch>
            <a:fillRect/>
          </a:stretch>
        </p:blipFill>
        <p:spPr>
          <a:xfrm>
            <a:off x="1293170" y="1859969"/>
            <a:ext cx="2460932" cy="2185138"/>
          </a:xfrm>
          <a:prstGeom prst="rect">
            <a:avLst/>
          </a:prstGeom>
          <a:ln>
            <a:solidFill>
              <a:schemeClr val="tx1"/>
            </a:solidFill>
          </a:ln>
        </p:spPr>
      </p:pic>
      <p:sp>
        <p:nvSpPr>
          <p:cNvPr id="12" name="Rectangle 11"/>
          <p:cNvSpPr/>
          <p:nvPr/>
        </p:nvSpPr>
        <p:spPr>
          <a:xfrm rot="2186999">
            <a:off x="2456391" y="2993956"/>
            <a:ext cx="88106" cy="8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flipH="1">
            <a:off x="2441702" y="2866040"/>
            <a:ext cx="152549" cy="1719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193</a:t>
            </a:fld>
            <a:endParaRPr lang="en-US"/>
          </a:p>
        </p:txBody>
      </p:sp>
    </p:spTree>
    <p:extLst>
      <p:ext uri="{BB962C8B-B14F-4D97-AF65-F5344CB8AC3E}">
        <p14:creationId xmlns:p14="http://schemas.microsoft.com/office/powerpoint/2010/main" val="35361390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194</a:t>
            </a:fld>
            <a:endParaRPr lang="en-US"/>
          </a:p>
        </p:txBody>
      </p:sp>
    </p:spTree>
    <p:extLst>
      <p:ext uri="{BB962C8B-B14F-4D97-AF65-F5344CB8AC3E}">
        <p14:creationId xmlns:p14="http://schemas.microsoft.com/office/powerpoint/2010/main" val="16706441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Oval 1"/>
          <p:cNvSpPr/>
          <p:nvPr/>
        </p:nvSpPr>
        <p:spPr>
          <a:xfrm>
            <a:off x="2469745" y="277954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endCxn id="16"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6"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4" name="Straight Connector 3"/>
          <p:cNvCxnSpPr>
            <a:stCxn id="2" idx="5"/>
            <a:endCxn id="26" idx="1"/>
          </p:cNvCxnSpPr>
          <p:nvPr/>
        </p:nvCxnSpPr>
        <p:spPr>
          <a:xfrm>
            <a:off x="2617405" y="2927203"/>
            <a:ext cx="800700" cy="743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195</a:t>
            </a:fld>
            <a:endParaRPr lang="en-US"/>
          </a:p>
        </p:txBody>
      </p:sp>
    </p:spTree>
    <p:extLst>
      <p:ext uri="{BB962C8B-B14F-4D97-AF65-F5344CB8AC3E}">
        <p14:creationId xmlns:p14="http://schemas.microsoft.com/office/powerpoint/2010/main" val="27328170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196</a:t>
            </a:fld>
            <a:endParaRPr lang="en-US"/>
          </a:p>
        </p:txBody>
      </p:sp>
    </p:spTree>
    <p:extLst>
      <p:ext uri="{BB962C8B-B14F-4D97-AF65-F5344CB8AC3E}">
        <p14:creationId xmlns:p14="http://schemas.microsoft.com/office/powerpoint/2010/main" val="33270537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 name="Picture 2"/>
          <p:cNvPicPr>
            <a:picLocks noChangeAspect="1"/>
          </p:cNvPicPr>
          <p:nvPr/>
        </p:nvPicPr>
        <p:blipFill>
          <a:blip r:embed="rId3"/>
          <a:stretch>
            <a:fillRect/>
          </a:stretch>
        </p:blipFill>
        <p:spPr>
          <a:xfrm>
            <a:off x="1921921" y="2410494"/>
            <a:ext cx="2364509" cy="2051085"/>
          </a:xfrm>
          <a:prstGeom prst="rect">
            <a:avLst/>
          </a:prstGeom>
          <a:ln>
            <a:solidFill>
              <a:schemeClr val="tx1"/>
            </a:solidFill>
          </a:ln>
        </p:spPr>
      </p:pic>
      <p:cxnSp>
        <p:nvCxnSpPr>
          <p:cNvPr id="24" name="Straight Connector 23"/>
          <p:cNvCxnSpPr/>
          <p:nvPr/>
        </p:nvCxnSpPr>
        <p:spPr>
          <a:xfrm flipV="1">
            <a:off x="2963952" y="3121136"/>
            <a:ext cx="238592" cy="345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2237156">
            <a:off x="3170388" y="3143115"/>
            <a:ext cx="78581" cy="78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197</a:t>
            </a:fld>
            <a:endParaRPr lang="en-US"/>
          </a:p>
        </p:txBody>
      </p:sp>
    </p:spTree>
    <p:extLst>
      <p:ext uri="{BB962C8B-B14F-4D97-AF65-F5344CB8AC3E}">
        <p14:creationId xmlns:p14="http://schemas.microsoft.com/office/powerpoint/2010/main" val="40201773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1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21"/>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29" name="Straight Connector 28"/>
          <p:cNvCxnSpPr>
            <a:stCxn id="22" idx="6"/>
            <a:endCxn id="15" idx="0"/>
          </p:cNvCxnSpPr>
          <p:nvPr/>
        </p:nvCxnSpPr>
        <p:spPr>
          <a:xfrm flipV="1">
            <a:off x="3175089" y="3745065"/>
            <a:ext cx="295454" cy="33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198</a:t>
            </a:fld>
            <a:endParaRPr lang="en-US"/>
          </a:p>
        </p:txBody>
      </p:sp>
    </p:spTree>
    <p:extLst>
      <p:ext uri="{BB962C8B-B14F-4D97-AF65-F5344CB8AC3E}">
        <p14:creationId xmlns:p14="http://schemas.microsoft.com/office/powerpoint/2010/main" val="14657923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265890" y="2866041"/>
            <a:ext cx="1200646" cy="8790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Callout 14"/>
          <p:cNvSpPr/>
          <p:nvPr/>
        </p:nvSpPr>
        <p:spPr>
          <a:xfrm>
            <a:off x="3153191" y="1034143"/>
            <a:ext cx="2213466" cy="1277901"/>
          </a:xfrm>
          <a:prstGeom prst="wedgeEllipseCallout">
            <a:avLst>
              <a:gd name="adj1" fmla="val -34503"/>
              <a:gd name="adj2" fmla="val 15938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left</a:t>
            </a:r>
            <a:endParaRPr kumimoji="0" lang="en-US" sz="2200" b="0" i="0" u="none" strike="noStrike" kern="0" cap="none" spc="0" normalizeH="0" baseline="0" noProof="0" dirty="0">
              <a:ln>
                <a:noFill/>
              </a:ln>
              <a:solidFill>
                <a:schemeClr val="bg1"/>
              </a:solidFill>
              <a:effectLst/>
              <a:uLnTx/>
              <a:uFillTx/>
              <a:latin typeface="Cambria" panose="02040503050406030204" pitchFamily="18" charset="0"/>
            </a:endParaRPr>
          </a:p>
        </p:txBody>
      </p:sp>
      <p:cxnSp>
        <p:nvCxnSpPr>
          <p:cNvPr id="18" name="Straight Connector 17"/>
          <p:cNvCxnSpPr>
            <a:endCxn id="19"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a:stCxn id="19"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157676" y="2774142"/>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28"/>
          <p:cNvSpPr/>
          <p:nvPr/>
        </p:nvSpPr>
        <p:spPr>
          <a:xfrm>
            <a:off x="3002094" y="3692160"/>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199</a:t>
            </a:fld>
            <a:endParaRPr lang="en-US"/>
          </a:p>
        </p:txBody>
      </p:sp>
    </p:spTree>
    <p:extLst>
      <p:ext uri="{BB962C8B-B14F-4D97-AF65-F5344CB8AC3E}">
        <p14:creationId xmlns:p14="http://schemas.microsoft.com/office/powerpoint/2010/main" val="76687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576943" y="2306690"/>
            <a:ext cx="2574410" cy="2023365"/>
            <a:chOff x="58177" y="3172337"/>
            <a:chExt cx="2172806" cy="2023365"/>
          </a:xfrm>
        </p:grpSpPr>
        <p:grpSp>
          <p:nvGrpSpPr>
            <p:cNvPr id="2" name="Group 1"/>
            <p:cNvGrpSpPr/>
            <p:nvPr/>
          </p:nvGrpSpPr>
          <p:grpSpPr>
            <a:xfrm>
              <a:off x="202390" y="3172337"/>
              <a:ext cx="1301730" cy="1673888"/>
              <a:chOff x="978038" y="3090433"/>
              <a:chExt cx="1301730" cy="1759146"/>
            </a:xfrm>
          </p:grpSpPr>
          <p:sp>
            <p:nvSpPr>
              <p:cNvPr id="10" name="TextBox 9"/>
              <p:cNvSpPr txBox="1"/>
              <p:nvPr/>
            </p:nvSpPr>
            <p:spPr>
              <a:xfrm>
                <a:off x="1140324" y="4364400"/>
                <a:ext cx="1139444"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58177" y="4764815"/>
              <a:ext cx="217280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pic>
        <p:nvPicPr>
          <p:cNvPr id="1026" name="Picture 2" descr="C:\Users\ngoan\Desktop\image\compan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543" y="2042988"/>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idx="12"/>
          </p:nvPr>
        </p:nvSpPr>
        <p:spPr/>
        <p:txBody>
          <a:bodyPr/>
          <a:lstStyle/>
          <a:p>
            <a:fld id="{00000000-1234-1234-1234-123412341234}" type="slidenum">
              <a:rPr lang="en" sz="1200" smtClean="0">
                <a:solidFill>
                  <a:schemeClr val="bg1">
                    <a:lumMod val="75000"/>
                  </a:schemeClr>
                </a:solidFill>
              </a:rPr>
              <a:pPr/>
              <a:t>2</a:t>
            </a:fld>
            <a:endParaRPr lang="en" sz="1200" dirty="0">
              <a:solidFill>
                <a:schemeClr val="bg1">
                  <a:lumMod val="75000"/>
                </a:schemeClr>
              </a:solidFill>
            </a:endParaRPr>
          </a:p>
        </p:txBody>
      </p:sp>
    </p:spTree>
    <p:extLst>
      <p:ext uri="{BB962C8B-B14F-4D97-AF65-F5344CB8AC3E}">
        <p14:creationId xmlns:p14="http://schemas.microsoft.com/office/powerpoint/2010/main" val="142601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STATION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Station: represent the station of bus</a:t>
            </a:r>
          </a:p>
        </p:txBody>
      </p:sp>
      <p:sp>
        <p:nvSpPr>
          <p:cNvPr id="3" name="Slide Number Placeholder 2"/>
          <p:cNvSpPr>
            <a:spLocks noGrp="1"/>
          </p:cNvSpPr>
          <p:nvPr>
            <p:ph type="sldNum" sz="quarter" idx="12"/>
          </p:nvPr>
        </p:nvSpPr>
        <p:spPr/>
        <p:txBody>
          <a:bodyPr/>
          <a:lstStyle/>
          <a:p>
            <a:fld id="{0E8E0603-4C39-4EF1-A0FE-816FABFA11C3}" type="slidenum">
              <a:rPr lang="en-US" smtClean="0"/>
              <a:t>20</a:t>
            </a:fld>
            <a:endParaRPr lang="en-US"/>
          </a:p>
        </p:txBody>
      </p:sp>
    </p:spTree>
    <p:extLst>
      <p:ext uri="{BB962C8B-B14F-4D97-AF65-F5344CB8AC3E}">
        <p14:creationId xmlns:p14="http://schemas.microsoft.com/office/powerpoint/2010/main" val="1313113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3502129" y="3535078"/>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endCxn id="20"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20"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TextBox 22"/>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2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200</a:t>
            </a:fld>
            <a:endParaRPr lang="en-US"/>
          </a:p>
        </p:txBody>
      </p:sp>
    </p:spTree>
    <p:extLst>
      <p:ext uri="{BB962C8B-B14F-4D97-AF65-F5344CB8AC3E}">
        <p14:creationId xmlns:p14="http://schemas.microsoft.com/office/powerpoint/2010/main" val="16431985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466536" y="2866041"/>
            <a:ext cx="1041622" cy="87902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p:nvPr/>
        </p:nvCxnSpPr>
        <p:spPr>
          <a:xfrm>
            <a:off x="2265891" y="2866046"/>
            <a:ext cx="1204655" cy="8790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p:nvPr/>
        </p:nvSpPr>
        <p:spPr>
          <a:xfrm>
            <a:off x="3393781" y="3646157"/>
            <a:ext cx="166093" cy="166093"/>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Callout 25"/>
          <p:cNvSpPr/>
          <p:nvPr/>
        </p:nvSpPr>
        <p:spPr>
          <a:xfrm>
            <a:off x="4188936" y="489857"/>
            <a:ext cx="2269014" cy="1179635"/>
          </a:xfrm>
          <a:prstGeom prst="wedgeEllipseCallout">
            <a:avLst>
              <a:gd name="adj1" fmla="val -33616"/>
              <a:gd name="adj2" fmla="val 14983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right</a:t>
            </a:r>
            <a:endParaRPr kumimoji="0" lang="en-US" sz="22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5" name="Oval 14"/>
          <p:cNvSpPr/>
          <p:nvPr/>
        </p:nvSpPr>
        <p:spPr>
          <a:xfrm>
            <a:off x="4357315" y="287771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stCxn id="1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2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201</a:t>
            </a:fld>
            <a:endParaRPr lang="en-US"/>
          </a:p>
        </p:txBody>
      </p:sp>
    </p:spTree>
    <p:extLst>
      <p:ext uri="{BB962C8B-B14F-4D97-AF65-F5344CB8AC3E}">
        <p14:creationId xmlns:p14="http://schemas.microsoft.com/office/powerpoint/2010/main" val="37767999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358815" y="2627290"/>
            <a:ext cx="2319368" cy="262358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chemeClr val="tx1"/>
                  </a:solidFill>
                  <a:effectLst/>
                  <a:uLnTx/>
                  <a:uFillTx/>
                  <a:latin typeface="Cambria" pitchFamily="18" charset="0"/>
                  <a:cs typeface="Arial"/>
                  <a:sym typeface="Arial"/>
                  <a:rtl val="0"/>
                </a:rPr>
                <a:t>StartLocation</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pic>
        <p:nvPicPr>
          <p:cNvPr id="2" name="Picture 1"/>
          <p:cNvPicPr>
            <a:picLocks noChangeAspect="1"/>
          </p:cNvPicPr>
          <p:nvPr/>
        </p:nvPicPr>
        <p:blipFill>
          <a:blip r:embed="rId3"/>
          <a:stretch>
            <a:fillRect/>
          </a:stretch>
        </p:blipFill>
        <p:spPr>
          <a:xfrm>
            <a:off x="3597564" y="1606230"/>
            <a:ext cx="5412430" cy="4683833"/>
          </a:xfrm>
          <a:prstGeom prst="rect">
            <a:avLst/>
          </a:prstGeom>
        </p:spPr>
      </p:pic>
      <p:cxnSp>
        <p:nvCxnSpPr>
          <p:cNvPr id="23" name="Straight Arrow Connector 22"/>
          <p:cNvCxnSpPr/>
          <p:nvPr/>
        </p:nvCxnSpPr>
        <p:spPr>
          <a:xfrm flipV="1">
            <a:off x="1423686" y="2193491"/>
            <a:ext cx="2173878" cy="10415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423686" y="2618510"/>
            <a:ext cx="2173878" cy="9344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902650" y="3034146"/>
            <a:ext cx="1694914" cy="8082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904819" y="3491113"/>
            <a:ext cx="2007424" cy="711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31905" y="4491772"/>
            <a:ext cx="2280338" cy="395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423686" y="4762640"/>
            <a:ext cx="2268638" cy="578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918674" y="5143112"/>
            <a:ext cx="1773650" cy="6210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202</a:t>
            </a:fld>
            <a:endParaRPr lang="en-US"/>
          </a:p>
        </p:txBody>
      </p:sp>
    </p:spTree>
    <p:extLst>
      <p:ext uri="{BB962C8B-B14F-4D97-AF65-F5344CB8AC3E}">
        <p14:creationId xmlns:p14="http://schemas.microsoft.com/office/powerpoint/2010/main" val="11522541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7"/>
            <a:ext cx="8229600" cy="1143000"/>
          </a:xfrm>
        </p:spPr>
        <p:txBody>
          <a:bodyPr>
            <a:noAutofit/>
          </a:bodyPr>
          <a:lstStyle/>
          <a:p>
            <a:r>
              <a:rPr lang="vi-VN" sz="6000" dirty="0" smtClean="0">
                <a:solidFill>
                  <a:schemeClr val="bg1"/>
                </a:solidFill>
                <a:latin typeface="Cambria" pitchFamily="18" charset="0"/>
              </a:rPr>
              <a:t>Problem</a:t>
            </a:r>
            <a:endParaRPr lang="en-US" sz="6000" dirty="0">
              <a:solidFill>
                <a:schemeClr val="bg1"/>
              </a:solidFill>
              <a:latin typeface="Cambria" pitchFamily="18" charset="0"/>
            </a:endParaRPr>
          </a:p>
        </p:txBody>
      </p:sp>
      <p:sp>
        <p:nvSpPr>
          <p:cNvPr id="5"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10" name="Group 9"/>
          <p:cNvGrpSpPr/>
          <p:nvPr/>
        </p:nvGrpSpPr>
        <p:grpSpPr>
          <a:xfrm>
            <a:off x="115748" y="2627289"/>
            <a:ext cx="2562436" cy="2743363"/>
            <a:chOff x="6520756" y="2416407"/>
            <a:chExt cx="1808322" cy="1529855"/>
          </a:xfrm>
        </p:grpSpPr>
        <p:sp>
          <p:nvSpPr>
            <p:cNvPr id="11"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0000"/>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3" name="Group 12"/>
          <p:cNvGrpSpPr/>
          <p:nvPr/>
        </p:nvGrpSpPr>
        <p:grpSpPr>
          <a:xfrm>
            <a:off x="5299147" y="2411974"/>
            <a:ext cx="1808322" cy="682579"/>
            <a:chOff x="6520756" y="2416407"/>
            <a:chExt cx="1808322" cy="523110"/>
          </a:xfrm>
        </p:grpSpPr>
        <p:sp>
          <p:nvSpPr>
            <p:cNvPr id="14" name="Shape 689"/>
            <p:cNvSpPr/>
            <p:nvPr/>
          </p:nvSpPr>
          <p:spPr>
            <a:xfrm>
              <a:off x="6520756" y="2653845"/>
              <a:ext cx="1808322" cy="28567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Location</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6" name="Straight Arrow Connector 15"/>
          <p:cNvCxnSpPr>
            <a:endCxn id="18" idx="1"/>
          </p:cNvCxnSpPr>
          <p:nvPr/>
        </p:nvCxnSpPr>
        <p:spPr>
          <a:xfrm>
            <a:off x="1736203" y="4566761"/>
            <a:ext cx="25198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4256053" y="3936490"/>
            <a:ext cx="3879849" cy="1260541"/>
          </a:xfrm>
          <a:prstGeom prst="rect">
            <a:avLst/>
          </a:prstGeom>
          <a:ln>
            <a:solidFill>
              <a:schemeClr val="tx1"/>
            </a:solidFill>
          </a:ln>
        </p:spPr>
      </p:pic>
      <p:cxnSp>
        <p:nvCxnSpPr>
          <p:cNvPr id="21" name="Straight Arrow Connector 20"/>
          <p:cNvCxnSpPr>
            <a:stCxn id="18" idx="0"/>
            <a:endCxn id="14" idx="2"/>
          </p:cNvCxnSpPr>
          <p:nvPr/>
        </p:nvCxnSpPr>
        <p:spPr>
          <a:xfrm flipV="1">
            <a:off x="6195978" y="3094553"/>
            <a:ext cx="7330" cy="841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203</a:t>
            </a:fld>
            <a:endParaRPr lang="en-US"/>
          </a:p>
        </p:txBody>
      </p:sp>
    </p:spTree>
    <p:extLst>
      <p:ext uri="{BB962C8B-B14F-4D97-AF65-F5344CB8AC3E}">
        <p14:creationId xmlns:p14="http://schemas.microsoft.com/office/powerpoint/2010/main" val="22716883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439838" y="2627290"/>
            <a:ext cx="2238345" cy="266234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231899" y="2615715"/>
            <a:ext cx="1909336" cy="1065031"/>
            <a:chOff x="6520756" y="2416407"/>
            <a:chExt cx="1808322" cy="681030"/>
          </a:xfrm>
        </p:grpSpPr>
        <p:sp>
          <p:nvSpPr>
            <p:cNvPr id="11" name="Shape 689"/>
            <p:cNvSpPr/>
            <p:nvPr/>
          </p:nvSpPr>
          <p:spPr>
            <a:xfrm>
              <a:off x="6520756" y="2653845"/>
              <a:ext cx="1808322" cy="44359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Title</a:t>
              </a:r>
              <a:endParaRPr kumimoji="0" lang="en" sz="2000" b="0" i="0" u="none" strike="noStrike" kern="0" cap="none" spc="0" normalizeH="0" baseline="0" noProof="0" dirty="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a:endCxn id="16" idx="1"/>
          </p:cNvCxnSpPr>
          <p:nvPr/>
        </p:nvCxnSpPr>
        <p:spPr>
          <a:xfrm>
            <a:off x="1909823" y="4240211"/>
            <a:ext cx="2221112" cy="162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4130935" y="5607289"/>
            <a:ext cx="4142545" cy="522320"/>
          </a:xfrm>
          <a:prstGeom prst="rect">
            <a:avLst/>
          </a:prstGeom>
          <a:ln>
            <a:solidFill>
              <a:schemeClr val="tx1"/>
            </a:solidFill>
          </a:ln>
        </p:spPr>
      </p:pic>
      <p:sp>
        <p:nvSpPr>
          <p:cNvPr id="19" name="TextBox 18"/>
          <p:cNvSpPr txBox="1"/>
          <p:nvPr/>
        </p:nvSpPr>
        <p:spPr>
          <a:xfrm>
            <a:off x="5312922" y="4334446"/>
            <a:ext cx="1768433" cy="369332"/>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Chếch</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 sang </a:t>
            </a:r>
            <a:r>
              <a:rPr kumimoji="0" lang="en-US"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phải</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2" name="Straight Arrow Connector 21"/>
          <p:cNvCxnSpPr>
            <a:stCxn id="16" idx="0"/>
            <a:endCxn id="19" idx="2"/>
          </p:cNvCxnSpPr>
          <p:nvPr/>
        </p:nvCxnSpPr>
        <p:spPr>
          <a:xfrm flipH="1" flipV="1">
            <a:off x="6197139" y="4703778"/>
            <a:ext cx="5069" cy="9035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a:endCxn id="11" idx="2"/>
          </p:cNvCxnSpPr>
          <p:nvPr/>
        </p:nvCxnSpPr>
        <p:spPr>
          <a:xfrm flipH="1" flipV="1">
            <a:off x="6186567" y="3680746"/>
            <a:ext cx="10572" cy="653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204</a:t>
            </a:fld>
            <a:endParaRPr lang="en-US"/>
          </a:p>
        </p:txBody>
      </p:sp>
    </p:spTree>
    <p:extLst>
      <p:ext uri="{BB962C8B-B14F-4D97-AF65-F5344CB8AC3E}">
        <p14:creationId xmlns:p14="http://schemas.microsoft.com/office/powerpoint/2010/main" val="7688225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35666" y="2216696"/>
            <a:ext cx="2082256" cy="2690970"/>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27585" y="2627294"/>
            <a:ext cx="1978784"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63524" y="3492503"/>
            <a:ext cx="1197176" cy="18028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205</a:t>
            </a:fld>
            <a:endParaRPr lang="en-US"/>
          </a:p>
        </p:txBody>
      </p:sp>
    </p:spTree>
    <p:extLst>
      <p:ext uri="{BB962C8B-B14F-4D97-AF65-F5344CB8AC3E}">
        <p14:creationId xmlns:p14="http://schemas.microsoft.com/office/powerpoint/2010/main" val="41270084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509286" y="2320034"/>
            <a:ext cx="2168897" cy="266801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85458" y="2627294"/>
            <a:ext cx="1920911" cy="1099753"/>
            <a:chOff x="6520756" y="2416407"/>
            <a:chExt cx="1808322" cy="663071"/>
          </a:xfrm>
        </p:grpSpPr>
        <p:sp>
          <p:nvSpPr>
            <p:cNvPr id="11" name="Shape 689"/>
            <p:cNvSpPr/>
            <p:nvPr/>
          </p:nvSpPr>
          <p:spPr>
            <a:xfrm>
              <a:off x="6520756" y="2653846"/>
              <a:ext cx="1808322" cy="425632"/>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endParaRP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2009104" y="3593206"/>
            <a:ext cx="1051596"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1015663"/>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20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206</a:t>
            </a:fld>
            <a:endParaRPr lang="en-US" dirty="0"/>
          </a:p>
        </p:txBody>
      </p:sp>
    </p:spTree>
    <p:extLst>
      <p:ext uri="{BB962C8B-B14F-4D97-AF65-F5344CB8AC3E}">
        <p14:creationId xmlns:p14="http://schemas.microsoft.com/office/powerpoint/2010/main" val="41751108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69281" y="2337344"/>
            <a:ext cx="2222817" cy="2651345"/>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34987" y="2337344"/>
            <a:ext cx="2071382"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39686" y="3593206"/>
            <a:ext cx="1221014"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sang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để vào</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&lt;b&gt;</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Trường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Chinh</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&lt;/b&gt;&lt;div style=\"font-size:0.9em\"&gt;Băng qua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CN 1 - PGD Tân Định (ở phía bên phải)&lt;/div&gt;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3772765"/>
            <a:ext cx="1195979" cy="152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207</a:t>
            </a:fld>
            <a:endParaRPr lang="en-US"/>
          </a:p>
        </p:txBody>
      </p:sp>
    </p:spTree>
    <p:extLst>
      <p:ext uri="{BB962C8B-B14F-4D97-AF65-F5344CB8AC3E}">
        <p14:creationId xmlns:p14="http://schemas.microsoft.com/office/powerpoint/2010/main" val="2075199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12516" y="2133427"/>
            <a:ext cx="2105406" cy="2751089"/>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150734" y="2627292"/>
            <a:ext cx="1955635" cy="1435421"/>
            <a:chOff x="6520756" y="2416407"/>
            <a:chExt cx="1808322" cy="847997"/>
          </a:xfrm>
        </p:grpSpPr>
        <p:sp>
          <p:nvSpPr>
            <p:cNvPr id="11" name="Shape 689"/>
            <p:cNvSpPr/>
            <p:nvPr/>
          </p:nvSpPr>
          <p:spPr>
            <a:xfrm>
              <a:off x="6520756" y="2653846"/>
              <a:ext cx="1808322" cy="610558"/>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794076" y="3414532"/>
            <a:ext cx="1266624" cy="18807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Chếch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sang &lt;b&gt;bên phải&lt;/</a:t>
            </a:r>
            <a:r>
              <a:rPr kumimoji="0" lang="vi-VN"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b&gt; để vào &lt;b&gt;Trường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a:t>
            </a:r>
            <a:r>
              <a:rPr kumimoji="0" lang="vi-VN" sz="1800" b="0" i="0" u="none" strike="noStrike" kern="0" cap="none" spc="0" normalizeH="0" baseline="0" noProof="0" dirty="0" smtClean="0">
                <a:ln>
                  <a:noFill/>
                </a:ln>
                <a:solidFill>
                  <a:srgbClr val="FF0000"/>
                </a:solidFill>
                <a:effectLst/>
                <a:uLnTx/>
                <a:uFillTx/>
                <a:latin typeface="Cambria" panose="02040503050406030204" pitchFamily="18" charset="0"/>
              </a:rPr>
              <a:t>Vietinbank </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208</a:t>
            </a:fld>
            <a:endParaRPr lang="en-US"/>
          </a:p>
        </p:txBody>
      </p:sp>
    </p:spTree>
    <p:extLst>
      <p:ext uri="{BB962C8B-B14F-4D97-AF65-F5344CB8AC3E}">
        <p14:creationId xmlns:p14="http://schemas.microsoft.com/office/powerpoint/2010/main" val="23304095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427037"/>
            <a:ext cx="8229600" cy="11430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Cambria" pitchFamily="18" charset="0"/>
                <a:ea typeface="+mj-ea"/>
                <a:cs typeface="+mj-cs"/>
              </a:rPr>
              <a:t>How to notify</a:t>
            </a:r>
            <a:endParaRPr kumimoji="0" lang="en-US" sz="5400" b="0" i="0" u="none" strike="noStrike" kern="1200" cap="none" spc="0" normalizeH="0" baseline="0" noProof="0" dirty="0">
              <a:ln>
                <a:noFill/>
              </a:ln>
              <a:solidFill>
                <a:schemeClr val="tx1"/>
              </a:solidFill>
              <a:effectLst/>
              <a:uLnTx/>
              <a:uFillTx/>
              <a:latin typeface="Cambria" pitchFamily="18" charset="0"/>
              <a:ea typeface="+mj-ea"/>
              <a:cs typeface="+mj-cs"/>
            </a:endParaRPr>
          </a:p>
        </p:txBody>
      </p:sp>
      <p:grpSp>
        <p:nvGrpSpPr>
          <p:cNvPr id="7" name="Group 6"/>
          <p:cNvGrpSpPr/>
          <p:nvPr/>
        </p:nvGrpSpPr>
        <p:grpSpPr>
          <a:xfrm>
            <a:off x="381965" y="2274022"/>
            <a:ext cx="2035957" cy="2679943"/>
            <a:chOff x="6520756" y="2416407"/>
            <a:chExt cx="1808322" cy="1529855"/>
          </a:xfrm>
        </p:grpSpPr>
        <p:sp>
          <p:nvSpPr>
            <p:cNvPr id="8" name="Shape 689"/>
            <p:cNvSpPr/>
            <p:nvPr/>
          </p:nvSpPr>
          <p:spPr>
            <a:xfrm>
              <a:off x="6520756" y="2653846"/>
              <a:ext cx="1808322" cy="1292416"/>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Distance</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rPr>
                <a:t>Duration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Instructions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chemeClr val="tx1"/>
                  </a:solidFill>
                  <a:effectLst/>
                  <a:uLnTx/>
                  <a:uFillTx/>
                  <a:latin typeface="Cambria" pitchFamily="18" charset="0"/>
                  <a:cs typeface="Arial"/>
                  <a:sym typeface="Arial"/>
                  <a:rtl val="0"/>
                </a:rPr>
                <a:t>StartLocation</a:t>
              </a:r>
              <a:endPar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prstClr val="black"/>
                  </a:solidFill>
                  <a:effectLst/>
                  <a:uLnTx/>
                  <a:uFillTx/>
                  <a:latin typeface="Cambria" pitchFamily="18" charset="0"/>
                  <a:cs typeface="Arial"/>
                  <a:sym typeface="Arial"/>
                  <a:rtl val="0"/>
                </a:rPr>
                <a:t>EndLocation</a:t>
              </a:r>
              <a:endParaRPr kumimoji="0" lang="en-US" sz="2000" b="0" i="0" u="none" strike="noStrike" kern="0" cap="none" spc="0" normalizeH="0" baseline="0" noProof="0" dirty="0" smtClean="0">
                <a:ln>
                  <a:noFill/>
                </a:ln>
                <a:solidFill>
                  <a:prstClr val="black"/>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Polyline</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p:txBody>
        </p:sp>
        <p:sp>
          <p:nvSpPr>
            <p:cNvPr id="9"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Step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0" name="Group 9"/>
          <p:cNvGrpSpPr/>
          <p:nvPr/>
        </p:nvGrpSpPr>
        <p:grpSpPr>
          <a:xfrm>
            <a:off x="5023413" y="2403953"/>
            <a:ext cx="2082956" cy="1736365"/>
            <a:chOff x="6520756" y="2416407"/>
            <a:chExt cx="1808322" cy="1047689"/>
          </a:xfrm>
        </p:grpSpPr>
        <p:sp>
          <p:nvSpPr>
            <p:cNvPr id="1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rgbClr val="FF0000"/>
                  </a:solidFill>
                  <a:effectLst/>
                  <a:uLnTx/>
                  <a:uFillTx/>
                  <a:latin typeface="Cambria" pitchFamily="18" charset="0"/>
                  <a:cs typeface="Arial"/>
                  <a:sym typeface="Arial"/>
                  <a:rtl val="0"/>
                </a:rPr>
                <a:t>LongMessage</a:t>
              </a:r>
            </a:p>
          </p:txBody>
        </p:sp>
        <p:sp>
          <p:nvSpPr>
            <p:cNvPr id="12"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3" name="Straight Arrow Connector 12"/>
          <p:cNvCxnSpPr/>
          <p:nvPr/>
        </p:nvCxnSpPr>
        <p:spPr>
          <a:xfrm>
            <a:off x="1886673" y="3593206"/>
            <a:ext cx="1174027" cy="17020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9861" y="5295305"/>
            <a:ext cx="8009675" cy="92333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ysClr val="windowText" lastClr="000000"/>
                </a:solidFill>
                <a:effectLst/>
                <a:uLnTx/>
                <a:uFillTx/>
                <a:latin typeface="Cambria" panose="02040503050406030204" pitchFamily="18" charset="0"/>
              </a:rPr>
              <a:t>html_instructions</a:t>
            </a: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 : </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&lt;b&gt;bên phải&lt;/b&gt; để vào &lt;b&gt;Trường Chinh&lt;/b&gt;&lt;div style=\"font-size:0.9em\"&gt;</a:t>
            </a:r>
            <a:r>
              <a:rPr kumimoji="0" lang="vi-VN" sz="1800" b="0" i="0" u="none" strike="noStrike" kern="0" cap="none" spc="0" normalizeH="0" baseline="0" noProof="0" dirty="0">
                <a:ln>
                  <a:noFill/>
                </a:ln>
                <a:solidFill>
                  <a:srgbClr val="FF0000"/>
                </a:solidFill>
                <a:effectLst/>
                <a:uLnTx/>
                <a:uFillTx/>
                <a:latin typeface="Cambria" panose="02040503050406030204" pitchFamily="18" charset="0"/>
              </a:rPr>
              <a:t>Băng qua Vietinbank CN 1 - PGD Tân Định (ở phía bên phải)</a:t>
            </a:r>
            <a:r>
              <a:rPr kumimoji="0" lang="vi-VN" sz="1800" b="0" i="0" u="none" strike="noStrike" kern="0" cap="none" spc="0" normalizeH="0" baseline="0" noProof="0" dirty="0">
                <a:ln>
                  <a:noFill/>
                </a:ln>
                <a:solidFill>
                  <a:sysClr val="windowText" lastClr="000000"/>
                </a:solidFill>
                <a:effectLst/>
                <a:uLnTx/>
                <a:uFillTx/>
                <a:latin typeface="Cambria" panose="02040503050406030204" pitchFamily="18" charset="0"/>
              </a:rPr>
              <a:t>&lt;/div&gt;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5" name="Straight Arrow Connector 14"/>
          <p:cNvCxnSpPr>
            <a:stCxn id="3" idx="0"/>
            <a:endCxn id="11" idx="2"/>
          </p:cNvCxnSpPr>
          <p:nvPr/>
        </p:nvCxnSpPr>
        <p:spPr>
          <a:xfrm flipV="1">
            <a:off x="4874699" y="4140318"/>
            <a:ext cx="1190192" cy="11549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A2F9A4F-C4F0-482F-9519-68597CE94F5B}" type="slidenum">
              <a:rPr lang="en-US" smtClean="0"/>
              <a:t>209</a:t>
            </a:fld>
            <a:endParaRPr lang="en-US"/>
          </a:p>
        </p:txBody>
      </p:sp>
    </p:spTree>
    <p:extLst>
      <p:ext uri="{BB962C8B-B14F-4D97-AF65-F5344CB8AC3E}">
        <p14:creationId xmlns:p14="http://schemas.microsoft.com/office/powerpoint/2010/main" val="813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1404937"/>
            <a:ext cx="5181600" cy="4048125"/>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21</a:t>
            </a:fld>
            <a:endParaRPr lang="en-US"/>
          </a:p>
        </p:txBody>
      </p:sp>
    </p:spTree>
    <p:extLst>
      <p:ext uri="{BB962C8B-B14F-4D97-AF65-F5344CB8AC3E}">
        <p14:creationId xmlns:p14="http://schemas.microsoft.com/office/powerpoint/2010/main" val="39858007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rPr>
              <a:t>At each turn will have sound notify</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210</a:t>
            </a:fld>
            <a:endParaRPr lang="en-US"/>
          </a:p>
        </p:txBody>
      </p:sp>
    </p:spTree>
    <p:extLst>
      <p:ext uri="{BB962C8B-B14F-4D97-AF65-F5344CB8AC3E}">
        <p14:creationId xmlns:p14="http://schemas.microsoft.com/office/powerpoint/2010/main" val="3334462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762295"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Problem</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sp>
        <p:nvSpPr>
          <p:cNvPr id="5" name="TextBox 4"/>
          <p:cNvSpPr txBox="1"/>
          <p:nvPr/>
        </p:nvSpPr>
        <p:spPr>
          <a:xfrm>
            <a:off x="457200" y="2071302"/>
            <a:ext cx="8318090" cy="15696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Now,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has application, which help him to know what he should do.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But theft is everywhere. And Mr. </a:t>
            </a:r>
            <a:r>
              <a:rPr kumimoji="0" lang="en-US" sz="2400" b="0" i="0" u="none" strike="noStrike" kern="0" cap="none" spc="0" normalizeH="0" baseline="0" noProof="0" dirty="0" err="1" smtClean="0">
                <a:ln>
                  <a:noFill/>
                </a:ln>
                <a:solidFill>
                  <a:sysClr val="windowText" lastClr="000000"/>
                </a:solidFill>
                <a:effectLst/>
                <a:uLnTx/>
                <a:uFillTx/>
                <a:latin typeface="Cambria"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a:t>
            </a:r>
            <a:r>
              <a:rPr kumimoji="0" lang="en-US" sz="2400" b="0" i="0" u="none" strike="noStrike" kern="0" cap="none" spc="0" normalizeH="0" baseline="0" noProof="0" dirty="0">
                <a:ln>
                  <a:noFill/>
                </a:ln>
                <a:solidFill>
                  <a:sysClr val="windowText" lastClr="000000"/>
                </a:solidFill>
                <a:effectLst/>
                <a:uLnTx/>
                <a:uFillTx/>
                <a:latin typeface="Cambria" pitchFamily="18" charset="0"/>
              </a:rPr>
              <a:t>is timid, suspicious, afraid man. He doesn’t want to lost his mobile.</a:t>
            </a:r>
          </a:p>
        </p:txBody>
      </p:sp>
      <p:pic>
        <p:nvPicPr>
          <p:cNvPr id="6" name="Picture 5" descr="http://img.v3.news.zdn.vn/Uploaded/fsmmy/2014_06_03/manh_kho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633" y="4112064"/>
            <a:ext cx="2915534" cy="194033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211</a:t>
            </a:r>
            <a:endParaRPr lang="en-US" dirty="0">
              <a:solidFill>
                <a:schemeClr val="bg1">
                  <a:lumMod val="65000"/>
                </a:schemeClr>
              </a:solidFill>
            </a:endParaRPr>
          </a:p>
        </p:txBody>
      </p:sp>
    </p:spTree>
    <p:extLst>
      <p:ext uri="{BB962C8B-B14F-4D97-AF65-F5344CB8AC3E}">
        <p14:creationId xmlns:p14="http://schemas.microsoft.com/office/powerpoint/2010/main" val="32143009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solidFill>
                  <a:schemeClr val="bg1"/>
                </a:solidFill>
                <a:latin typeface="Cambria" pitchFamily="18" charset="0"/>
              </a:rPr>
              <a:t>Solution</a:t>
            </a:r>
            <a:endParaRPr lang="en-US" sz="5400" dirty="0">
              <a:solidFill>
                <a:schemeClr val="bg1"/>
              </a:solidFill>
              <a:latin typeface="Cambria" pitchFamily="18" charset="0"/>
            </a:endParaRPr>
          </a:p>
        </p:txBody>
      </p:sp>
      <p:grpSp>
        <p:nvGrpSpPr>
          <p:cNvPr id="16" name="Group 15"/>
          <p:cNvGrpSpPr/>
          <p:nvPr/>
        </p:nvGrpSpPr>
        <p:grpSpPr>
          <a:xfrm>
            <a:off x="2961811" y="4580136"/>
            <a:ext cx="2085827" cy="1460822"/>
            <a:chOff x="3488035" y="3466888"/>
            <a:chExt cx="2085827" cy="146082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8035" y="4466045"/>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42346" y="4773790"/>
            <a:ext cx="1718740" cy="1574913"/>
            <a:chOff x="794746" y="1642667"/>
            <a:chExt cx="1718740" cy="1574913"/>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94746" y="275591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57200" y="2708031"/>
            <a:ext cx="2089033" cy="1369566"/>
            <a:chOff x="3476588" y="1642667"/>
            <a:chExt cx="2089033" cy="1369566"/>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76588" y="2550568"/>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138649" y="1827800"/>
            <a:ext cx="2501006" cy="1460108"/>
            <a:chOff x="6013648" y="1847819"/>
            <a:chExt cx="2501006" cy="1460108"/>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13648" y="2846262"/>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808802" y="1668248"/>
            <a:ext cx="1778051" cy="1496599"/>
            <a:chOff x="698624" y="3626674"/>
            <a:chExt cx="1778051" cy="1496599"/>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626674"/>
              <a:ext cx="1156089" cy="1156089"/>
            </a:xfrm>
            <a:prstGeom prst="rect">
              <a:avLst/>
            </a:prstGeom>
          </p:spPr>
        </p:pic>
        <p:sp>
          <p:nvSpPr>
            <p:cNvPr id="33" name="TextBox 32"/>
            <p:cNvSpPr txBox="1"/>
            <p:nvPr/>
          </p:nvSpPr>
          <p:spPr>
            <a:xfrm>
              <a:off x="698624" y="4661608"/>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5980468" y="4498311"/>
            <a:ext cx="3012363" cy="1555275"/>
            <a:chOff x="4474225" y="5313385"/>
            <a:chExt cx="3012363" cy="1555275"/>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474225" y="6406995"/>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4" name="Slide Number Placeholder 4"/>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65000"/>
                  </a:schemeClr>
                </a:solidFill>
              </a:rPr>
              <a:t>212</a:t>
            </a:r>
            <a:endParaRPr lang="en-US" dirty="0">
              <a:solidFill>
                <a:schemeClr val="bg1">
                  <a:lumMod val="65000"/>
                </a:schemeClr>
              </a:solidFill>
            </a:endParaRPr>
          </a:p>
        </p:txBody>
      </p:sp>
    </p:spTree>
    <p:extLst>
      <p:ext uri="{BB962C8B-B14F-4D97-AF65-F5344CB8AC3E}">
        <p14:creationId xmlns:p14="http://schemas.microsoft.com/office/powerpoint/2010/main" val="8620668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213</a:t>
            </a:r>
            <a:endParaRPr lang="en-US" sz="1200" dirty="0">
              <a:solidFill>
                <a:schemeClr val="bg1">
                  <a:lumMod val="65000"/>
                </a:schemeClr>
              </a:solidFill>
            </a:endParaRPr>
          </a:p>
        </p:txBody>
      </p:sp>
    </p:spTree>
    <p:extLst>
      <p:ext uri="{BB962C8B-B14F-4D97-AF65-F5344CB8AC3E}">
        <p14:creationId xmlns:p14="http://schemas.microsoft.com/office/powerpoint/2010/main" val="16066117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Connection Process</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4"/>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214</a:t>
            </a:r>
            <a:endParaRPr lang="en-US" sz="1200" dirty="0">
              <a:solidFill>
                <a:schemeClr val="bg1">
                  <a:lumMod val="65000"/>
                </a:schemeClr>
              </a:solidFill>
            </a:endParaRPr>
          </a:p>
        </p:txBody>
      </p:sp>
    </p:spTree>
    <p:extLst>
      <p:ext uri="{BB962C8B-B14F-4D97-AF65-F5344CB8AC3E}">
        <p14:creationId xmlns:p14="http://schemas.microsoft.com/office/powerpoint/2010/main" val="38666266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215</a:t>
            </a:r>
            <a:endParaRPr lang="en-US" sz="1200" dirty="0">
              <a:solidFill>
                <a:schemeClr val="bg1">
                  <a:lumMod val="65000"/>
                </a:schemeClr>
              </a:solidFill>
            </a:endParaRPr>
          </a:p>
        </p:txBody>
      </p:sp>
    </p:spTree>
    <p:extLst>
      <p:ext uri="{BB962C8B-B14F-4D97-AF65-F5344CB8AC3E}">
        <p14:creationId xmlns:p14="http://schemas.microsoft.com/office/powerpoint/2010/main" val="11880001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Oval 12"/>
          <p:cNvSpPr/>
          <p:nvPr/>
        </p:nvSpPr>
        <p:spPr>
          <a:xfrm>
            <a:off x="5339359" y="4361185"/>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1</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7" name="Straight Arrow Connector 16"/>
          <p:cNvCxnSpPr/>
          <p:nvPr/>
        </p:nvCxnSpPr>
        <p:spPr>
          <a:xfrm>
            <a:off x="2064774" y="3731342"/>
            <a:ext cx="1386349" cy="1061884"/>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860193" y="3731342"/>
            <a:ext cx="89639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Scan</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2396192" y="3399256"/>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mbria" pitchFamily="18" charset="0"/>
              </a:rPr>
              <a:t>2</a:t>
            </a:r>
          </a:p>
        </p:txBody>
      </p:sp>
      <p:sp>
        <p:nvSpPr>
          <p:cNvPr id="16" name="TextBox 15"/>
          <p:cNvSpPr txBox="1"/>
          <p:nvPr/>
        </p:nvSpPr>
        <p:spPr>
          <a:xfrm>
            <a:off x="1017916" y="4166767"/>
            <a:ext cx="1433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Connect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20" name="Oval 19"/>
          <p:cNvSpPr/>
          <p:nvPr/>
        </p:nvSpPr>
        <p:spPr>
          <a:xfrm>
            <a:off x="2451322" y="4626119"/>
            <a:ext cx="564777" cy="56477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3</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2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216</a:t>
            </a:r>
            <a:endParaRPr lang="en-US" sz="1200" dirty="0">
              <a:solidFill>
                <a:schemeClr val="bg1">
                  <a:lumMod val="65000"/>
                </a:schemeClr>
              </a:solidFill>
            </a:endParaRPr>
          </a:p>
        </p:txBody>
      </p:sp>
    </p:spTree>
    <p:extLst>
      <p:ext uri="{BB962C8B-B14F-4D97-AF65-F5344CB8AC3E}">
        <p14:creationId xmlns:p14="http://schemas.microsoft.com/office/powerpoint/2010/main" val="1004051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5974713"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Connection Process</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6" name="image2.jpg"/>
          <p:cNvPicPr>
            <a:picLocks noChangeAspect="1"/>
          </p:cNvPicPr>
          <p:nvPr/>
        </p:nvPicPr>
        <p:blipFill>
          <a:blip r:embed="rId3">
            <a:extLst/>
          </a:blip>
          <a:stretch>
            <a:fillRect/>
          </a:stretch>
        </p:blipFill>
        <p:spPr>
          <a:xfrm>
            <a:off x="6837354" y="1947032"/>
            <a:ext cx="1326775" cy="1326775"/>
          </a:xfrm>
          <a:prstGeom prst="rect">
            <a:avLst/>
          </a:prstGeom>
          <a:ln w="12700">
            <a:miter lim="400000"/>
          </a:ln>
        </p:spPr>
      </p:pic>
      <p:pic>
        <p:nvPicPr>
          <p:cNvPr id="7" name="Picture 6"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512" y="1746636"/>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7" idx="3"/>
          </p:cNvCxnSpPr>
          <p:nvPr/>
        </p:nvCxnSpPr>
        <p:spPr>
          <a:xfrm flipH="1" flipV="1">
            <a:off x="2407077" y="2610419"/>
            <a:ext cx="4430277" cy="1"/>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12259" y="2068764"/>
            <a:ext cx="804451"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Pair</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0" name="TextBox 9"/>
          <p:cNvSpPr txBox="1"/>
          <p:nvPr/>
        </p:nvSpPr>
        <p:spPr>
          <a:xfrm>
            <a:off x="3925386" y="2635215"/>
            <a:ext cx="169636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Bluetooth</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1" name="Rectangle 10"/>
          <p:cNvSpPr/>
          <p:nvPr/>
        </p:nvSpPr>
        <p:spPr>
          <a:xfrm>
            <a:off x="3622325" y="4925962"/>
            <a:ext cx="2483508" cy="6784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Cambria" pitchFamily="18" charset="0"/>
              </a:rPr>
              <a:t>Smart wear name</a:t>
            </a:r>
            <a:endParaRPr kumimoji="0" lang="en-US" sz="2400" b="0" i="0" u="none" strike="noStrike" kern="0" cap="none" spc="0" normalizeH="0" baseline="0" noProof="0" dirty="0">
              <a:ln>
                <a:noFill/>
              </a:ln>
              <a:solidFill>
                <a:srgbClr val="FF0000"/>
              </a:solidFill>
              <a:effectLst/>
              <a:uLnTx/>
              <a:uFillTx/>
              <a:latin typeface="Cambria" pitchFamily="18" charset="0"/>
            </a:endParaRPr>
          </a:p>
        </p:txBody>
      </p:sp>
      <p:cxnSp>
        <p:nvCxnSpPr>
          <p:cNvPr id="5" name="Straight Arrow Connector 4"/>
          <p:cNvCxnSpPr/>
          <p:nvPr/>
        </p:nvCxnSpPr>
        <p:spPr>
          <a:xfrm flipH="1">
            <a:off x="6105833" y="3613355"/>
            <a:ext cx="1283109" cy="107663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6983218" y="4151671"/>
            <a:ext cx="17214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itchFamily="18" charset="0"/>
              </a:rPr>
              <a:t>Broadcast</a:t>
            </a:r>
            <a:endParaRPr kumimoji="0" lang="en-US" sz="2800" b="0" i="0" u="none" strike="noStrike" kern="0" cap="none" spc="0" normalizeH="0" baseline="0" noProof="0" dirty="0">
              <a:ln>
                <a:noFill/>
              </a:ln>
              <a:solidFill>
                <a:sysClr val="windowText" lastClr="000000"/>
              </a:solidFill>
              <a:effectLst/>
              <a:uLnTx/>
              <a:uFillTx/>
              <a:latin typeface="Cambria" pitchFamily="18" charset="0"/>
            </a:endParaRPr>
          </a:p>
        </p:txBody>
      </p:sp>
      <p:cxnSp>
        <p:nvCxnSpPr>
          <p:cNvPr id="14" name="Straight Connector 13"/>
          <p:cNvCxnSpPr/>
          <p:nvPr/>
        </p:nvCxnSpPr>
        <p:spPr>
          <a:xfrm>
            <a:off x="7388942" y="3964033"/>
            <a:ext cx="116512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388942" y="3964033"/>
            <a:ext cx="973393" cy="122686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217</a:t>
            </a:r>
            <a:endParaRPr lang="en-US" sz="1200" dirty="0">
              <a:solidFill>
                <a:schemeClr val="bg1">
                  <a:lumMod val="65000"/>
                </a:schemeClr>
              </a:solidFill>
            </a:endParaRPr>
          </a:p>
        </p:txBody>
      </p:sp>
    </p:spTree>
    <p:extLst>
      <p:ext uri="{BB962C8B-B14F-4D97-AF65-F5344CB8AC3E}">
        <p14:creationId xmlns:p14="http://schemas.microsoft.com/office/powerpoint/2010/main" val="13123151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lowchart: Magnetic Disk 5"/>
          <p:cNvSpPr/>
          <p:nvPr/>
        </p:nvSpPr>
        <p:spPr>
          <a:xfrm>
            <a:off x="5338916" y="2244473"/>
            <a:ext cx="125361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6860212" y="2244473"/>
            <a:ext cx="1590614" cy="8637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5" name="TextBox 4"/>
          <p:cNvSpPr txBox="1"/>
          <p:nvPr/>
        </p:nvSpPr>
        <p:spPr>
          <a:xfrm>
            <a:off x="6382450"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218</a:t>
            </a:r>
            <a:endParaRPr lang="en-US" sz="1200" dirty="0">
              <a:solidFill>
                <a:schemeClr val="bg1">
                  <a:lumMod val="65000"/>
                </a:schemeClr>
              </a:solidFill>
            </a:endParaRPr>
          </a:p>
        </p:txBody>
      </p:sp>
    </p:spTree>
    <p:extLst>
      <p:ext uri="{BB962C8B-B14F-4D97-AF65-F5344CB8AC3E}">
        <p14:creationId xmlns:p14="http://schemas.microsoft.com/office/powerpoint/2010/main" val="32124530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latin typeface="Cambria" pitchFamily="18" charset="0"/>
              </a:rPr>
              <a:t>Overview Architecture</a:t>
            </a: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91311"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219</a:t>
            </a:r>
            <a:endParaRPr lang="en-US" sz="1200" dirty="0">
              <a:solidFill>
                <a:schemeClr val="bg1">
                  <a:lumMod val="65000"/>
                </a:schemeClr>
              </a:solidFill>
            </a:endParaRPr>
          </a:p>
        </p:txBody>
      </p:sp>
    </p:spTree>
    <p:extLst>
      <p:ext uri="{BB962C8B-B14F-4D97-AF65-F5344CB8AC3E}">
        <p14:creationId xmlns:p14="http://schemas.microsoft.com/office/powerpoint/2010/main" val="13401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06679" y="82333"/>
          <a:ext cx="5661732" cy="6192816"/>
        </p:xfrm>
        <a:graphic>
          <a:graphicData uri="http://schemas.openxmlformats.org/drawingml/2006/table">
            <a:tbl>
              <a:tblPr firstRow="1" bandRow="1">
                <a:tableStyleId>{5C22544A-7EE6-4342-B048-85BDC9FD1C3A}</a:tableStyleId>
              </a:tblPr>
              <a:tblGrid>
                <a:gridCol w="744064">
                  <a:extLst>
                    <a:ext uri="{9D8B030D-6E8A-4147-A177-3AD203B41FA5}">
                      <a16:colId xmlns:a16="http://schemas.microsoft.com/office/drawing/2014/main" xmlns="" val="20000"/>
                    </a:ext>
                  </a:extLst>
                </a:gridCol>
                <a:gridCol w="4917668">
                  <a:extLst>
                    <a:ext uri="{9D8B030D-6E8A-4147-A177-3AD203B41FA5}">
                      <a16:colId xmlns:a16="http://schemas.microsoft.com/office/drawing/2014/main" xmlns="" val="20001"/>
                    </a:ext>
                  </a:extLst>
                </a:gridCol>
              </a:tblGrid>
              <a:tr h="371136">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65027">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65027">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65027">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64661">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65027">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65027">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65027">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65027">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65027">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65027">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65027">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65027">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65027">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65027">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BX06</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68979164"/>
              </p:ext>
            </p:extLst>
          </p:nvPr>
        </p:nvGraphicFramePr>
        <p:xfrm>
          <a:off x="6335282" y="6836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11" name="Straight Arrow Connector 10"/>
          <p:cNvCxnSpPr/>
          <p:nvPr/>
        </p:nvCxnSpPr>
        <p:spPr>
          <a:xfrm flipV="1">
            <a:off x="3576320" y="632389"/>
            <a:ext cx="2807388" cy="5473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p:cNvPicPr>
            <a:picLocks noChangeAspect="1"/>
          </p:cNvPicPr>
          <p:nvPr/>
        </p:nvPicPr>
        <p:blipFill>
          <a:blip r:embed="rId3"/>
          <a:stretch>
            <a:fillRect/>
          </a:stretch>
        </p:blipFill>
        <p:spPr>
          <a:xfrm>
            <a:off x="5995673" y="2203747"/>
            <a:ext cx="3054323" cy="2386190"/>
          </a:xfrm>
          <a:prstGeom prst="rect">
            <a:avLst/>
          </a:prstGeom>
        </p:spPr>
      </p:pic>
      <p:cxnSp>
        <p:nvCxnSpPr>
          <p:cNvPr id="8" name="Straight Arrow Connector 7"/>
          <p:cNvCxnSpPr/>
          <p:nvPr/>
        </p:nvCxnSpPr>
        <p:spPr>
          <a:xfrm flipV="1">
            <a:off x="3576320" y="3076486"/>
            <a:ext cx="3576510" cy="3029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22</a:t>
            </a:fld>
            <a:endParaRPr lang="en-US"/>
          </a:p>
        </p:txBody>
      </p:sp>
      <p:sp>
        <p:nvSpPr>
          <p:cNvPr id="12" name="Rectangle 11"/>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035055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6" y="2244473"/>
            <a:ext cx="1150373"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08722" y="2394519"/>
            <a:ext cx="1342103" cy="5770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sp>
        <p:nvSpPr>
          <p:cNvPr id="15" name="TextBox 14"/>
          <p:cNvSpPr txBox="1"/>
          <p:nvPr/>
        </p:nvSpPr>
        <p:spPr>
          <a:xfrm>
            <a:off x="6380425"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220</a:t>
            </a:r>
            <a:endParaRPr lang="en-US" sz="1200" dirty="0">
              <a:solidFill>
                <a:schemeClr val="bg1">
                  <a:lumMod val="65000"/>
                </a:schemeClr>
              </a:solidFill>
            </a:endParaRPr>
          </a:p>
        </p:txBody>
      </p:sp>
    </p:spTree>
    <p:extLst>
      <p:ext uri="{BB962C8B-B14F-4D97-AF65-F5344CB8AC3E}">
        <p14:creationId xmlns:p14="http://schemas.microsoft.com/office/powerpoint/2010/main" val="1484159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TextBox 13"/>
          <p:cNvSpPr txBox="1"/>
          <p:nvPr/>
        </p:nvSpPr>
        <p:spPr>
          <a:xfrm>
            <a:off x="6369539" y="5090299"/>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837595" y="4831768"/>
            <a:ext cx="564414" cy="958249"/>
          </a:xfrm>
          <a:prstGeom prst="rect">
            <a:avLst/>
          </a:prstGeom>
        </p:spPr>
      </p:pic>
      <p:sp>
        <p:nvSpPr>
          <p:cNvPr id="16"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221</a:t>
            </a:r>
            <a:endParaRPr lang="en-US" sz="1200" dirty="0">
              <a:solidFill>
                <a:schemeClr val="bg1">
                  <a:lumMod val="65000"/>
                </a:schemeClr>
              </a:solidFill>
            </a:endParaRPr>
          </a:p>
        </p:txBody>
      </p:sp>
    </p:spTree>
    <p:extLst>
      <p:ext uri="{BB962C8B-B14F-4D97-AF65-F5344CB8AC3E}">
        <p14:creationId xmlns:p14="http://schemas.microsoft.com/office/powerpoint/2010/main" val="18337847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6896440" cy="1754326"/>
          </a:xfrm>
          <a:prstGeom prst="rect">
            <a:avLst/>
          </a:prstGeom>
          <a:noFill/>
        </p:spPr>
        <p:txBody>
          <a:bodyPr wrap="none" rtlCol="0">
            <a:spAutoFit/>
          </a:bodyPr>
          <a:lstStyle/>
          <a:p>
            <a:pPr>
              <a:defRPr/>
            </a:pPr>
            <a:r>
              <a:rPr lang="vi-VN" sz="5400" kern="0" dirty="0">
                <a:solidFill>
                  <a:schemeClr val="bg1"/>
                </a:solidFill>
                <a:latin typeface="Cambria" pitchFamily="18" charset="0"/>
              </a:rPr>
              <a:t>Overview Architecture</a:t>
            </a:r>
            <a:endParaRPr lang="en-US" sz="5400" kern="0" dirty="0">
              <a:solidFill>
                <a:schemeClr val="bg1"/>
              </a:solidFill>
              <a:latin typeface="Cambria"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chemeClr val="bg1"/>
              </a:solidFill>
              <a:effectLst/>
              <a:uLnTx/>
              <a:uFillTx/>
              <a:latin typeface="Cambria" pitchFamily="18" charset="0"/>
            </a:endParaRPr>
          </a:p>
        </p:txBody>
      </p:sp>
      <p:pic>
        <p:nvPicPr>
          <p:cNvPr id="9" name="Picture 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244473"/>
            <a:ext cx="1727565" cy="17275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2275942" y="3108256"/>
            <a:ext cx="2509999"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191" y="2590730"/>
            <a:ext cx="18405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Message API</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3" name="Rectangle 2"/>
          <p:cNvSpPr/>
          <p:nvPr/>
        </p:nvSpPr>
        <p:spPr>
          <a:xfrm>
            <a:off x="5107367" y="1822473"/>
            <a:ext cx="3505690" cy="28738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lowchart: Magnetic Disk 5"/>
          <p:cNvSpPr/>
          <p:nvPr/>
        </p:nvSpPr>
        <p:spPr>
          <a:xfrm>
            <a:off x="5338917" y="2244473"/>
            <a:ext cx="1150374" cy="2165295"/>
          </a:xfrm>
          <a:prstGeom prst="flowChartMagneticDisk">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Data layer service</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7" name="Rectangle 6"/>
          <p:cNvSpPr/>
          <p:nvPr/>
        </p:nvSpPr>
        <p:spPr>
          <a:xfrm>
            <a:off x="7123470" y="2244474"/>
            <a:ext cx="1327355"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Activity</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sp>
        <p:nvSpPr>
          <p:cNvPr id="12" name="Oval 11"/>
          <p:cNvSpPr/>
          <p:nvPr/>
        </p:nvSpPr>
        <p:spPr>
          <a:xfrm>
            <a:off x="2751698" y="319644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itchFamily="18" charset="0"/>
              </a:rPr>
              <a:t>1</a:t>
            </a:r>
            <a:endParaRPr kumimoji="0" lang="en-US" sz="2400" b="1" i="0" u="none" strike="noStrike" kern="0" cap="none" spc="0" normalizeH="0" baseline="0" noProof="0" dirty="0">
              <a:ln>
                <a:noFill/>
              </a:ln>
              <a:solidFill>
                <a:sysClr val="windowText" lastClr="000000"/>
              </a:solidFill>
              <a:effectLst/>
              <a:uLnTx/>
              <a:uFillTx/>
              <a:latin typeface="Cambria" pitchFamily="18" charset="0"/>
            </a:endParaRPr>
          </a:p>
        </p:txBody>
      </p:sp>
      <p:sp>
        <p:nvSpPr>
          <p:cNvPr id="13" name="TextBox 12"/>
          <p:cNvSpPr txBox="1"/>
          <p:nvPr/>
        </p:nvSpPr>
        <p:spPr>
          <a:xfrm>
            <a:off x="2590859" y="2221398"/>
            <a:ext cx="132760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pitchFamily="18" charset="0"/>
              </a:rPr>
              <a:t>Data API</a:t>
            </a:r>
          </a:p>
        </p:txBody>
      </p:sp>
      <p:cxnSp>
        <p:nvCxnSpPr>
          <p:cNvPr id="8" name="Straight Arrow Connector 7"/>
          <p:cNvCxnSpPr/>
          <p:nvPr/>
        </p:nvCxnSpPr>
        <p:spPr>
          <a:xfrm>
            <a:off x="6489291" y="2683063"/>
            <a:ext cx="6341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489291" y="196208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2</a:t>
            </a:r>
          </a:p>
        </p:txBody>
      </p:sp>
      <p:sp>
        <p:nvSpPr>
          <p:cNvPr id="14" name="Rectangle 13"/>
          <p:cNvSpPr/>
          <p:nvPr/>
        </p:nvSpPr>
        <p:spPr>
          <a:xfrm>
            <a:off x="6720842" y="3697451"/>
            <a:ext cx="1729984" cy="69045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latin typeface="Cambria" pitchFamily="18" charset="0"/>
              </a:rPr>
              <a:t>GPS/</a:t>
            </a:r>
            <a:r>
              <a:rPr kumimoji="0" lang="vi-VN" sz="1800" b="1" i="0" u="none" strike="noStrike" kern="0" cap="none" spc="0" normalizeH="0" baseline="0" noProof="0" dirty="0" smtClean="0">
                <a:ln>
                  <a:noFill/>
                </a:ln>
                <a:solidFill>
                  <a:srgbClr val="FF0000"/>
                </a:solidFill>
                <a:effectLst/>
                <a:uLnTx/>
                <a:uFillTx/>
                <a:latin typeface="Cambria" pitchFamily="18" charset="0"/>
              </a:rPr>
              <a:t>Network</a:t>
            </a:r>
            <a:endParaRPr kumimoji="0" lang="en-US" sz="1800" b="1" i="0" u="none" strike="noStrike" kern="0" cap="none" spc="0" normalizeH="0" baseline="0" noProof="0" dirty="0">
              <a:ln>
                <a:noFill/>
              </a:ln>
              <a:solidFill>
                <a:srgbClr val="FF0000"/>
              </a:solidFill>
              <a:effectLst/>
              <a:uLnTx/>
              <a:uFillTx/>
              <a:latin typeface="Cambria" pitchFamily="18" charset="0"/>
            </a:endParaRPr>
          </a:p>
        </p:txBody>
      </p:sp>
      <p:cxnSp>
        <p:nvCxnSpPr>
          <p:cNvPr id="15" name="Elbow Connector 14"/>
          <p:cNvCxnSpPr>
            <a:stCxn id="14" idx="2"/>
            <a:endCxn id="9" idx="2"/>
          </p:cNvCxnSpPr>
          <p:nvPr/>
        </p:nvCxnSpPr>
        <p:spPr>
          <a:xfrm rot="5400000" flipH="1">
            <a:off x="4245473" y="1047547"/>
            <a:ext cx="415869" cy="6264852"/>
          </a:xfrm>
          <a:prstGeom prst="bentConnector3">
            <a:avLst>
              <a:gd name="adj1" fmla="val -54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1038" y="4585364"/>
            <a:ext cx="412003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Get GPS/</a:t>
            </a:r>
            <a:r>
              <a:rPr kumimoji="0" lang="vi-VN" sz="2400" b="0" i="0" u="none" strike="noStrike" kern="0" cap="none" spc="0" normalizeH="0" baseline="0" noProof="0" dirty="0" smtClean="0">
                <a:ln>
                  <a:noFill/>
                </a:ln>
                <a:solidFill>
                  <a:sysClr val="windowText" lastClr="000000"/>
                </a:solidFill>
                <a:effectLst/>
                <a:uLnTx/>
                <a:uFillTx/>
                <a:latin typeface="Cambria" pitchFamily="18" charset="0"/>
              </a:rPr>
              <a:t>Network</a:t>
            </a:r>
            <a:r>
              <a:rPr kumimoji="0" lang="en-US" sz="2400" b="0" i="0" u="none" strike="noStrike" kern="0" cap="none" spc="0" normalizeH="0" baseline="0" noProof="0" dirty="0" smtClean="0">
                <a:ln>
                  <a:noFill/>
                </a:ln>
                <a:solidFill>
                  <a:sysClr val="windowText" lastClr="000000"/>
                </a:solidFill>
                <a:effectLst/>
                <a:uLnTx/>
                <a:uFillTx/>
                <a:latin typeface="Cambria" pitchFamily="18" charset="0"/>
              </a:rPr>
              <a:t> from Phone</a:t>
            </a:r>
            <a:endParaRPr kumimoji="0" lang="en-US" sz="2400" b="0" i="0" u="none" strike="noStrike" kern="0" cap="none" spc="0" normalizeH="0" baseline="0" noProof="0" dirty="0">
              <a:ln>
                <a:noFill/>
              </a:ln>
              <a:solidFill>
                <a:sysClr val="windowText" lastClr="000000"/>
              </a:solidFill>
              <a:effectLst/>
              <a:uLnTx/>
              <a:uFillTx/>
              <a:latin typeface="Cambria" pitchFamily="18" charset="0"/>
            </a:endParaRPr>
          </a:p>
        </p:txBody>
      </p:sp>
      <p:sp>
        <p:nvSpPr>
          <p:cNvPr id="19" name="Oval 18"/>
          <p:cNvSpPr/>
          <p:nvPr/>
        </p:nvSpPr>
        <p:spPr>
          <a:xfrm>
            <a:off x="4348021" y="5251383"/>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itchFamily="18" charset="0"/>
              </a:rPr>
              <a:t>3</a:t>
            </a:r>
          </a:p>
        </p:txBody>
      </p:sp>
      <p:sp>
        <p:nvSpPr>
          <p:cNvPr id="20" name="TextBox 19"/>
          <p:cNvSpPr txBox="1"/>
          <p:nvPr/>
        </p:nvSpPr>
        <p:spPr>
          <a:xfrm>
            <a:off x="6457950" y="5424155"/>
            <a:ext cx="20457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Android Wear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5924877" y="5219617"/>
            <a:ext cx="564414" cy="958249"/>
          </a:xfrm>
          <a:prstGeom prst="rect">
            <a:avLst/>
          </a:prstGeom>
        </p:spPr>
      </p:pic>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222</a:t>
            </a:r>
            <a:endParaRPr lang="en-US" sz="1200" dirty="0">
              <a:solidFill>
                <a:schemeClr val="bg1">
                  <a:lumMod val="65000"/>
                </a:schemeClr>
              </a:solidFill>
            </a:endParaRPr>
          </a:p>
        </p:txBody>
      </p:sp>
    </p:spTree>
    <p:extLst>
      <p:ext uri="{BB962C8B-B14F-4D97-AF65-F5344CB8AC3E}">
        <p14:creationId xmlns:p14="http://schemas.microsoft.com/office/powerpoint/2010/main" val="28582685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81025"/>
            <a:ext cx="7886700" cy="587828"/>
          </a:xfrm>
        </p:spPr>
        <p:txBody>
          <a:bodyPr>
            <a:noAutofit/>
          </a:bodyPr>
          <a:lstStyle/>
          <a:p>
            <a:r>
              <a:rPr lang="en-US" sz="5400" dirty="0" smtClean="0">
                <a:latin typeface="Cambria" charset="0"/>
                <a:ea typeface="Cambria" charset="0"/>
                <a:cs typeface="Cambria" charset="0"/>
              </a:rPr>
              <a:t>Transfer </a:t>
            </a:r>
            <a:r>
              <a:rPr lang="vi-VN" sz="5400" dirty="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6" name="Straight Connector 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70018" y="1512748"/>
            <a:ext cx="6099747" cy="523220"/>
          </a:xfrm>
          <a:prstGeom prst="rect">
            <a:avLst/>
          </a:prstGeom>
          <a:noFill/>
        </p:spPr>
        <p:txBody>
          <a:bodyPr wrap="none" rtlCol="0">
            <a:spAutoFit/>
          </a:bodyPr>
          <a:lstStyle/>
          <a:p>
            <a:pPr lvl="0">
              <a:defRPr/>
            </a:pPr>
            <a:r>
              <a:rPr lang="vi-VN" sz="2800" kern="0" dirty="0">
                <a:solidFill>
                  <a:sysClr val="windowText" lastClr="000000"/>
                </a:solidFill>
                <a:latin typeface="Cambria" charset="0"/>
                <a:ea typeface="Cambria" charset="0"/>
                <a:cs typeface="Cambria" charset="0"/>
              </a:rPr>
              <a:t>1. Mobile Activity creates Notify Model</a:t>
            </a:r>
          </a:p>
        </p:txBody>
      </p:sp>
      <p:pic>
        <p:nvPicPr>
          <p:cNvPr id="43" name="Picture 42"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223</a:t>
            </a:fld>
            <a:endParaRPr lang="en-US" dirty="0"/>
          </a:p>
        </p:txBody>
      </p:sp>
    </p:spTree>
    <p:extLst>
      <p:ext uri="{BB962C8B-B14F-4D97-AF65-F5344CB8AC3E}">
        <p14:creationId xmlns:p14="http://schemas.microsoft.com/office/powerpoint/2010/main" val="5133449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72810" y="2549822"/>
            <a:ext cx="2134066" cy="1802259"/>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249170" y="1475969"/>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549822"/>
            <a:ext cx="2354216" cy="1802259"/>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3358160"/>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224</a:t>
            </a:fld>
            <a:endParaRPr lang="en-US"/>
          </a:p>
        </p:txBody>
      </p:sp>
      <p:sp>
        <p:nvSpPr>
          <p:cNvPr id="20"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1" name="Straight Connector 20"/>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2" name="Picture 21"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626" y="1015625"/>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34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80213" y="2121565"/>
            <a:ext cx="22266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16948" y="124451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2121565"/>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a:off x="4506876" y="2873661"/>
            <a:ext cx="115761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15206" y="4496362"/>
            <a:ext cx="3403485"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4" name="Elbow Connector 3"/>
          <p:cNvCxnSpPr>
            <a:stCxn id="38" idx="2"/>
            <a:endCxn id="15" idx="0"/>
          </p:cNvCxnSpPr>
          <p:nvPr/>
        </p:nvCxnSpPr>
        <p:spPr>
          <a:xfrm rot="5400000">
            <a:off x="2316892" y="3419709"/>
            <a:ext cx="676710" cy="1476596"/>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225</a:t>
            </a:fld>
            <a:endParaRPr lang="en-US"/>
          </a:p>
        </p:txBody>
      </p:sp>
      <p:sp>
        <p:nvSpPr>
          <p:cNvPr id="1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0" name="Straight Connector 1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4" name="Picture 23"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470" y="855084"/>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2462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lbow Connector 3"/>
          <p:cNvCxnSpPr>
            <a:endCxn id="15" idx="0"/>
          </p:cNvCxnSpPr>
          <p:nvPr/>
        </p:nvCxnSpPr>
        <p:spPr>
          <a:xfrm rot="5400000">
            <a:off x="1869891" y="3319412"/>
            <a:ext cx="1264180" cy="1130620"/>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2361235" y="1646997"/>
            <a:ext cx="2145641" cy="1755960"/>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55279" y="955757"/>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578102" cy="1755958"/>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27325" y="4516812"/>
            <a:ext cx="3618691" cy="1689068"/>
            <a:chOff x="6520756" y="2416406"/>
            <a:chExt cx="1808322" cy="1047690"/>
          </a:xfrm>
        </p:grpSpPr>
        <p:sp>
          <p:nvSpPr>
            <p:cNvPr id="14"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Station 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“Xuống trạm” + tên trạm</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cs typeface="Arial"/>
                  <a:sym typeface="Arial"/>
                  <a:rtl val="0"/>
                </a:rPr>
                <a:t>Bus</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909824" y="4516812"/>
            <a:ext cx="3732851" cy="1689068"/>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Turn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Maneuver</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Instruction</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Motorbike</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5" name="Elbow Connector 4"/>
          <p:cNvCxnSpPr>
            <a:stCxn id="38" idx="2"/>
            <a:endCxn id="19" idx="0"/>
          </p:cNvCxnSpPr>
          <p:nvPr/>
        </p:nvCxnSpPr>
        <p:spPr>
          <a:xfrm rot="16200000" flipH="1">
            <a:off x="4548226" y="2288787"/>
            <a:ext cx="1113855" cy="3342194"/>
          </a:xfrm>
          <a:prstGeom prst="bentConnector3">
            <a:avLst>
              <a:gd name="adj1" fmla="val 44804"/>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226</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88" y="765551"/>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9091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574913" y="1646997"/>
            <a:ext cx="1931963" cy="1698087"/>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415603" y="945580"/>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354216" cy="1698087"/>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54660" y="3441127"/>
            <a:ext cx="400622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2. Create DataMap object</a:t>
            </a:r>
          </a:p>
        </p:txBody>
      </p:sp>
      <p:grpSp>
        <p:nvGrpSpPr>
          <p:cNvPr id="21" name="Group 20"/>
          <p:cNvGrpSpPr/>
          <p:nvPr/>
        </p:nvGrpSpPr>
        <p:grpSpPr>
          <a:xfrm>
            <a:off x="5275385" y="4471157"/>
            <a:ext cx="3720511" cy="1367077"/>
            <a:chOff x="6520756" y="2416406"/>
            <a:chExt cx="1808322" cy="1047690"/>
          </a:xfrm>
        </p:grpSpPr>
        <p:sp>
          <p:nvSpPr>
            <p:cNvPr id="22"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3"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3" name="Slide Number Placeholder 2"/>
          <p:cNvSpPr>
            <a:spLocks noGrp="1"/>
          </p:cNvSpPr>
          <p:nvPr>
            <p:ph type="sldNum" sz="quarter" idx="12"/>
          </p:nvPr>
        </p:nvSpPr>
        <p:spPr/>
        <p:txBody>
          <a:bodyPr/>
          <a:lstStyle/>
          <a:p>
            <a:fld id="{4A2F9A4F-C4F0-482F-9519-68597CE94F5B}" type="slidenum">
              <a:rPr lang="en-US" smtClean="0"/>
              <a:t>227</a:t>
            </a:fld>
            <a:endParaRPr lang="en-US"/>
          </a:p>
        </p:txBody>
      </p:sp>
      <p:sp>
        <p:nvSpPr>
          <p:cNvPr id="2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5" name="Straight Connector 2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6" name="Picture 2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70" y="846870"/>
            <a:ext cx="1600253" cy="160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5017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352915" y="1646997"/>
            <a:ext cx="215396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132914" y="1046248"/>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46997"/>
            <a:ext cx="215396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637398"/>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388962" y="4471157"/>
            <a:ext cx="215396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564255" y="4471157"/>
            <a:ext cx="4431642"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542923" y="5081382"/>
            <a:ext cx="1021332"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365" y="896794"/>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228</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518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32474" y="1872161"/>
            <a:ext cx="2157215"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07755" y="1059284"/>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547304" y="1872161"/>
            <a:ext cx="2471403" cy="176690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89689" y="25920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407" y="3875469"/>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746337" y="4621422"/>
            <a:ext cx="2211834" cy="1737736"/>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5158198" y="4696321"/>
            <a:ext cx="3720511" cy="1367077"/>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flipV="1">
            <a:off x="3991722" y="5530491"/>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609" y="931789"/>
            <a:ext cx="1371146" cy="1371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229</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03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 Thi Sách, Quận 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70196182"/>
              </p:ext>
            </p:extLst>
          </p:nvPr>
        </p:nvGraphicFramePr>
        <p:xfrm>
          <a:off x="6338321" y="106645"/>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pic>
        <p:nvPicPr>
          <p:cNvPr id="16" name="Picture 15"/>
          <p:cNvPicPr>
            <a:picLocks noChangeAspect="1"/>
          </p:cNvPicPr>
          <p:nvPr/>
        </p:nvPicPr>
        <p:blipFill>
          <a:blip r:embed="rId3"/>
          <a:stretch>
            <a:fillRect/>
          </a:stretch>
        </p:blipFill>
        <p:spPr>
          <a:xfrm>
            <a:off x="5987127" y="2537572"/>
            <a:ext cx="3054323" cy="2386190"/>
          </a:xfrm>
          <a:prstGeom prst="rect">
            <a:avLst/>
          </a:prstGeom>
        </p:spPr>
      </p:pic>
      <p:cxnSp>
        <p:nvCxnSpPr>
          <p:cNvPr id="10" name="Straight Arrow Connector 9"/>
          <p:cNvCxnSpPr/>
          <p:nvPr/>
        </p:nvCxnSpPr>
        <p:spPr>
          <a:xfrm flipV="1">
            <a:off x="5293360" y="3452929"/>
            <a:ext cx="1979111" cy="2307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293360" y="1145136"/>
            <a:ext cx="1175806" cy="46155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23</a:t>
            </a:fld>
            <a:endParaRPr lang="en-US"/>
          </a:p>
        </p:txBody>
      </p:sp>
      <p:sp>
        <p:nvSpPr>
          <p:cNvPr id="11" name="Rectangle 10"/>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1745542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09395" y="1771430"/>
            <a:ext cx="2304431" cy="1679862"/>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940993" y="1095541"/>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59091" y="1809115"/>
            <a:ext cx="2304431" cy="1679862"/>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13826" y="2482209"/>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6992" y="3682747"/>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Convert Each attribute to Key-Value pair in DataMap</a:t>
            </a:r>
          </a:p>
        </p:txBody>
      </p:sp>
      <p:grpSp>
        <p:nvGrpSpPr>
          <p:cNvPr id="14" name="Group 13"/>
          <p:cNvGrpSpPr/>
          <p:nvPr/>
        </p:nvGrpSpPr>
        <p:grpSpPr>
          <a:xfrm>
            <a:off x="1050229" y="4405716"/>
            <a:ext cx="2304431" cy="1679862"/>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54671" y="4391097"/>
            <a:ext cx="4741225" cy="167986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3354660" y="5679906"/>
            <a:ext cx="90001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992" y="979640"/>
            <a:ext cx="1444001" cy="14440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A2F9A4F-C4F0-482F-9519-68597CE94F5B}" type="slidenum">
              <a:rPr lang="en-US" smtClean="0"/>
              <a:t>230</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9440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794076" y="1753434"/>
            <a:ext cx="2547977" cy="1792071"/>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1698236" y="1010235"/>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49837" y="1701572"/>
            <a:ext cx="2443329" cy="1901635"/>
            <a:chOff x="6520756" y="2416406"/>
            <a:chExt cx="1808323"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375867" y="2575728"/>
            <a:ext cx="1288625" cy="93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6572" y="3787839"/>
            <a:ext cx="951238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476572" y="4480768"/>
            <a:ext cx="2443328" cy="1901635"/>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3968899" y="4471156"/>
            <a:ext cx="5026997" cy="1901635"/>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19900" y="6072581"/>
            <a:ext cx="104899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A2F9A4F-C4F0-482F-9519-68597CE94F5B}" type="slidenum">
              <a:rPr lang="en-US" smtClean="0"/>
              <a:t>231</a:t>
            </a:fld>
            <a:endParaRPr lang="en-US"/>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9" name="Picture 28"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235"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1529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430684" y="1646997"/>
            <a:ext cx="2076192" cy="1780575"/>
            <a:chOff x="6520756" y="2416406"/>
            <a:chExt cx="1808322" cy="1047690"/>
          </a:xfrm>
        </p:grpSpPr>
        <p:sp>
          <p:nvSpPr>
            <p:cNvPr id="3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3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8" name="TextBox 7"/>
          <p:cNvSpPr txBox="1"/>
          <p:nvPr/>
        </p:nvSpPr>
        <p:spPr>
          <a:xfrm>
            <a:off x="2035810" y="1001406"/>
            <a:ext cx="609974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 Mobile Activity creates Notify Model</a:t>
            </a:r>
          </a:p>
        </p:txBody>
      </p:sp>
      <p:grpSp>
        <p:nvGrpSpPr>
          <p:cNvPr id="40" name="Group 39"/>
          <p:cNvGrpSpPr/>
          <p:nvPr/>
        </p:nvGrpSpPr>
        <p:grpSpPr>
          <a:xfrm>
            <a:off x="5664492" y="1638410"/>
            <a:ext cx="2076192" cy="1780575"/>
            <a:chOff x="6520756" y="2416406"/>
            <a:chExt cx="1808322" cy="1047690"/>
          </a:xfrm>
        </p:grpSpPr>
        <p:sp>
          <p:nvSpPr>
            <p:cNvPr id="41"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42"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10" name="Straight Arrow Connector 9"/>
          <p:cNvCxnSpPr/>
          <p:nvPr/>
        </p:nvCxnSpPr>
        <p:spPr>
          <a:xfrm flipV="1">
            <a:off x="4506876" y="2366845"/>
            <a:ext cx="1157616" cy="855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6303" y="3689626"/>
            <a:ext cx="85795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3. </a:t>
            </a:r>
            <a:r>
              <a:rPr kumimoji="0" lang="vi-VN"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Convert Each attribute to Key-Value pair in DataMap</a:t>
            </a:r>
            <a:endParaRPr kumimoji="0" lang="vi-VN" sz="28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598106" y="4268268"/>
            <a:ext cx="2339155" cy="1855520"/>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4284178" y="4261204"/>
            <a:ext cx="4489020" cy="2126414"/>
            <a:chOff x="6520756" y="2416406"/>
            <a:chExt cx="1808322" cy="1359560"/>
          </a:xfrm>
        </p:grpSpPr>
        <p:sp>
          <p:nvSpPr>
            <p:cNvPr id="18" name="Shape 689"/>
            <p:cNvSpPr/>
            <p:nvPr/>
          </p:nvSpPr>
          <p:spPr>
            <a:xfrm>
              <a:off x="6520756" y="2653845"/>
              <a:ext cx="1808322" cy="112212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p>
            <a:p>
              <a:pPr defTabSz="685800">
                <a:defRPr/>
              </a:pPr>
              <a:r>
                <a:rPr lang="vi-VN" sz="2000" b="1" kern="0" dirty="0" smtClean="0">
                  <a:solidFill>
                    <a:srgbClr val="C00000"/>
                  </a:solidFill>
                  <a:latin typeface="Cambria" pitchFamily="18" charset="0"/>
                  <a:cs typeface="Arial"/>
                  <a:sym typeface="Arial"/>
                  <a:rtl val="0"/>
                </a:rPr>
                <a:t>“time” </a:t>
              </a:r>
              <a:r>
                <a:rPr lang="vi-VN" sz="2000" b="1" kern="0" dirty="0">
                  <a:solidFill>
                    <a:srgbClr val="C00000"/>
                  </a:solidFill>
                  <a:latin typeface="Cambria" pitchFamily="18" charset="0"/>
                  <a:cs typeface="Arial"/>
                  <a:sym typeface="Arial"/>
                  <a:rtl val="0"/>
                </a:rPr>
                <a:t>=&gt; </a:t>
              </a:r>
              <a:r>
                <a:rPr lang="vi-VN" sz="2000" b="1" kern="0" dirty="0" smtClean="0">
                  <a:solidFill>
                    <a:srgbClr val="C00000"/>
                  </a:solidFill>
                  <a:latin typeface="Cambria" pitchFamily="18" charset="0"/>
                  <a:cs typeface="Arial"/>
                  <a:sym typeface="Arial"/>
                  <a:rtl val="0"/>
                </a:rPr>
                <a:t>192015903</a:t>
              </a:r>
              <a:endParaRPr lang="en" sz="2000" b="1" kern="0" dirty="0">
                <a:solidFill>
                  <a:srgbClr val="C00000"/>
                </a:solidFill>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0" name="Straight Arrow Connector 19"/>
          <p:cNvCxnSpPr/>
          <p:nvPr/>
        </p:nvCxnSpPr>
        <p:spPr>
          <a:xfrm>
            <a:off x="2937261" y="5192361"/>
            <a:ext cx="138442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6272755" y="6353561"/>
            <a:ext cx="2057400" cy="365125"/>
          </a:xfrm>
        </p:spPr>
        <p:txBody>
          <a:bodyPr/>
          <a:lstStyle/>
          <a:p>
            <a:fld id="{4A2F9A4F-C4F0-482F-9519-68597CE94F5B}" type="slidenum">
              <a:rPr lang="en-US" smtClean="0"/>
              <a:t>232</a:t>
            </a:fld>
            <a:endParaRPr lang="en-US" dirty="0"/>
          </a:p>
        </p:txBody>
      </p:sp>
      <p:sp>
        <p:nvSpPr>
          <p:cNvPr id="2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24" name="Straight Connector 2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5" name="Picture 24"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78" y="81613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 name="Straight Arrow Connector 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2" name="TextBox 2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4" name="TextBox 2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 name="Slide Number Placeholder 2"/>
          <p:cNvSpPr>
            <a:spLocks noGrp="1"/>
          </p:cNvSpPr>
          <p:nvPr>
            <p:ph type="sldNum" sz="quarter" idx="12"/>
          </p:nvPr>
        </p:nvSpPr>
        <p:spPr/>
        <p:txBody>
          <a:bodyPr/>
          <a:lstStyle/>
          <a:p>
            <a:fld id="{4A2F9A4F-C4F0-482F-9519-68597CE94F5B}" type="slidenum">
              <a:rPr lang="en-US" smtClean="0"/>
              <a:t>233</a:t>
            </a:fld>
            <a:endParaRPr lang="en-US" dirty="0"/>
          </a:p>
        </p:txBody>
      </p:sp>
      <p:sp>
        <p:nvSpPr>
          <p:cNvPr id="13"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14" name="Straight Connector 13"/>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15" name="Picture 14"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892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458350" y="2777292"/>
            <a:ext cx="564414" cy="958249"/>
          </a:xfrm>
          <a:prstGeom prst="rect">
            <a:avLst/>
          </a:prstGeom>
        </p:spPr>
      </p:pic>
      <p:sp>
        <p:nvSpPr>
          <p:cNvPr id="3" name="TextBox 2"/>
          <p:cNvSpPr txBox="1"/>
          <p:nvPr/>
        </p:nvSpPr>
        <p:spPr>
          <a:xfrm>
            <a:off x="2110584" y="3021408"/>
            <a:ext cx="403828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5. Create Empty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4" name="Group 13"/>
          <p:cNvGrpSpPr/>
          <p:nvPr/>
        </p:nvGrpSpPr>
        <p:grpSpPr>
          <a:xfrm>
            <a:off x="6237090" y="4233007"/>
            <a:ext cx="2252386" cy="1751104"/>
            <a:chOff x="6520756" y="2416406"/>
            <a:chExt cx="1808322" cy="1047690"/>
          </a:xfrm>
        </p:grpSpPr>
        <p:sp>
          <p:nvSpPr>
            <p:cNvPr id="1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6"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17" name="Group 16"/>
          <p:cNvGrpSpPr/>
          <p:nvPr/>
        </p:nvGrpSpPr>
        <p:grpSpPr>
          <a:xfrm>
            <a:off x="648183" y="4233007"/>
            <a:ext cx="4634146" cy="175110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5" name="Slide Number Placeholder 4"/>
          <p:cNvSpPr>
            <a:spLocks noGrp="1"/>
          </p:cNvSpPr>
          <p:nvPr>
            <p:ph type="sldNum" sz="quarter" idx="12"/>
          </p:nvPr>
        </p:nvSpPr>
        <p:spPr>
          <a:xfrm>
            <a:off x="5952720" y="6356355"/>
            <a:ext cx="2562630" cy="467693"/>
          </a:xfrm>
        </p:spPr>
        <p:txBody>
          <a:bodyPr/>
          <a:lstStyle/>
          <a:p>
            <a:fld id="{4A2F9A4F-C4F0-482F-9519-68597CE94F5B}" type="slidenum">
              <a:rPr lang="en-US" smtClean="0"/>
              <a:t>234</a:t>
            </a:fld>
            <a:endParaRPr lang="en-US" dirty="0"/>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5" name="Straight Arrow Connector 24"/>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0" name="Straight Connector 29"/>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1" name="Picture 30"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7438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 name="TextBox 2"/>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grpSp>
        <p:nvGrpSpPr>
          <p:cNvPr id="17" name="Group 16"/>
          <p:cNvGrpSpPr/>
          <p:nvPr/>
        </p:nvGrpSpPr>
        <p:grpSpPr>
          <a:xfrm>
            <a:off x="407008" y="4127946"/>
            <a:ext cx="4480750" cy="1775143"/>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a:t>
              </a: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location” =&gt; </a:t>
              </a: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291108" y="4127946"/>
            <a:ext cx="2177830" cy="1775143"/>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(10, 10)</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96948" y="4814416"/>
            <a:ext cx="1394160" cy="111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235</a:t>
            </a:fld>
            <a:endParaRPr lang="en-US"/>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28" name="Straight Arrow Connector 27"/>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1" name="TextBox 30"/>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3" name="Straight Connector 32"/>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4" name="Picture 33"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0817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23060" y="3862198"/>
            <a:ext cx="4564698" cy="1820972"/>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“title” =&gt; “Quẹo Trái”</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305603" y="3789356"/>
            <a:ext cx="2218633" cy="1820972"/>
            <a:chOff x="6520756" y="2416406"/>
            <a:chExt cx="1808323"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7"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4887758" y="4759163"/>
            <a:ext cx="1420280" cy="1139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236</a:t>
            </a:fld>
            <a:endParaRPr lang="en-US"/>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28" name="TextBox 27"/>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29" name="Picture 28"/>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0" name="Straight Arrow Connector 29"/>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2" name="TextBox 31"/>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3" name="TextBox 32"/>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4"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5" name="Straight Connector 34"/>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6" name="Picture 35"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9159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97851" y="3862198"/>
            <a:ext cx="4553123" cy="1855696"/>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“small_message” =&gt; “Quẹo Trái tại A”</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“long_message” =&gt; “Băng qua đường ...”</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67653" y="3866632"/>
            <a:ext cx="2213006" cy="1855696"/>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Quẹo Trái tại A</a:t>
              </a:r>
              <a:endParaRPr kumimoji="0" lang="en" sz="2000" b="1" i="0" u="none" strike="noStrike" kern="0" cap="none" spc="0" normalizeH="0" baseline="0" noProof="0" dirty="0">
                <a:ln>
                  <a:noFill/>
                </a:ln>
                <a:solidFill>
                  <a:srgbClr val="C00000"/>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flipV="1">
            <a:off x="5050974" y="5138977"/>
            <a:ext cx="1416679" cy="116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237</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15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5206" y="3836521"/>
            <a:ext cx="4749893" cy="1751524"/>
            <a:chOff x="6520756" y="2416406"/>
            <a:chExt cx="1808322" cy="1047690"/>
          </a:xfrm>
        </p:grpSpPr>
        <p:sp>
          <p:nvSpPr>
            <p:cNvPr id="18"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 =&gt; </a:t>
              </a: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 =&gt; “Quẹo Trái”</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“small_message” =&gt; “Quẹo Trái tại A”</a:t>
              </a: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rPr>
                <a:t>“long_message” =&gt; “Băng qua đường ...”</a:t>
              </a:r>
              <a:endParaRPr kumimoji="0" lang="en" sz="2000" b="1" i="0" u="none" strike="noStrike" kern="0" cap="none" spc="0" normalizeH="0" baseline="0" noProof="0" dirty="0" smtClean="0">
                <a:ln>
                  <a:noFill/>
                </a:ln>
                <a:solidFill>
                  <a:srgbClr val="C00000"/>
                </a:solidFill>
                <a:effectLst/>
                <a:uLnTx/>
                <a:uFillTx/>
                <a:latin typeface="Cambria" pitchFamily="18" charset="0"/>
                <a:cs typeface="Arial"/>
                <a:sym typeface="Arial"/>
                <a:rtl val="0"/>
              </a:endParaRPr>
            </a:p>
          </p:txBody>
        </p:sp>
        <p:sp>
          <p:nvSpPr>
            <p:cNvPr id="19"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rgbClr val="000000"/>
                  </a:solidFill>
                  <a:effectLst/>
                  <a:uLnTx/>
                  <a:uFillTx/>
                  <a:latin typeface="Arial"/>
                  <a:cs typeface="Arial"/>
                  <a:sym typeface="Arial"/>
                  <a:rtl val="0"/>
                </a:rPr>
                <a:t>DataMap</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grpSp>
        <p:nvGrpSpPr>
          <p:cNvPr id="20" name="Group 19"/>
          <p:cNvGrpSpPr/>
          <p:nvPr/>
        </p:nvGrpSpPr>
        <p:grpSpPr>
          <a:xfrm>
            <a:off x="6457950" y="3836521"/>
            <a:ext cx="2308644" cy="1751524"/>
            <a:chOff x="6520756" y="2416406"/>
            <a:chExt cx="1808322" cy="1047690"/>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1" i="0" u="none" strike="noStrike" kern="0" cap="none" spc="0" normalizeH="0" baseline="0" noProof="0" dirty="0">
                  <a:ln>
                    <a:noFill/>
                  </a:ln>
                  <a:solidFill>
                    <a:srgbClr val="C00000"/>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6"/>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4965099" y="5369861"/>
            <a:ext cx="149285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4A2F9A4F-C4F0-482F-9519-68597CE94F5B}" type="slidenum">
              <a:rPr lang="en-US" smtClean="0"/>
              <a:t>238</a:t>
            </a:fld>
            <a:endParaRPr lang="en-US"/>
          </a:p>
        </p:txBody>
      </p:sp>
      <p:pic>
        <p:nvPicPr>
          <p:cNvPr id="38" name="Picture 37"/>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9" name="TextBox 38"/>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40" name="Picture 39"/>
          <p:cNvPicPr>
            <a:picLocks noChangeAspect="1"/>
          </p:cNvPicPr>
          <p:nvPr/>
        </p:nvPicPr>
        <p:blipFill rotWithShape="1">
          <a:blip r:embed="rId2"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41" name="Straight Arrow Connector 40"/>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3" name="TextBox 42"/>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4" name="TextBox 43"/>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5"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46" name="Straight Connector 45"/>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7" name="Picture 46" descr="http://imshopping.rediff.com/imgshop/800-1280/shopping/pixs/3777/g/greenberry_z8._greenberry-z8-mobile-quad-core-processor-dual-si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8142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13553" y="4819829"/>
            <a:ext cx="2348623" cy="1731442"/>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607793"/>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7" name="TextBox 26"/>
          <p:cNvSpPr txBox="1"/>
          <p:nvPr/>
        </p:nvSpPr>
        <p:spPr>
          <a:xfrm>
            <a:off x="1312640" y="4473730"/>
            <a:ext cx="230704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8" name="TextBox 27"/>
          <p:cNvSpPr txBox="1"/>
          <p:nvPr/>
        </p:nvSpPr>
        <p:spPr>
          <a:xfrm>
            <a:off x="4027483" y="4161005"/>
            <a:ext cx="1930337"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activity</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6548310" y="4423127"/>
            <a:ext cx="183575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7" name="Slide Number Placeholder 6"/>
          <p:cNvSpPr>
            <a:spLocks noGrp="1"/>
          </p:cNvSpPr>
          <p:nvPr>
            <p:ph type="sldNum" sz="quarter" idx="12"/>
          </p:nvPr>
        </p:nvSpPr>
        <p:spPr/>
        <p:txBody>
          <a:bodyPr/>
          <a:lstStyle/>
          <a:p>
            <a:fld id="{4A2F9A4F-C4F0-482F-9519-68597CE94F5B}" type="slidenum">
              <a:rPr lang="en-US" smtClean="0"/>
              <a:t>239</a:t>
            </a:fld>
            <a:endParaRPr lang="en-US"/>
          </a:p>
        </p:txBody>
      </p:sp>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1" name="TextBox 30"/>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3"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3" name="Straight Arrow Connector 32"/>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5" name="TextBox 34"/>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8" name="Straight Connector 37"/>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9" name="Picture 38" descr="http://imshopping.rediff.com/imgshop/800-1280/shopping/pixs/3777/g/greenberry_z8._greenberry-z8-mobile-quad-core-processor-dual-si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32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10.7767894851893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72365740"/>
              </p:ext>
            </p:extLst>
          </p:nvPr>
        </p:nvGraphicFramePr>
        <p:xfrm>
          <a:off x="6207094" y="105546"/>
          <a:ext cx="1749039" cy="1633103"/>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444383">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7" name="Straight Arrow Connector 6"/>
          <p:cNvCxnSpPr/>
          <p:nvPr/>
        </p:nvCxnSpPr>
        <p:spPr>
          <a:xfrm flipV="1">
            <a:off x="4318000" y="1572426"/>
            <a:ext cx="1963160" cy="30808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5961489" y="2562671"/>
            <a:ext cx="3054323" cy="2386190"/>
          </a:xfrm>
          <a:prstGeom prst="rect">
            <a:avLst/>
          </a:prstGeom>
        </p:spPr>
      </p:pic>
      <p:cxnSp>
        <p:nvCxnSpPr>
          <p:cNvPr id="9" name="Straight Arrow Connector 8"/>
          <p:cNvCxnSpPr/>
          <p:nvPr/>
        </p:nvCxnSpPr>
        <p:spPr>
          <a:xfrm flipV="1">
            <a:off x="4318000" y="3443955"/>
            <a:ext cx="2843376" cy="1209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24</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67468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737498" y="5038580"/>
            <a:ext cx="2261595" cy="1732090"/>
            <a:chOff x="6520756" y="2416407"/>
            <a:chExt cx="1808322" cy="1047689"/>
          </a:xfrm>
        </p:grpSpPr>
        <p:sp>
          <p:nvSpPr>
            <p:cNvPr id="23"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(10, 10)</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Trái</a:t>
              </a:r>
            </a:p>
            <a:p>
              <a:pPr marL="0" marR="0" lvl="0" indent="0" defTabSz="6858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Quẹo Trái tại </a:t>
              </a:r>
              <a: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A</a:t>
              </a:r>
              <a:br>
                <a:rPr kumimoji="0" lang="vi-V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br>
              <a:r>
                <a:rPr kumimoji="0" lang="vi-VN" sz="2000" b="0" i="0" u="none" strike="noStrike" kern="0" cap="none" spc="0" normalizeH="0" baseline="0" noProof="0" dirty="0">
                  <a:ln>
                    <a:noFill/>
                  </a:ln>
                  <a:solidFill>
                    <a:schemeClr val="tx1"/>
                  </a:solidFill>
                  <a:effectLst/>
                  <a:uLnTx/>
                  <a:uFillTx/>
                  <a:latin typeface="Cambria" pitchFamily="18" charset="0"/>
                  <a:cs typeface="Arial"/>
                  <a:sym typeface="Arial"/>
                  <a:rtl val="0"/>
                </a:rPr>
                <a:t>Băng qua đường ...</a:t>
              </a:r>
              <a:endParaRPr kumimoji="0" lang="en" sz="2000" b="0" i="0" u="none" strike="noStrike" kern="0" cap="none" spc="0" normalizeH="0" baseline="0" noProof="0" dirty="0">
                <a:ln>
                  <a:noFill/>
                </a:ln>
                <a:solidFill>
                  <a:schemeClr val="tx1"/>
                </a:solidFill>
                <a:effectLst/>
                <a:uLnTx/>
                <a:uFillTx/>
                <a:latin typeface="Cambria" pitchFamily="18" charset="0"/>
                <a:cs typeface="Arial"/>
                <a:sym typeface="Arial"/>
                <a:rtl val="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endParaRPr>
            </a:p>
          </p:txBody>
        </p:sp>
        <p:sp>
          <p:nvSpPr>
            <p:cNvPr id="25"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cxnSp>
        <p:nvCxnSpPr>
          <p:cNvPr id="26" name="Straight Arrow Connector 25"/>
          <p:cNvCxnSpPr/>
          <p:nvPr/>
        </p:nvCxnSpPr>
        <p:spPr>
          <a:xfrm>
            <a:off x="3663766" y="4913563"/>
            <a:ext cx="2595106" cy="91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20800" y="4487733"/>
            <a:ext cx="10086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render</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9" name="TextBox 28"/>
          <p:cNvSpPr txBox="1"/>
          <p:nvPr/>
        </p:nvSpPr>
        <p:spPr>
          <a:xfrm>
            <a:off x="1901739" y="4712547"/>
            <a:ext cx="183575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Wear Activity</a:t>
            </a:r>
            <a:endParaRPr kumimoji="0" lang="en-US" sz="22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0" name="TextBox 29"/>
          <p:cNvSpPr txBox="1"/>
          <p:nvPr/>
        </p:nvSpPr>
        <p:spPr>
          <a:xfrm>
            <a:off x="2022764" y="4027478"/>
            <a:ext cx="488467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8</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Wear render data to map for user</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623" y="4489143"/>
            <a:ext cx="1660085" cy="1649164"/>
          </a:xfrm>
          <a:prstGeom prst="rect">
            <a:avLst/>
          </a:prstGeom>
        </p:spPr>
      </p:pic>
      <p:sp>
        <p:nvSpPr>
          <p:cNvPr id="8" name="Slide Number Placeholder 7"/>
          <p:cNvSpPr>
            <a:spLocks noGrp="1"/>
          </p:cNvSpPr>
          <p:nvPr>
            <p:ph type="sldNum" sz="quarter" idx="12"/>
          </p:nvPr>
        </p:nvSpPr>
        <p:spPr/>
        <p:txBody>
          <a:bodyPr/>
          <a:lstStyle/>
          <a:p>
            <a:fld id="{4A2F9A4F-C4F0-482F-9519-68597CE94F5B}" type="slidenum">
              <a:rPr lang="en-US" smtClean="0"/>
              <a:t>240</a:t>
            </a:fld>
            <a:endParaRPr lang="en-US"/>
          </a:p>
        </p:txBody>
      </p:sp>
      <p:sp>
        <p:nvSpPr>
          <p:cNvPr id="27" name="TextBox 26"/>
          <p:cNvSpPr txBox="1"/>
          <p:nvPr/>
        </p:nvSpPr>
        <p:spPr>
          <a:xfrm>
            <a:off x="2006403" y="3493258"/>
            <a:ext cx="656141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7. Call wear activity and assign this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1281805" y="2672231"/>
            <a:ext cx="564414" cy="958249"/>
          </a:xfrm>
          <a:prstGeom prst="rect">
            <a:avLst/>
          </a:prstGeom>
        </p:spPr>
      </p:pic>
      <p:sp>
        <p:nvSpPr>
          <p:cNvPr id="32" name="TextBox 31"/>
          <p:cNvSpPr txBox="1"/>
          <p:nvPr/>
        </p:nvSpPr>
        <p:spPr>
          <a:xfrm>
            <a:off x="1989289" y="2921415"/>
            <a:ext cx="625363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6</a:t>
            </a:r>
            <a:r>
              <a:rPr kumimoji="0" lang="en-US"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Assign each key-value again to Notify Model</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l="12442" t="83042" r="78378"/>
          <a:stretch/>
        </p:blipFill>
        <p:spPr>
          <a:xfrm>
            <a:off x="4605551" y="989746"/>
            <a:ext cx="564414" cy="958249"/>
          </a:xfrm>
          <a:prstGeom prst="rect">
            <a:avLst/>
          </a:prstGeom>
        </p:spPr>
      </p:pic>
      <p:cxnSp>
        <p:nvCxnSpPr>
          <p:cNvPr id="34" name="Straight Arrow Connector 33"/>
          <p:cNvCxnSpPr/>
          <p:nvPr/>
        </p:nvCxnSpPr>
        <p:spPr>
          <a:xfrm>
            <a:off x="1630388" y="1486993"/>
            <a:ext cx="2798618" cy="1814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74660" y="1068761"/>
            <a:ext cx="241925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4. Transfer DataMap</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6" name="TextBox 35"/>
          <p:cNvSpPr txBox="1"/>
          <p:nvPr/>
        </p:nvSpPr>
        <p:spPr>
          <a:xfrm>
            <a:off x="1727062" y="1586041"/>
            <a:ext cx="27558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DataAPI</a:t>
            </a:r>
            <a:r>
              <a:rPr kumimoji="0" lang="en-US"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or </a:t>
            </a: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MessageAPI</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7" name="TextBox 36"/>
          <p:cNvSpPr txBox="1"/>
          <p:nvPr/>
        </p:nvSpPr>
        <p:spPr>
          <a:xfrm>
            <a:off x="5292571" y="1249557"/>
            <a:ext cx="21114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latin typeface="Cambria" charset="0"/>
                <a:ea typeface="Cambria" charset="0"/>
                <a:cs typeface="Cambria" charset="0"/>
              </a:rPr>
              <a:t>DataLayerService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38" name="Title 1"/>
          <p:cNvSpPr txBox="1">
            <a:spLocks/>
          </p:cNvSpPr>
          <p:nvPr/>
        </p:nvSpPr>
        <p:spPr>
          <a:xfrm>
            <a:off x="132008" y="81025"/>
            <a:ext cx="7886700" cy="58782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mtClean="0">
                <a:latin typeface="Cambria" charset="0"/>
                <a:ea typeface="Cambria" charset="0"/>
                <a:cs typeface="Cambria" charset="0"/>
              </a:rPr>
              <a:t>Transfer </a:t>
            </a:r>
            <a:r>
              <a:rPr lang="vi-VN" sz="5400" smtClean="0">
                <a:latin typeface="Cambria" charset="0"/>
                <a:ea typeface="Cambria" charset="0"/>
                <a:cs typeface="Cambria" charset="0"/>
              </a:rPr>
              <a:t>Data Process</a:t>
            </a:r>
            <a:endParaRPr lang="en-US" sz="5400" b="1" dirty="0">
              <a:latin typeface="Cambria" charset="0"/>
              <a:ea typeface="Cambria" charset="0"/>
              <a:cs typeface="Cambria" charset="0"/>
            </a:endParaRPr>
          </a:p>
        </p:txBody>
      </p:sp>
      <p:cxnSp>
        <p:nvCxnSpPr>
          <p:cNvPr id="39" name="Straight Connector 38"/>
          <p:cNvCxnSpPr/>
          <p:nvPr/>
        </p:nvCxnSpPr>
        <p:spPr>
          <a:xfrm flipV="1">
            <a:off x="215206" y="670161"/>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40" name="Picture 39" descr="http://imshopping.rediff.com/imgshop/800-1280/shopping/pixs/3777/g/greenberry_z8._greenberry-z8-mobile-quad-core-processor-dual-si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387" y="764992"/>
            <a:ext cx="1444001" cy="144400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flipV="1">
            <a:off x="215206" y="2468168"/>
            <a:ext cx="8780690" cy="1224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6248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13252119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7507752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76870"/>
            <a:ext cx="226215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5400" b="0" i="0" u="none" strike="noStrike" kern="0" cap="none" spc="0" normalizeH="0" baseline="0" noProof="0" dirty="0" smtClean="0">
                <a:ln>
                  <a:noFill/>
                </a:ln>
                <a:solidFill>
                  <a:schemeClr val="bg1"/>
                </a:solidFill>
                <a:effectLst/>
                <a:uLnTx/>
                <a:uFillTx/>
              </a:rPr>
              <a:t>DEMO</a:t>
            </a:r>
            <a:endParaRPr kumimoji="0" lang="en-US" sz="5400" b="0" i="0" u="none" strike="noStrike" kern="0" cap="none" spc="0" normalizeH="0" baseline="0" noProof="0" dirty="0">
              <a:ln>
                <a:noFill/>
              </a:ln>
              <a:solidFill>
                <a:schemeClr val="bg1"/>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Navigate each turn on motorbike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user</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to wear</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243</a:t>
            </a:r>
            <a:endParaRPr lang="en-US" sz="1200" dirty="0">
              <a:solidFill>
                <a:schemeClr val="bg1">
                  <a:lumMod val="65000"/>
                </a:schemeClr>
              </a:solidFill>
            </a:endParaRPr>
          </a:p>
        </p:txBody>
      </p:sp>
    </p:spTree>
    <p:extLst>
      <p:ext uri="{BB962C8B-B14F-4D97-AF65-F5344CB8AC3E}">
        <p14:creationId xmlns:p14="http://schemas.microsoft.com/office/powerpoint/2010/main" val="3789603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9"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Smart wear is too small to view detail information</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Not everyone has smart wear.</a:t>
            </a:r>
          </a:p>
          <a:p>
            <a:pPr marL="228594" marR="0" lvl="0" indent="-228594" algn="l" defTabSz="91437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Cambria" panose="02040503050406030204" pitchFamily="18" charset="0"/>
                <a:ea typeface="+mn-ea"/>
                <a:cs typeface="+mn-cs"/>
              </a:rPr>
              <a:t>Price of smart wear is not cheap.</a:t>
            </a:r>
            <a:endParaRPr kumimoji="0" lang="en-US" sz="2800" b="0" i="0" u="none" strike="noStrike" kern="1200" cap="none" spc="0" normalizeH="0" baseline="0" noProof="0" dirty="0">
              <a:ln>
                <a:noFill/>
              </a:ln>
              <a:solidFill>
                <a:schemeClr val="tx1"/>
              </a:solidFill>
              <a:effectLst/>
              <a:uLnTx/>
              <a:uFillTx/>
              <a:latin typeface="Cambria" panose="02040503050406030204" pitchFamily="18" charset="0"/>
              <a:ea typeface="+mn-ea"/>
              <a:cs typeface="+mn-cs"/>
            </a:endParaRPr>
          </a:p>
        </p:txBody>
      </p:sp>
      <p:pic>
        <p:nvPicPr>
          <p:cNvPr id="11" name="Picture 10" descr="https://encrypted-tbn3.gstatic.com/images?q=tbn:ANd9GcQW0Mb9NxFOFJ3Pgf9abKAnH-e5B3Gm937ObRS4VKqxXk3dvC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23" y="3967162"/>
            <a:ext cx="2076450" cy="220980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244</a:t>
            </a:r>
            <a:endParaRPr lang="en-US" sz="1200" dirty="0">
              <a:solidFill>
                <a:schemeClr val="bg1">
                  <a:lumMod val="65000"/>
                </a:schemeClr>
              </a:solidFill>
            </a:endParaRPr>
          </a:p>
        </p:txBody>
      </p:sp>
    </p:spTree>
    <p:extLst>
      <p:ext uri="{BB962C8B-B14F-4D97-AF65-F5344CB8AC3E}">
        <p14:creationId xmlns:p14="http://schemas.microsoft.com/office/powerpoint/2010/main" val="246019762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2946028" y="4580136"/>
            <a:ext cx="2085827" cy="1486899"/>
            <a:chOff x="3472252" y="3466888"/>
            <a:chExt cx="2085827" cy="148689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72252" y="4492122"/>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602091" y="4773790"/>
            <a:ext cx="1718740" cy="1582561"/>
            <a:chOff x="754491" y="1642667"/>
            <a:chExt cx="1718740" cy="1582561"/>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763563"/>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97895" y="2708031"/>
            <a:ext cx="2089033" cy="1553657"/>
            <a:chOff x="3517283" y="1642667"/>
            <a:chExt cx="2089033" cy="1553657"/>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17283" y="2734659"/>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138649" y="1827800"/>
            <a:ext cx="2501006" cy="1476564"/>
            <a:chOff x="6013648" y="1847819"/>
            <a:chExt cx="2501006" cy="1476564"/>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13648" y="2862718"/>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708674" y="1733890"/>
            <a:ext cx="1778051" cy="1521190"/>
            <a:chOff x="737679" y="3581865"/>
            <a:chExt cx="1778051" cy="1521190"/>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37679" y="4641390"/>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808802" y="5341309"/>
            <a:ext cx="1896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218465" y="2335571"/>
            <a:ext cx="3012363" cy="1500652"/>
            <a:chOff x="4436116" y="5821156"/>
            <a:chExt cx="3012363" cy="1500652"/>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5233" y="5821156"/>
              <a:ext cx="1093610" cy="1093610"/>
            </a:xfrm>
            <a:prstGeom prst="rect">
              <a:avLst/>
            </a:prstGeom>
          </p:spPr>
        </p:pic>
        <p:sp>
          <p:nvSpPr>
            <p:cNvPr id="23" name="Rectangle 22"/>
            <p:cNvSpPr/>
            <p:nvPr/>
          </p:nvSpPr>
          <p:spPr>
            <a:xfrm>
              <a:off x="4436116" y="6860143"/>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528386" y="4670619"/>
            <a:ext cx="2392001" cy="1393656"/>
            <a:chOff x="1619550" y="5313385"/>
            <a:chExt cx="2858922" cy="1583062"/>
          </a:xfrm>
        </p:grpSpPr>
        <p:sp>
          <p:nvSpPr>
            <p:cNvPr id="26" name="TextBox 25"/>
            <p:cNvSpPr txBox="1"/>
            <p:nvPr/>
          </p:nvSpPr>
          <p:spPr>
            <a:xfrm>
              <a:off x="1619550" y="6372039"/>
              <a:ext cx="2858922" cy="5244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sp>
        <p:nvSpPr>
          <p:cNvPr id="34"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245</a:t>
            </a:r>
            <a:endParaRPr lang="en-US" sz="1200" dirty="0">
              <a:solidFill>
                <a:schemeClr val="bg1">
                  <a:lumMod val="65000"/>
                </a:schemeClr>
              </a:solidFill>
            </a:endParaRPr>
          </a:p>
        </p:txBody>
      </p:sp>
    </p:spTree>
    <p:extLst>
      <p:ext uri="{BB962C8B-B14F-4D97-AF65-F5344CB8AC3E}">
        <p14:creationId xmlns:p14="http://schemas.microsoft.com/office/powerpoint/2010/main" val="17812782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1026"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246</a:t>
            </a:r>
            <a:endParaRPr lang="en-US" sz="1200" dirty="0">
              <a:solidFill>
                <a:schemeClr val="bg1">
                  <a:lumMod val="65000"/>
                </a:schemeClr>
              </a:solidFill>
            </a:endParaRPr>
          </a:p>
        </p:txBody>
      </p:sp>
    </p:spTree>
    <p:extLst>
      <p:ext uri="{BB962C8B-B14F-4D97-AF65-F5344CB8AC3E}">
        <p14:creationId xmlns:p14="http://schemas.microsoft.com/office/powerpoint/2010/main" val="416057601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7" name="Rectangle 6"/>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endParaRPr>
          </a:p>
        </p:txBody>
      </p:sp>
      <p:cxnSp>
        <p:nvCxnSpPr>
          <p:cNvPr id="9" name="Straight Arrow Connector 8"/>
          <p:cNvCxnSpPr>
            <a:stCxn id="4" idx="3"/>
            <a:endCxn id="7"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247</a:t>
            </a:fld>
            <a:endParaRPr lang="en"/>
          </a:p>
        </p:txBody>
      </p:sp>
    </p:spTree>
    <p:extLst>
      <p:ext uri="{BB962C8B-B14F-4D97-AF65-F5344CB8AC3E}">
        <p14:creationId xmlns:p14="http://schemas.microsoft.com/office/powerpoint/2010/main" val="10565685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7200" y="3560436"/>
            <a:ext cx="2161576" cy="1717620"/>
            <a:chOff x="6520756" y="2416407"/>
            <a:chExt cx="1808322" cy="1047689"/>
          </a:xfrm>
        </p:grpSpPr>
        <p:sp>
          <p:nvSpPr>
            <p:cNvPr id="5"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6"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12" name="TextBox 11"/>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4" name="Straight Arrow Connector 13"/>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 smtClean="0"/>
              <a:pPr/>
              <a:t>248</a:t>
            </a:fld>
            <a:endParaRPr lang="en"/>
          </a:p>
        </p:txBody>
      </p:sp>
      <p:pic>
        <p:nvPicPr>
          <p:cNvPr id="15"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rPr>
              <a:t>Create list of stings from list of notify</a:t>
            </a:r>
            <a:endParaRPr kumimoji="0" lang="en-US" sz="2000" b="0" i="0" u="none" strike="noStrike" kern="0" cap="none" spc="0" normalizeH="0" baseline="0" noProof="0" dirty="0">
              <a:ln>
                <a:noFill/>
              </a:ln>
              <a:solidFill>
                <a:schemeClr val="tx1"/>
              </a:solidFill>
              <a:effectLst/>
              <a:uLnTx/>
              <a:uFillTx/>
            </a:endParaRPr>
          </a:p>
        </p:txBody>
      </p:sp>
      <p:cxnSp>
        <p:nvCxnSpPr>
          <p:cNvPr id="17" name="Straight Arrow Connector 16"/>
          <p:cNvCxnSpPr>
            <a:stCxn id="15" idx="3"/>
            <a:endCxn id="16"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168403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2" name="TextBox 1"/>
          <p:cNvSpPr txBox="1"/>
          <p:nvPr/>
        </p:nvSpPr>
        <p:spPr>
          <a:xfrm>
            <a:off x="1073734" y="5509082"/>
            <a:ext cx="1409360"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Notifies</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Box 2"/>
          <p:cNvSpPr txBox="1"/>
          <p:nvPr/>
        </p:nvSpPr>
        <p:spPr>
          <a:xfrm>
            <a:off x="6099740" y="5509082"/>
            <a:ext cx="1306768" cy="4001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List Strings</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15" name="Straight Arrow Connector 14"/>
          <p:cNvCxnSpPr>
            <a:stCxn id="2" idx="3"/>
            <a:endCxn id="3" idx="1"/>
          </p:cNvCxnSpPr>
          <p:nvPr/>
        </p:nvCxnSpPr>
        <p:spPr>
          <a:xfrm>
            <a:off x="2483094" y="5709137"/>
            <a:ext cx="3616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249</a:t>
            </a:fld>
            <a:endParaRPr lang="en"/>
          </a:p>
        </p:txBody>
      </p:sp>
      <p:grpSp>
        <p:nvGrpSpPr>
          <p:cNvPr id="16" name="Group 15"/>
          <p:cNvGrpSpPr/>
          <p:nvPr/>
        </p:nvGrpSpPr>
        <p:grpSpPr>
          <a:xfrm>
            <a:off x="457200" y="3560436"/>
            <a:ext cx="2161576" cy="1717620"/>
            <a:chOff x="6520756" y="2416407"/>
            <a:chExt cx="1808322" cy="1047689"/>
          </a:xfrm>
        </p:grpSpPr>
        <p:sp>
          <p:nvSpPr>
            <p:cNvPr id="17" name="Shape 689"/>
            <p:cNvSpPr/>
            <p:nvPr/>
          </p:nvSpPr>
          <p:spPr>
            <a:xfrm>
              <a:off x="6520756" y="2653845"/>
              <a:ext cx="1808322" cy="810251"/>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t"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Location</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Title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SmallMessage</a:t>
              </a:r>
            </a:p>
            <a:p>
              <a:pPr marL="0" marR="0" lvl="0" indent="0" defTabSz="6858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smtClean="0">
                  <a:ln>
                    <a:noFill/>
                  </a:ln>
                  <a:solidFill>
                    <a:schemeClr val="tx1"/>
                  </a:solidFill>
                  <a:effectLst/>
                  <a:uLnTx/>
                  <a:uFillTx/>
                  <a:latin typeface="Cambria" pitchFamily="18" charset="0"/>
                  <a:cs typeface="Arial"/>
                  <a:sym typeface="Arial"/>
                  <a:rtl val="0"/>
                </a:rPr>
                <a:t>LongMessage</a:t>
              </a:r>
            </a:p>
          </p:txBody>
        </p:sp>
        <p:sp>
          <p:nvSpPr>
            <p:cNvPr id="18" name="Shape 690"/>
            <p:cNvSpPr/>
            <p:nvPr/>
          </p:nvSpPr>
          <p:spPr>
            <a:xfrm>
              <a:off x="6520756" y="2416407"/>
              <a:ext cx="1808322" cy="237439"/>
            </a:xfrm>
            <a:prstGeom prst="rect">
              <a:avLst/>
            </a:prstGeom>
            <a:solidFill>
              <a:schemeClr val="bg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69" tIns="68569" rIns="68569" bIns="68569"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 sz="2000" b="1" i="0" u="none" strike="noStrike" kern="0" cap="none" spc="0" normalizeH="0" baseline="0" noProof="0" dirty="0" smtClean="0">
                  <a:ln>
                    <a:noFill/>
                  </a:ln>
                  <a:solidFill>
                    <a:srgbClr val="000000"/>
                  </a:solidFill>
                  <a:effectLst/>
                  <a:uLnTx/>
                  <a:uFillTx/>
                  <a:latin typeface="Arial"/>
                  <a:cs typeface="Arial"/>
                  <a:sym typeface="Arial"/>
                  <a:rtl val="0"/>
                </a:rPr>
                <a:t>Notify</a:t>
              </a:r>
              <a:endParaRPr kumimoji="0" lang="en" sz="2000" b="1" i="0" u="none" strike="noStrike" kern="0" cap="none" spc="0" normalizeH="0" baseline="0" noProof="0" dirty="0">
                <a:ln>
                  <a:noFill/>
                </a:ln>
                <a:solidFill>
                  <a:srgbClr val="000000"/>
                </a:solidFill>
                <a:effectLst/>
                <a:uLnTx/>
                <a:uFillTx/>
                <a:latin typeface="Arial"/>
                <a:cs typeface="Arial"/>
                <a:sym typeface="Arial"/>
                <a:rtl val="0"/>
              </a:endParaRPr>
            </a:p>
          </p:txBody>
        </p:sp>
      </p:grpSp>
      <p:sp>
        <p:nvSpPr>
          <p:cNvPr id="19" name="TextBox 18"/>
          <p:cNvSpPr txBox="1"/>
          <p:nvPr/>
        </p:nvSpPr>
        <p:spPr>
          <a:xfrm>
            <a:off x="4294302" y="4602803"/>
            <a:ext cx="477566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Chếch sang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bên phải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để vào </a:t>
            </a:r>
            <a:r>
              <a:rPr kumimoji="0" lang="vi-VN"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Trường </a:t>
            </a:r>
            <a:r>
              <a:rPr kumimoji="0" lang="vi-VN" sz="2000" b="0" i="0" u="none" strike="noStrike" kern="0" cap="none" spc="0" normalizeH="0" baseline="0" noProof="0" dirty="0">
                <a:ln>
                  <a:noFill/>
                </a:ln>
                <a:solidFill>
                  <a:sysClr val="windowText" lastClr="000000"/>
                </a:solidFill>
                <a:effectLst/>
                <a:uLnTx/>
                <a:uFillTx/>
                <a:latin typeface="Cambria" panose="02040503050406030204" pitchFamily="18" charset="0"/>
              </a:rPr>
              <a:t>Chinh</a:t>
            </a:r>
            <a:endParaRPr kumimoji="0" lang="en-US" sz="2000" b="0" i="0" u="none" strike="noStrike" kern="0" cap="none" spc="0" normalizeH="0" baseline="0" noProof="0" dirty="0">
              <a:ln>
                <a:noFill/>
              </a:ln>
              <a:solidFill>
                <a:sysClr val="windowText" lastClr="000000"/>
              </a:solidFill>
              <a:effectLst/>
              <a:uLnTx/>
              <a:uFillTx/>
            </a:endParaRPr>
          </a:p>
        </p:txBody>
      </p:sp>
      <p:cxnSp>
        <p:nvCxnSpPr>
          <p:cNvPr id="20" name="Straight Arrow Connector 19"/>
          <p:cNvCxnSpPr/>
          <p:nvPr/>
        </p:nvCxnSpPr>
        <p:spPr>
          <a:xfrm>
            <a:off x="2076947" y="4802858"/>
            <a:ext cx="2217355" cy="153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 descr="http://www.planet3films.com/wp-content/uploads/2012/01/download-butt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endParaRPr>
          </a:p>
        </p:txBody>
      </p:sp>
      <p:cxnSp>
        <p:nvCxnSpPr>
          <p:cNvPr id="23" name="Straight Arrow Connector 22"/>
          <p:cNvCxnSpPr>
            <a:stCxn id="21" idx="3"/>
            <a:endCxn id="22"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9564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106.705856990563</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67506128"/>
              </p:ext>
            </p:extLst>
          </p:nvPr>
        </p:nvGraphicFramePr>
        <p:xfrm>
          <a:off x="6019087" y="76911"/>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7" name="Straight Arrow Connector 6"/>
          <p:cNvCxnSpPr/>
          <p:nvPr/>
        </p:nvCxnSpPr>
        <p:spPr>
          <a:xfrm flipV="1">
            <a:off x="4287520" y="1854437"/>
            <a:ext cx="1839815" cy="24229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3"/>
          <a:stretch>
            <a:fillRect/>
          </a:stretch>
        </p:blipFill>
        <p:spPr>
          <a:xfrm>
            <a:off x="5995672" y="2794913"/>
            <a:ext cx="3054323" cy="2386190"/>
          </a:xfrm>
          <a:prstGeom prst="rect">
            <a:avLst/>
          </a:prstGeom>
        </p:spPr>
      </p:pic>
      <p:cxnSp>
        <p:nvCxnSpPr>
          <p:cNvPr id="9" name="Straight Arrow Connector 8"/>
          <p:cNvCxnSpPr/>
          <p:nvPr/>
        </p:nvCxnSpPr>
        <p:spPr>
          <a:xfrm flipV="1">
            <a:off x="4287520" y="3597779"/>
            <a:ext cx="2890947" cy="679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25</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35164544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050" name="Picture 2" descr="http://www.otofun.net/data/avatars/l/377/377693.jpg?14395374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a:endCxn id="2050"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Rectangle 1"/>
          <p:cNvSpPr/>
          <p:nvPr/>
        </p:nvSpPr>
        <p:spPr>
          <a:xfrm>
            <a:off x="729343" y="6074118"/>
            <a:ext cx="7675689" cy="400110"/>
          </a:xfrm>
          <a:prstGeom prst="rect">
            <a:avLst/>
          </a:prstGeom>
          <a:ln>
            <a:solidFill>
              <a:schemeClr val="tx1"/>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rPr>
              <a:t>http://</a:t>
            </a: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118.69.135.22/synthesis/file?voiceType=female&amp;text=</a:t>
            </a:r>
            <a:r>
              <a:rPr kumimoji="0" lang="en-US" sz="2000" b="0" i="0" u="none" strike="noStrike" kern="0" cap="none" spc="0" normalizeH="0" baseline="0" noProof="0" dirty="0" smtClean="0">
                <a:ln>
                  <a:noFill/>
                </a:ln>
                <a:solidFill>
                  <a:srgbClr val="FF0000"/>
                </a:solidFill>
                <a:effectLst/>
                <a:uLnTx/>
                <a:uFillTx/>
                <a:latin typeface="Cambria" panose="02040503050406030204" pitchFamily="18" charset="0"/>
              </a:rPr>
              <a:t>String</a:t>
            </a:r>
            <a:endParaRPr kumimoji="0" lang="en-US" sz="2000" b="0" i="0" u="none" strike="noStrike" kern="0" cap="none" spc="0" normalizeH="0" baseline="0" noProof="0" dirty="0">
              <a:ln>
                <a:noFill/>
              </a:ln>
              <a:solidFill>
                <a:srgbClr val="FF0000"/>
              </a:solidFill>
              <a:effectLst/>
              <a:uLnTx/>
              <a:uFillTx/>
              <a:latin typeface="Cambria" panose="02040503050406030204" pitchFamily="18" charset="0"/>
            </a:endParaRPr>
          </a:p>
        </p:txBody>
      </p:sp>
      <p:sp>
        <p:nvSpPr>
          <p:cNvPr id="3" name="Slide Number Placeholder 2"/>
          <p:cNvSpPr>
            <a:spLocks noGrp="1"/>
          </p:cNvSpPr>
          <p:nvPr>
            <p:ph type="sldNum" idx="12"/>
          </p:nvPr>
        </p:nvSpPr>
        <p:spPr/>
        <p:txBody>
          <a:bodyPr/>
          <a:lstStyle/>
          <a:p>
            <a:fld id="{00000000-1234-1234-1234-123412341234}" type="slidenum">
              <a:rPr lang="en" smtClean="0"/>
              <a:pPr/>
              <a:t>250</a:t>
            </a:fld>
            <a:endParaRPr lang="en"/>
          </a:p>
        </p:txBody>
      </p:sp>
      <p:pic>
        <p:nvPicPr>
          <p:cNvPr id="13" name="Picture 2" descr="http://www.planet3films.com/wp-content/uploads/2012/01/download-butt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15" name="Straight Arrow Connector 14"/>
          <p:cNvCxnSpPr>
            <a:stCxn id="13" idx="3"/>
            <a:endCxn id="14"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904837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2" name="Picture 1"/>
          <p:cNvPicPr>
            <a:picLocks noChangeAspect="1"/>
          </p:cNvPicPr>
          <p:nvPr/>
        </p:nvPicPr>
        <p:blipFill>
          <a:blip r:embed="rId3"/>
          <a:stretch>
            <a:fillRect/>
          </a:stretch>
        </p:blipFill>
        <p:spPr>
          <a:xfrm>
            <a:off x="6557528" y="4332849"/>
            <a:ext cx="1887454" cy="1482095"/>
          </a:xfrm>
          <a:prstGeom prst="rect">
            <a:avLst/>
          </a:prstGeom>
        </p:spPr>
      </p:pic>
      <p:cxnSp>
        <p:nvCxnSpPr>
          <p:cNvPr id="8" name="Straight Arrow Connector 7"/>
          <p:cNvCxnSpPr>
            <a:endCxn id="2"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 name="Rectangle 2"/>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sp>
        <p:nvSpPr>
          <p:cNvPr id="6" name="Slide Number Placeholder 5"/>
          <p:cNvSpPr>
            <a:spLocks noGrp="1"/>
          </p:cNvSpPr>
          <p:nvPr>
            <p:ph type="sldNum" idx="12"/>
          </p:nvPr>
        </p:nvSpPr>
        <p:spPr/>
        <p:txBody>
          <a:bodyPr/>
          <a:lstStyle/>
          <a:p>
            <a:fld id="{00000000-1234-1234-1234-123412341234}" type="slidenum">
              <a:rPr lang="en" smtClean="0"/>
              <a:pPr/>
              <a:t>251</a:t>
            </a:fld>
            <a:endParaRPr lang="en"/>
          </a:p>
        </p:txBody>
      </p:sp>
      <p:pic>
        <p:nvPicPr>
          <p:cNvPr id="15" name="Picture 2" descr="http://www.otofun.net/data/avatars/l/377/377693.jpg?1439537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endCxn id="15"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18" name="Picture 2" descr="http://www.planet3films.com/wp-content/uploads/2012/01/download-butt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20" name="Straight Arrow Connector 19"/>
          <p:cNvCxnSpPr>
            <a:stCxn id="18" idx="3"/>
            <a:endCxn id="19"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6077541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pic>
        <p:nvPicPr>
          <p:cNvPr id="3" name="Picture 2"/>
          <p:cNvPicPr>
            <a:picLocks noChangeAspect="1"/>
          </p:cNvPicPr>
          <p:nvPr/>
        </p:nvPicPr>
        <p:blipFill>
          <a:blip r:embed="rId3"/>
          <a:stretch>
            <a:fillRect/>
          </a:stretch>
        </p:blipFill>
        <p:spPr>
          <a:xfrm>
            <a:off x="3157993" y="4290514"/>
            <a:ext cx="1608430" cy="1559024"/>
          </a:xfrm>
          <a:prstGeom prst="rect">
            <a:avLst/>
          </a:prstGeom>
        </p:spPr>
      </p:pic>
      <p:cxnSp>
        <p:nvCxnSpPr>
          <p:cNvPr id="12" name="Straight Arrow Connector 11"/>
          <p:cNvCxnSpPr>
            <a:stCxn id="21" idx="1"/>
            <a:endCxn id="3" idx="3"/>
          </p:cNvCxnSpPr>
          <p:nvPr/>
        </p:nvCxnSpPr>
        <p:spPr>
          <a:xfrm flipH="1" flipV="1">
            <a:off x="4766423" y="5070026"/>
            <a:ext cx="1791105"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77803" y="5774895"/>
            <a:ext cx="19688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Cache(100mb)</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TextBox 6"/>
          <p:cNvSpPr txBox="1"/>
          <p:nvPr/>
        </p:nvSpPr>
        <p:spPr>
          <a:xfrm>
            <a:off x="4659937" y="5045503"/>
            <a:ext cx="20040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Audio -&gt; byte[]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7" name="Rectangle 26"/>
          <p:cNvSpPr/>
          <p:nvPr/>
        </p:nvSpPr>
        <p:spPr>
          <a:xfrm>
            <a:off x="5433568" y="4673787"/>
            <a:ext cx="742511"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6" name="Slide Number Placeholder 5"/>
          <p:cNvSpPr>
            <a:spLocks noGrp="1"/>
          </p:cNvSpPr>
          <p:nvPr>
            <p:ph type="sldNum" idx="12"/>
          </p:nvPr>
        </p:nvSpPr>
        <p:spPr/>
        <p:txBody>
          <a:bodyPr/>
          <a:lstStyle/>
          <a:p>
            <a:fld id="{00000000-1234-1234-1234-123412341234}" type="slidenum">
              <a:rPr lang="en" smtClean="0"/>
              <a:pPr/>
              <a:t>252</a:t>
            </a:fld>
            <a:endParaRPr lang="en"/>
          </a:p>
        </p:txBody>
      </p:sp>
      <p:pic>
        <p:nvPicPr>
          <p:cNvPr id="21" name="Picture 20"/>
          <p:cNvPicPr>
            <a:picLocks noChangeAspect="1"/>
          </p:cNvPicPr>
          <p:nvPr/>
        </p:nvPicPr>
        <p:blipFill>
          <a:blip r:embed="rId4"/>
          <a:stretch>
            <a:fillRect/>
          </a:stretch>
        </p:blipFill>
        <p:spPr>
          <a:xfrm>
            <a:off x="6557528" y="4332849"/>
            <a:ext cx="1887454" cy="1482095"/>
          </a:xfrm>
          <a:prstGeom prst="rect">
            <a:avLst/>
          </a:prstGeom>
        </p:spPr>
      </p:pic>
      <p:cxnSp>
        <p:nvCxnSpPr>
          <p:cNvPr id="22" name="Straight Arrow Connector 21"/>
          <p:cNvCxnSpPr>
            <a:endCxn id="21"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4" name="Rectangle 23"/>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pic>
        <p:nvPicPr>
          <p:cNvPr id="25" name="Picture 2" descr="http://www.otofun.net/data/avatars/l/377/377693.jpg?14395374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endCxn id="25"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9" name="Picture 2" descr="http://www.planet3films.com/wp-content/uploads/2012/01/download-butt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31" name="Straight Arrow Connector 30"/>
          <p:cNvCxnSpPr>
            <a:stCxn id="29" idx="3"/>
            <a:endCxn id="30"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TextBox 3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350729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274637"/>
            <a:ext cx="8229600" cy="1143000"/>
          </a:xfrm>
        </p:spPr>
        <p:txBody>
          <a:bodyPr>
            <a:normAutofit/>
          </a:bodyPr>
          <a:lstStyle/>
          <a:p>
            <a:r>
              <a:rPr lang="vi-VN" sz="5400" dirty="0" smtClean="0">
                <a:solidFill>
                  <a:schemeClr val="bg1"/>
                </a:solidFill>
                <a:latin typeface="Cambria"/>
                <a:ea typeface="Cambria"/>
                <a:cs typeface="Cambria"/>
                <a:sym typeface="Cambria"/>
              </a:rPr>
              <a:t>Architecture</a:t>
            </a:r>
            <a:endParaRPr lang="en-US" sz="5400" dirty="0">
              <a:solidFill>
                <a:schemeClr val="bg1"/>
              </a:solidFill>
              <a:latin typeface="Cambria"/>
              <a:ea typeface="Cambria"/>
              <a:cs typeface="Cambria"/>
              <a:sym typeface="Cambria"/>
            </a:endParaRPr>
          </a:p>
        </p:txBody>
      </p:sp>
      <p:sp>
        <p:nvSpPr>
          <p:cNvPr id="21" name="Rectangle 20"/>
          <p:cNvSpPr/>
          <p:nvPr/>
        </p:nvSpPr>
        <p:spPr>
          <a:xfrm>
            <a:off x="1603788" y="4621119"/>
            <a:ext cx="162256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Get audio file</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240" y="4415608"/>
            <a:ext cx="1306902" cy="1306902"/>
          </a:xfrm>
          <a:prstGeom prst="rect">
            <a:avLst/>
          </a:prstGeom>
        </p:spPr>
      </p:pic>
      <p:sp>
        <p:nvSpPr>
          <p:cNvPr id="24" name="TextBox 23"/>
          <p:cNvSpPr txBox="1"/>
          <p:nvPr/>
        </p:nvSpPr>
        <p:spPr>
          <a:xfrm>
            <a:off x="242971" y="5390258"/>
            <a:ext cx="180209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25" name="Straight Arrow Connector 24"/>
          <p:cNvCxnSpPr>
            <a:stCxn id="23" idx="3"/>
          </p:cNvCxnSpPr>
          <p:nvPr/>
        </p:nvCxnSpPr>
        <p:spPr>
          <a:xfrm>
            <a:off x="1672142" y="5069059"/>
            <a:ext cx="1681792"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idx="12"/>
          </p:nvPr>
        </p:nvSpPr>
        <p:spPr/>
        <p:txBody>
          <a:bodyPr/>
          <a:lstStyle/>
          <a:p>
            <a:fld id="{00000000-1234-1234-1234-123412341234}" type="slidenum">
              <a:rPr lang="en" smtClean="0"/>
              <a:pPr/>
              <a:t>253</a:t>
            </a:fld>
            <a:endParaRPr lang="en"/>
          </a:p>
        </p:txBody>
      </p:sp>
      <p:pic>
        <p:nvPicPr>
          <p:cNvPr id="26" name="Picture 25"/>
          <p:cNvPicPr>
            <a:picLocks noChangeAspect="1"/>
          </p:cNvPicPr>
          <p:nvPr/>
        </p:nvPicPr>
        <p:blipFill>
          <a:blip r:embed="rId4"/>
          <a:stretch>
            <a:fillRect/>
          </a:stretch>
        </p:blipFill>
        <p:spPr>
          <a:xfrm>
            <a:off x="3157993" y="4290514"/>
            <a:ext cx="1608430" cy="1559024"/>
          </a:xfrm>
          <a:prstGeom prst="rect">
            <a:avLst/>
          </a:prstGeom>
        </p:spPr>
      </p:pic>
      <p:cxnSp>
        <p:nvCxnSpPr>
          <p:cNvPr id="28" name="Straight Arrow Connector 27"/>
          <p:cNvCxnSpPr>
            <a:stCxn id="32" idx="1"/>
            <a:endCxn id="26" idx="3"/>
          </p:cNvCxnSpPr>
          <p:nvPr/>
        </p:nvCxnSpPr>
        <p:spPr>
          <a:xfrm flipH="1" flipV="1">
            <a:off x="4766423" y="5070026"/>
            <a:ext cx="1791105" cy="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977803" y="5774895"/>
            <a:ext cx="19688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Cache(100mb)</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0" name="TextBox 29"/>
          <p:cNvSpPr txBox="1"/>
          <p:nvPr/>
        </p:nvSpPr>
        <p:spPr>
          <a:xfrm>
            <a:off x="4659937" y="5045503"/>
            <a:ext cx="2004075"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Audio -&gt; byte[]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1" name="Rectangle 30"/>
          <p:cNvSpPr/>
          <p:nvPr/>
        </p:nvSpPr>
        <p:spPr>
          <a:xfrm>
            <a:off x="5433568" y="4673787"/>
            <a:ext cx="742511"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Save</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32" name="Picture 31"/>
          <p:cNvPicPr>
            <a:picLocks noChangeAspect="1"/>
          </p:cNvPicPr>
          <p:nvPr/>
        </p:nvPicPr>
        <p:blipFill>
          <a:blip r:embed="rId5"/>
          <a:stretch>
            <a:fillRect/>
          </a:stretch>
        </p:blipFill>
        <p:spPr>
          <a:xfrm>
            <a:off x="6557528" y="4332849"/>
            <a:ext cx="1887454" cy="1482095"/>
          </a:xfrm>
          <a:prstGeom prst="rect">
            <a:avLst/>
          </a:prstGeom>
        </p:spPr>
      </p:pic>
      <p:cxnSp>
        <p:nvCxnSpPr>
          <p:cNvPr id="33" name="Straight Arrow Connector 32"/>
          <p:cNvCxnSpPr>
            <a:endCxn id="32" idx="0"/>
          </p:cNvCxnSpPr>
          <p:nvPr/>
        </p:nvCxnSpPr>
        <p:spPr>
          <a:xfrm>
            <a:off x="7501255" y="3202125"/>
            <a:ext cx="0" cy="1130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97201" y="5794171"/>
            <a:ext cx="196227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ysClr val="windowText" lastClr="000000"/>
                </a:solidFill>
                <a:effectLst/>
                <a:uLnTx/>
                <a:uFillTx/>
                <a:latin typeface="Cambria" panose="02040503050406030204" pitchFamily="18" charset="0"/>
              </a:rPr>
              <a:t>Return list of audio files</a:t>
            </a:r>
            <a:endPar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5" name="Rectangle 34"/>
          <p:cNvSpPr/>
          <p:nvPr/>
        </p:nvSpPr>
        <p:spPr>
          <a:xfrm>
            <a:off x="7501254" y="3563454"/>
            <a:ext cx="102303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Cambria" panose="02040503050406030204" pitchFamily="18" charset="0"/>
              </a:rPr>
              <a:t>Return</a:t>
            </a:r>
          </a:p>
        </p:txBody>
      </p:sp>
      <p:pic>
        <p:nvPicPr>
          <p:cNvPr id="36" name="Picture 2" descr="http://www.otofun.net/data/avatars/l/377/377693.jpg?14395374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9255" y="1678124"/>
            <a:ext cx="1524000" cy="152400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a:endCxn id="36" idx="1"/>
          </p:cNvCxnSpPr>
          <p:nvPr/>
        </p:nvCxnSpPr>
        <p:spPr>
          <a:xfrm>
            <a:off x="5180080" y="2440124"/>
            <a:ext cx="15591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163129" y="2029774"/>
            <a:ext cx="161294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Send request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39" name="Picture 2" descr="http://www.planet3films.com/wp-content/uploads/2012/01/download-butt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 y="1976542"/>
            <a:ext cx="969840" cy="927167"/>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3524274" y="1601335"/>
            <a:ext cx="1655806" cy="16558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000" b="0" i="0" u="none" strike="noStrike" kern="0" cap="none" spc="0" normalizeH="0" baseline="0" noProof="0" dirty="0" smtClean="0">
                <a:ln>
                  <a:noFill/>
                </a:ln>
                <a:solidFill>
                  <a:schemeClr val="tx1"/>
                </a:solidFill>
                <a:effectLst/>
                <a:uLnTx/>
                <a:uFillTx/>
                <a:latin typeface="Cambria" panose="02040503050406030204" pitchFamily="18" charset="0"/>
              </a:rPr>
              <a:t>Create list of stings from list of </a:t>
            </a:r>
            <a:r>
              <a:rPr lang="en-US" sz="2000" kern="0" dirty="0">
                <a:solidFill>
                  <a:schemeClr val="tx1"/>
                </a:solidFill>
              </a:rPr>
              <a:t>notify</a:t>
            </a:r>
            <a:endParaRPr kumimoji="0" lang="en-US" sz="2000" b="0" i="0" u="none" strike="noStrike" kern="0" cap="none" spc="0" normalizeH="0" baseline="0" noProof="0" dirty="0">
              <a:ln>
                <a:noFill/>
              </a:ln>
              <a:solidFill>
                <a:schemeClr val="tx1"/>
              </a:solidFill>
              <a:effectLst/>
              <a:uLnTx/>
              <a:uFillTx/>
              <a:latin typeface="Cambria" panose="02040503050406030204" pitchFamily="18" charset="0"/>
            </a:endParaRPr>
          </a:p>
        </p:txBody>
      </p:sp>
      <p:cxnSp>
        <p:nvCxnSpPr>
          <p:cNvPr id="41" name="Straight Arrow Connector 40"/>
          <p:cNvCxnSpPr>
            <a:stCxn id="39" idx="3"/>
            <a:endCxn id="40" idx="1"/>
          </p:cNvCxnSpPr>
          <p:nvPr/>
        </p:nvCxnSpPr>
        <p:spPr>
          <a:xfrm flipV="1">
            <a:off x="1427040" y="2429238"/>
            <a:ext cx="2097234" cy="10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1362782" y="2075295"/>
            <a:ext cx="206819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          Press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latin typeface="Cambria" panose="02040503050406030204" pitchFamily="18" charset="0"/>
              </a:rPr>
              <a:t>download button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Tree>
    <p:extLst>
      <p:ext uri="{BB962C8B-B14F-4D97-AF65-F5344CB8AC3E}">
        <p14:creationId xmlns:p14="http://schemas.microsoft.com/office/powerpoint/2010/main" val="2459144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12777811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38016072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8" y="0"/>
            <a:ext cx="7886700" cy="587828"/>
          </a:xfrm>
        </p:spPr>
        <p:txBody>
          <a:bodyPr>
            <a:normAutofit/>
          </a:bodyPr>
          <a:lstStyle/>
          <a:p>
            <a:r>
              <a:rPr lang="en-US" sz="2700" dirty="0">
                <a:latin typeface="Cambria" charset="0"/>
                <a:ea typeface="Cambria" charset="0"/>
                <a:cs typeface="Cambria" charset="0"/>
              </a:rPr>
              <a:t>System Architecture</a:t>
            </a:r>
            <a:endParaRPr lang="en-US" sz="2700" b="1" dirty="0">
              <a:latin typeface="Cambria" charset="0"/>
              <a:ea typeface="Cambria" charset="0"/>
              <a:cs typeface="Cambria" charset="0"/>
            </a:endParaRPr>
          </a:p>
        </p:txBody>
      </p:sp>
      <p:cxnSp>
        <p:nvCxnSpPr>
          <p:cNvPr id="6" name="Straight Connector 5"/>
          <p:cNvCxnSpPr/>
          <p:nvPr/>
        </p:nvCxnSpPr>
        <p:spPr>
          <a:xfrm flipV="1">
            <a:off x="215206" y="589136"/>
            <a:ext cx="8780690" cy="122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20" name="Picture 2" descr="C:\Users\ngoan\Desktop\bus.png"/>
          <p:cNvPicPr>
            <a:picLocks noChangeAspect="1" noChangeArrowheads="1"/>
          </p:cNvPicPr>
          <p:nvPr/>
        </p:nvPicPr>
        <p:blipFill rotWithShape="1">
          <a:blip r:embed="rId3">
            <a:extLst>
              <a:ext uri="{28A0092B-C50C-407E-A947-70E740481C1C}">
                <a14:useLocalDpi xmlns:a14="http://schemas.microsoft.com/office/drawing/2010/main" val="0"/>
              </a:ext>
            </a:extLst>
          </a:blip>
          <a:srcRect l="41653" t="43647" r="50398" b="42181"/>
          <a:stretch/>
        </p:blipFill>
        <p:spPr bwMode="auto">
          <a:xfrm>
            <a:off x="4008508" y="3493094"/>
            <a:ext cx="597043" cy="9254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10" y="3475470"/>
            <a:ext cx="789246" cy="789246"/>
          </a:xfrm>
          <a:prstGeom prst="rect">
            <a:avLst/>
          </a:prstGeom>
        </p:spPr>
      </p:pic>
      <p:sp>
        <p:nvSpPr>
          <p:cNvPr id="22" name="Right Arrow 21"/>
          <p:cNvSpPr/>
          <p:nvPr/>
        </p:nvSpPr>
        <p:spPr>
          <a:xfrm>
            <a:off x="1570322" y="4089312"/>
            <a:ext cx="2315002" cy="199706"/>
          </a:xfrm>
          <a:prstGeom prst="rightArrow">
            <a:avLst/>
          </a:prstGeom>
          <a:solidFill>
            <a:srgbClr val="2388DB"/>
          </a:solidFill>
          <a:ln w="25400" cap="flat" cmpd="sng" algn="ctr">
            <a:solidFill>
              <a:srgbClr val="2388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3" name="TextBox 22"/>
          <p:cNvSpPr txBox="1"/>
          <p:nvPr/>
        </p:nvSpPr>
        <p:spPr>
          <a:xfrm>
            <a:off x="1899628" y="3755748"/>
            <a:ext cx="195433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1a. Text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987" y="926929"/>
            <a:ext cx="850290" cy="839004"/>
          </a:xfrm>
          <a:prstGeom prst="rect">
            <a:avLst/>
          </a:prstGeom>
        </p:spPr>
      </p:pic>
      <p:sp>
        <p:nvSpPr>
          <p:cNvPr id="25" name="Up Arrow 24"/>
          <p:cNvSpPr/>
          <p:nvPr/>
        </p:nvSpPr>
        <p:spPr>
          <a:xfrm rot="3098377">
            <a:off x="2654530" y="1166486"/>
            <a:ext cx="217957" cy="3046974"/>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6" name="Down Arrow 25"/>
          <p:cNvSpPr/>
          <p:nvPr/>
        </p:nvSpPr>
        <p:spPr>
          <a:xfrm>
            <a:off x="4218170" y="1865915"/>
            <a:ext cx="213100" cy="1501766"/>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27" name="TextBox 26"/>
          <p:cNvSpPr txBox="1"/>
          <p:nvPr/>
        </p:nvSpPr>
        <p:spPr>
          <a:xfrm rot="19217945">
            <a:off x="1687897" y="2167635"/>
            <a:ext cx="19509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1b. Voice Search</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8" name="TextBox 27"/>
          <p:cNvSpPr txBox="1"/>
          <p:nvPr/>
        </p:nvSpPr>
        <p:spPr>
          <a:xfrm>
            <a:off x="3494104" y="2486659"/>
            <a:ext cx="64838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1c.</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Text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29" name="Up Arrow 28"/>
          <p:cNvSpPr/>
          <p:nvPr/>
        </p:nvSpPr>
        <p:spPr>
          <a:xfrm rot="2900683">
            <a:off x="5766506" y="1382582"/>
            <a:ext cx="222582" cy="2782163"/>
          </a:xfrm>
          <a:prstGeom prst="up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1" name="TextBox 30"/>
          <p:cNvSpPr txBox="1"/>
          <p:nvPr/>
        </p:nvSpPr>
        <p:spPr>
          <a:xfrm rot="19042530">
            <a:off x="4106365" y="2370483"/>
            <a:ext cx="31257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mbria" charset="0"/>
                <a:ea typeface="Cambria" charset="0"/>
                <a:cs typeface="Cambria" charset="0"/>
              </a:rPr>
              <a:t>2. Request motor or bus route</a:t>
            </a:r>
            <a:endParaRPr kumimoji="0" lang="en-US" sz="18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6" name="TextBox 35"/>
          <p:cNvSpPr txBox="1"/>
          <p:nvPr/>
        </p:nvSpPr>
        <p:spPr>
          <a:xfrm>
            <a:off x="7005653" y="1494726"/>
            <a:ext cx="165641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Google Map API</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31" y="869533"/>
            <a:ext cx="640080" cy="64008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2301" r="22655" b="23406"/>
          <a:stretch/>
        </p:blipFill>
        <p:spPr>
          <a:xfrm>
            <a:off x="7506731" y="1819935"/>
            <a:ext cx="640079" cy="582684"/>
          </a:xfrm>
          <a:prstGeom prst="rect">
            <a:avLst/>
          </a:prstGeom>
        </p:spPr>
      </p:pic>
      <p:sp>
        <p:nvSpPr>
          <p:cNvPr id="18" name="TextBox 17"/>
          <p:cNvSpPr txBox="1"/>
          <p:nvPr/>
        </p:nvSpPr>
        <p:spPr>
          <a:xfrm>
            <a:off x="7282134" y="2444039"/>
            <a:ext cx="1266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Bus Service</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19" name="Down Arrow 18"/>
          <p:cNvSpPr/>
          <p:nvPr/>
        </p:nvSpPr>
        <p:spPr>
          <a:xfrm rot="2821443">
            <a:off x="5939791" y="1640652"/>
            <a:ext cx="232700" cy="2725205"/>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0" name="TextBox 29"/>
          <p:cNvSpPr txBox="1"/>
          <p:nvPr/>
        </p:nvSpPr>
        <p:spPr>
          <a:xfrm rot="19042530">
            <a:off x="5533071" y="2877821"/>
            <a:ext cx="164301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3. List results</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12442" t="83042" r="78378"/>
          <a:stretch/>
        </p:blipFill>
        <p:spPr>
          <a:xfrm>
            <a:off x="7394528" y="4920841"/>
            <a:ext cx="606721" cy="1030077"/>
          </a:xfrm>
          <a:prstGeom prst="rect">
            <a:avLst/>
          </a:prstGeom>
        </p:spPr>
      </p:pic>
      <p:sp>
        <p:nvSpPr>
          <p:cNvPr id="33" name="TextBox 32"/>
          <p:cNvSpPr txBox="1"/>
          <p:nvPr/>
        </p:nvSpPr>
        <p:spPr>
          <a:xfrm>
            <a:off x="6991123" y="5950918"/>
            <a:ext cx="150079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Android Wear</a:t>
            </a:r>
            <a:endParaRPr kumimoji="0" lang="en-US" sz="1600" b="1" i="0" u="none" strike="noStrike" kern="0" cap="none" spc="0" normalizeH="0" baseline="0" noProof="0" dirty="0">
              <a:ln>
                <a:noFill/>
              </a:ln>
              <a:solidFill>
                <a:srgbClr val="FF0000"/>
              </a:solidFill>
              <a:effectLst/>
              <a:uLnTx/>
              <a:uFillTx/>
              <a:latin typeface="Cambria" charset="0"/>
              <a:ea typeface="Cambria" charset="0"/>
              <a:cs typeface="Cambria" charset="0"/>
            </a:endParaRPr>
          </a:p>
        </p:txBody>
      </p:sp>
      <p:sp>
        <p:nvSpPr>
          <p:cNvPr id="34" name="Down Arrow 33"/>
          <p:cNvSpPr/>
          <p:nvPr/>
        </p:nvSpPr>
        <p:spPr>
          <a:xfrm rot="18163754">
            <a:off x="5360001" y="3950741"/>
            <a:ext cx="284843" cy="2553443"/>
          </a:xfrm>
          <a:prstGeom prst="downArrow">
            <a:avLst/>
          </a:prstGeom>
          <a:solidFill>
            <a:schemeClr val="accent1"/>
          </a:solidFill>
          <a:ln w="254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ndParaRPr>
          </a:p>
        </p:txBody>
      </p:sp>
      <p:sp>
        <p:nvSpPr>
          <p:cNvPr id="35" name="TextBox 34"/>
          <p:cNvSpPr txBox="1"/>
          <p:nvPr/>
        </p:nvSpPr>
        <p:spPr>
          <a:xfrm rot="1846259">
            <a:off x="4602884" y="4506252"/>
            <a:ext cx="219726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rPr>
              <a:t>3</a:t>
            </a: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 Sync data when </a:t>
            </a:r>
            <a:b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br>
            <a:r>
              <a:rPr kumimoji="0" lang="en-US" sz="2000" b="0" i="0" u="none" strike="noStrike" kern="0" cap="none" spc="0" normalizeH="0" baseline="0" noProof="0" dirty="0" smtClean="0">
                <a:ln>
                  <a:noFill/>
                </a:ln>
                <a:solidFill>
                  <a:srgbClr val="000000"/>
                </a:solidFill>
                <a:effectLst/>
                <a:uLnTx/>
                <a:uFillTx/>
                <a:latin typeface="Cambria" charset="0"/>
                <a:ea typeface="Cambria" charset="0"/>
                <a:cs typeface="Cambria" charset="0"/>
              </a:rPr>
              <a:t>on street</a:t>
            </a:r>
            <a:endParaRPr kumimoji="0" lang="en-US" sz="2000" b="0" i="0" u="none" strike="noStrike" kern="0" cap="none" spc="0" normalizeH="0" baseline="0" noProof="0" dirty="0">
              <a:ln>
                <a:noFill/>
              </a:ln>
              <a:solidFill>
                <a:srgbClr val="000000"/>
              </a:solidFill>
              <a:effectLst/>
              <a:uLnTx/>
              <a:uFillTx/>
              <a:latin typeface="Cambria" charset="0"/>
              <a:ea typeface="Cambria" charset="0"/>
              <a:cs typeface="Cambria" charset="0"/>
            </a:endParaRPr>
          </a:p>
        </p:txBody>
      </p:sp>
      <p:sp>
        <p:nvSpPr>
          <p:cNvPr id="37" name="TextBox 36"/>
          <p:cNvSpPr txBox="1"/>
          <p:nvPr/>
        </p:nvSpPr>
        <p:spPr>
          <a:xfrm>
            <a:off x="99151" y="6320215"/>
            <a:ext cx="1946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0000"/>
                </a:solidFill>
                <a:effectLst/>
                <a:uLnTx/>
                <a:uFillTx/>
                <a:latin typeface="Cambria" charset="0"/>
                <a:ea typeface="Cambria" charset="0"/>
                <a:cs typeface="Cambria" charset="0"/>
              </a:rPr>
              <a:t>Text To Speech API</a:t>
            </a:r>
          </a:p>
        </p:txBody>
      </p:sp>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l="13564" t="19360" r="13668" b="19517"/>
          <a:stretch/>
        </p:blipFill>
        <p:spPr>
          <a:xfrm>
            <a:off x="324204" y="5732569"/>
            <a:ext cx="1034892" cy="633801"/>
          </a:xfrm>
          <a:prstGeom prst="rect">
            <a:avLst/>
          </a:prstGeom>
        </p:spPr>
      </p:pic>
      <p:sp>
        <p:nvSpPr>
          <p:cNvPr id="39" name="Up Arrow 38"/>
          <p:cNvSpPr/>
          <p:nvPr/>
        </p:nvSpPr>
        <p:spPr>
          <a:xfrm rot="13371895">
            <a:off x="3019715" y="4259989"/>
            <a:ext cx="308999" cy="2515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TextBox 39"/>
          <p:cNvSpPr txBox="1"/>
          <p:nvPr/>
        </p:nvSpPr>
        <p:spPr>
          <a:xfrm rot="18715076">
            <a:off x="2137528" y="5485635"/>
            <a:ext cx="255730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4. Request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1" name="Down Arrow 40"/>
          <p:cNvSpPr/>
          <p:nvPr/>
        </p:nvSpPr>
        <p:spPr>
          <a:xfrm rot="13434252">
            <a:off x="2815412" y="4003439"/>
            <a:ext cx="308822" cy="2635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41"/>
          <p:cNvSpPr txBox="1"/>
          <p:nvPr/>
        </p:nvSpPr>
        <p:spPr>
          <a:xfrm rot="18920191">
            <a:off x="1997329" y="4917597"/>
            <a:ext cx="16337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latin typeface="Cambria" charset="0"/>
                <a:ea typeface="Cambria" charset="0"/>
                <a:cs typeface="Cambria" charset="0"/>
              </a:rPr>
              <a:t>5. Sound files</a:t>
            </a:r>
            <a:endParaRPr kumimoji="0" lang="en-US" sz="2000" b="0" i="0" u="none" strike="noStrike" kern="0" cap="none" spc="0" normalizeH="0" baseline="0" noProof="0" dirty="0">
              <a:ln>
                <a:noFill/>
              </a:ln>
              <a:solidFill>
                <a:prstClr val="black"/>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A5E2EACC-D4B0-3045-B4AB-6B247433880E}"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31745904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DEMO</a:t>
            </a:r>
            <a:endParaRPr lang="en-US" sz="5400" dirty="0">
              <a:solidFill>
                <a:schemeClr val="bg1"/>
              </a:solidFill>
              <a:latin typeface="Cambria"/>
              <a:ea typeface="Cambria"/>
              <a:cs typeface="Cambria"/>
              <a:sym typeface="Cambria"/>
            </a:endParaRPr>
          </a:p>
        </p:txBody>
      </p:sp>
      <p:sp>
        <p:nvSpPr>
          <p:cNvPr id="5" name="Slide Number Placeholder 4"/>
          <p:cNvSpPr>
            <a:spLocks noGrp="1"/>
          </p:cNvSpPr>
          <p:nvPr>
            <p:ph type="sldNum"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000000-1234-1234-1234-123412341234}" type="slidenum">
              <a:rPr kumimoji="0" lang="e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 sz="1800" b="0" i="0" u="none" strike="noStrike" kern="0" cap="none" spc="0" normalizeH="0" baseline="0" noProof="0">
              <a:ln>
                <a:noFill/>
              </a:ln>
              <a:solidFill>
                <a:sysClr val="windowText" lastClr="000000"/>
              </a:solidFill>
              <a:effectLst/>
              <a:uLnTx/>
              <a:uFillTx/>
            </a:endParaRPr>
          </a:p>
        </p:txBody>
      </p:sp>
      <p:sp>
        <p:nvSpPr>
          <p:cNvPr id="1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Download audio files to mobile device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each turn will have sound notify</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907417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3" name="TextBox 22"/>
          <p:cNvSpPr txBox="1"/>
          <p:nvPr/>
        </p:nvSpPr>
        <p:spPr>
          <a:xfrm>
            <a:off x="457200" y="1740802"/>
            <a:ext cx="798094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656702" y="609126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258</a:t>
            </a:r>
            <a:endParaRPr lang="en-US" sz="1200" dirty="0">
              <a:solidFill>
                <a:schemeClr val="bg1">
                  <a:lumMod val="65000"/>
                </a:schemeClr>
              </a:solidFill>
            </a:endParaRPr>
          </a:p>
        </p:txBody>
      </p:sp>
    </p:spTree>
    <p:extLst>
      <p:ext uri="{BB962C8B-B14F-4D97-AF65-F5344CB8AC3E}">
        <p14:creationId xmlns:p14="http://schemas.microsoft.com/office/powerpoint/2010/main" val="5385665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solidFill>
                  <a:schemeClr val="bg1"/>
                </a:solidFill>
                <a:latin typeface="Cambria"/>
                <a:ea typeface="Cambria"/>
                <a:cs typeface="Cambria"/>
                <a:sym typeface="Cambria"/>
              </a:rPr>
              <a:t>Scenario</a:t>
            </a:r>
            <a:endParaRPr lang="en-US" sz="5400" dirty="0">
              <a:solidFill>
                <a:schemeClr val="bg1"/>
              </a:solidFill>
              <a:latin typeface="Cambria"/>
              <a:ea typeface="Cambria"/>
              <a:cs typeface="Cambria"/>
              <a:sym typeface="Cambria"/>
            </a:endParaRPr>
          </a:p>
        </p:txBody>
      </p:sp>
      <p:sp>
        <p:nvSpPr>
          <p:cNvPr id="24" name="TextBox 23"/>
          <p:cNvSpPr txBox="1"/>
          <p:nvPr/>
        </p:nvSpPr>
        <p:spPr>
          <a:xfrm>
            <a:off x="898358" y="1692035"/>
            <a:ext cx="734728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Mr. </a:t>
            </a:r>
            <a:r>
              <a:rPr kumimoji="0" lang="en-US" sz="2400" b="0" i="0" u="none" strike="noStrike" kern="0" cap="none" spc="0" normalizeH="0" baseline="0" noProof="0" dirty="0" err="1" smtClean="0">
                <a:ln>
                  <a:noFill/>
                </a:ln>
                <a:solidFill>
                  <a:sysClr val="windowText" lastClr="000000"/>
                </a:solidFill>
                <a:effectLst/>
                <a:uLnTx/>
                <a:uFillTx/>
                <a:latin typeface="Cambria" panose="02040503050406030204" pitchFamily="18" charset="0"/>
              </a:rPr>
              <a:t>Khuong</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 always drives with high speed.</a:t>
            </a:r>
          </a:p>
        </p:txBody>
      </p:sp>
      <p:pic>
        <p:nvPicPr>
          <p:cNvPr id="10" name="Picture 9"/>
          <p:cNvPicPr>
            <a:picLocks noChangeAspect="1"/>
          </p:cNvPicPr>
          <p:nvPr/>
        </p:nvPicPr>
        <p:blipFill>
          <a:blip r:embed="rId3"/>
          <a:stretch>
            <a:fillRect/>
          </a:stretch>
        </p:blipFill>
        <p:spPr>
          <a:xfrm>
            <a:off x="1228734" y="2656704"/>
            <a:ext cx="5045905" cy="3951613"/>
          </a:xfrm>
          <a:prstGeom prst="rect">
            <a:avLst/>
          </a:prstGeom>
        </p:spPr>
      </p:pic>
      <p:cxnSp>
        <p:nvCxnSpPr>
          <p:cNvPr id="11" name="Straight Connector 10"/>
          <p:cNvCxnSpPr/>
          <p:nvPr/>
        </p:nvCxnSpPr>
        <p:spPr>
          <a:xfrm flipV="1">
            <a:off x="2397211" y="48809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70454" y="26567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5946" y="35840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813470" y="494208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259</a:t>
            </a:r>
            <a:endParaRPr lang="en-US" sz="1200" dirty="0">
              <a:solidFill>
                <a:schemeClr val="bg1">
                  <a:lumMod val="65000"/>
                </a:schemeClr>
              </a:solidFill>
            </a:endParaRPr>
          </a:p>
        </p:txBody>
      </p:sp>
    </p:spTree>
    <p:extLst>
      <p:ext uri="{BB962C8B-B14F-4D97-AF65-F5344CB8AC3E}">
        <p14:creationId xmlns:p14="http://schemas.microsoft.com/office/powerpoint/2010/main" val="194368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a:t>
                      </a:r>
                      <a:endParaRPr lang="en-US" dirty="0">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1" i="0" kern="1200" dirty="0" smtClean="0">
                          <a:solidFill>
                            <a:srgbClr val="FF0000"/>
                          </a:solidFill>
                          <a:effectLst/>
                          <a:latin typeface="Cambria" panose="02040503050406030204" pitchFamily="18" charset="0"/>
                          <a:ea typeface="+mn-ea"/>
                          <a:cs typeface="+mn-cs"/>
                        </a:rPr>
                        <a:t>Công Trường Mê Linh</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57434871"/>
              </p:ext>
            </p:extLst>
          </p:nvPr>
        </p:nvGraphicFramePr>
        <p:xfrm>
          <a:off x="6087454" y="85457"/>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Arrow Connector 6"/>
          <p:cNvCxnSpPr/>
          <p:nvPr/>
        </p:nvCxnSpPr>
        <p:spPr>
          <a:xfrm flipV="1">
            <a:off x="4375447" y="2256090"/>
            <a:ext cx="1871529" cy="16237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3"/>
          <a:stretch>
            <a:fillRect/>
          </a:stretch>
        </p:blipFill>
        <p:spPr>
          <a:xfrm>
            <a:off x="6038402" y="3113986"/>
            <a:ext cx="3054323" cy="2386190"/>
          </a:xfrm>
          <a:prstGeom prst="rect">
            <a:avLst/>
          </a:prstGeom>
        </p:spPr>
      </p:pic>
      <p:cxnSp>
        <p:nvCxnSpPr>
          <p:cNvPr id="9" name="Straight Arrow Connector 8"/>
          <p:cNvCxnSpPr/>
          <p:nvPr/>
        </p:nvCxnSpPr>
        <p:spPr>
          <a:xfrm flipV="1">
            <a:off x="4375447" y="3879791"/>
            <a:ext cx="2897024"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26</a:t>
            </a:fld>
            <a:endParaRPr lang="en-US"/>
          </a:p>
        </p:txBody>
      </p:sp>
      <p:sp>
        <p:nvSpPr>
          <p:cNvPr id="10" name="Rectangle 9"/>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993675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050864" y="1992211"/>
            <a:ext cx="5045905" cy="3951613"/>
          </a:xfrm>
          <a:prstGeom prst="rect">
            <a:avLst/>
          </a:prstGeom>
        </p:spPr>
      </p:pic>
      <p:cxnSp>
        <p:nvCxnSpPr>
          <p:cNvPr id="7" name="Straight Connector 6"/>
          <p:cNvCxnSpPr/>
          <p:nvPr/>
        </p:nvCxnSpPr>
        <p:spPr>
          <a:xfrm flipV="1">
            <a:off x="3219341" y="4216426"/>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92584" y="1992211"/>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838076" y="2919585"/>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635600" y="4277592"/>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Callout 9"/>
          <p:cNvSpPr/>
          <p:nvPr/>
        </p:nvSpPr>
        <p:spPr>
          <a:xfrm>
            <a:off x="1474609" y="3417650"/>
            <a:ext cx="2261541" cy="1197482"/>
          </a:xfrm>
          <a:prstGeom prst="wedgeEllipseCallout">
            <a:avLst>
              <a:gd name="adj1" fmla="val 87516"/>
              <a:gd name="adj2" fmla="val 2551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chemeClr val="bg1"/>
                </a:solidFill>
                <a:effectLst/>
                <a:uLnTx/>
                <a:uFillTx/>
                <a:latin typeface="Cambria" panose="02040503050406030204" pitchFamily="18" charset="0"/>
              </a:rPr>
              <a:t>Notify: prepare to turn left</a:t>
            </a:r>
            <a:endParaRPr kumimoji="0" lang="en-US" sz="22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13" name="TextBox 12"/>
          <p:cNvSpPr txBox="1"/>
          <p:nvPr/>
        </p:nvSpPr>
        <p:spPr>
          <a:xfrm>
            <a:off x="2074642" y="1129228"/>
            <a:ext cx="512191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rPr>
              <a:t>is notified when he near next turn</a:t>
            </a:r>
            <a:r>
              <a:rPr kumimoji="0" lang="en-US" sz="2400" b="0" i="0" u="none" strike="noStrike" kern="0" cap="none" spc="0" normalizeH="0" baseline="0" noProof="0" dirty="0" smtClean="0">
                <a:ln>
                  <a:noFill/>
                </a:ln>
                <a:solidFill>
                  <a:sysClr val="windowText" lastClr="000000"/>
                </a:solidFill>
                <a:effectLst/>
                <a:uLnTx/>
                <a:uFillTx/>
                <a:latin typeface="Cambria" panose="02040503050406030204" pitchFamily="18" charset="0"/>
              </a:rPr>
              <a:t>.</a:t>
            </a:r>
            <a:endParaRPr kumimoji="0" lang="en-US" sz="24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260</a:t>
            </a:fld>
            <a:endParaRPr lang="en-US"/>
          </a:p>
        </p:txBody>
      </p:sp>
    </p:spTree>
    <p:extLst>
      <p:ext uri="{BB962C8B-B14F-4D97-AF65-F5344CB8AC3E}">
        <p14:creationId xmlns:p14="http://schemas.microsoft.com/office/powerpoint/2010/main" val="4249482118"/>
      </p:ext>
    </p:extLst>
  </p:cSld>
  <p:clrMapOvr>
    <a:overrideClrMapping bg1="lt1" tx1="dk1" bg2="lt2" tx2="dk2" accent1="accent1" accent2="accent2" accent3="accent3" accent4="accent4" accent5="accent5" accent6="accent6" hlink="hlink" folHlink="folHlink"/>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66934" y="2227804"/>
            <a:ext cx="5045905" cy="3951613"/>
          </a:xfrm>
          <a:prstGeom prst="rect">
            <a:avLst/>
          </a:prstGeom>
        </p:spPr>
      </p:pic>
      <p:sp>
        <p:nvSpPr>
          <p:cNvPr id="5" name="TextBox 4"/>
          <p:cNvSpPr txBox="1"/>
          <p:nvPr/>
        </p:nvSpPr>
        <p:spPr>
          <a:xfrm>
            <a:off x="648115" y="1096760"/>
            <a:ext cx="8125942"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But he passes it and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keeps go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straight.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He </a:t>
            </a:r>
            <a:r>
              <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rPr>
              <a:t>doesn't know that he has </a:t>
            </a: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lost then he still drives.</a:t>
            </a:r>
            <a:endPar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7" name="Straight Connector 6"/>
          <p:cNvCxnSpPr/>
          <p:nvPr/>
        </p:nvCxnSpPr>
        <p:spPr>
          <a:xfrm flipV="1">
            <a:off x="3235411" y="4452019"/>
            <a:ext cx="1618735" cy="172739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08654" y="2227804"/>
            <a:ext cx="2545492" cy="22242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854146" y="3155178"/>
            <a:ext cx="1359243" cy="129684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533767" y="36306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261</a:t>
            </a:fld>
            <a:endParaRPr lang="en-US"/>
          </a:p>
        </p:txBody>
      </p:sp>
    </p:spTree>
    <p:extLst>
      <p:ext uri="{BB962C8B-B14F-4D97-AF65-F5344CB8AC3E}">
        <p14:creationId xmlns:p14="http://schemas.microsoft.com/office/powerpoint/2010/main" val="15659504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9192" y="2141165"/>
            <a:ext cx="4476190" cy="3828571"/>
          </a:xfrm>
          <a:prstGeom prst="rect">
            <a:avLst/>
          </a:prstGeom>
        </p:spPr>
      </p:pic>
      <p:cxnSp>
        <p:nvCxnSpPr>
          <p:cNvPr id="6" name="Straight Connector 5"/>
          <p:cNvCxnSpPr/>
          <p:nvPr/>
        </p:nvCxnSpPr>
        <p:spPr>
          <a:xfrm flipV="1">
            <a:off x="2384854" y="5445585"/>
            <a:ext cx="494270" cy="5313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09192" y="4951315"/>
            <a:ext cx="569932" cy="4942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670853" y="3363781"/>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63015" y="1391779"/>
            <a:ext cx="898098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He has far away from right route when he checks map again.</a:t>
            </a:r>
            <a:endParaRPr kumimoji="0" lang="en-US" sz="2800" b="0" i="0" u="none" strike="noStrike" kern="0" cap="none" spc="0" normalizeH="0" baseline="0" noProof="0" dirty="0">
              <a:ln>
                <a:noFill/>
              </a:ln>
              <a:solidFill>
                <a:sysClr val="windowText" lastClr="000000"/>
              </a:solidFill>
              <a:effectLst/>
              <a:uLnTx/>
              <a:uFillTx/>
            </a:endParaRPr>
          </a:p>
        </p:txBody>
      </p:sp>
      <p:pic>
        <p:nvPicPr>
          <p:cNvPr id="4098" name="Picture 2" descr="https://d304k3mn1nwj0a.cloudfront.net/2s_space_(v2)/surpri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6440" y="2388228"/>
            <a:ext cx="990909" cy="99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A2F9A4F-C4F0-482F-9519-68597CE94F5B}" type="slidenum">
              <a:rPr lang="en-US" smtClean="0"/>
              <a:t>262</a:t>
            </a:fld>
            <a:endParaRPr lang="en-US"/>
          </a:p>
        </p:txBody>
      </p:sp>
    </p:spTree>
    <p:extLst>
      <p:ext uri="{BB962C8B-B14F-4D97-AF65-F5344CB8AC3E}">
        <p14:creationId xmlns:p14="http://schemas.microsoft.com/office/powerpoint/2010/main" val="16834152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vi-VN" sz="5400" dirty="0" smtClean="0">
                <a:solidFill>
                  <a:schemeClr val="bg1"/>
                </a:solidFill>
                <a:latin typeface="Cambria"/>
                <a:ea typeface="Cambria"/>
                <a:cs typeface="Cambria"/>
                <a:sym typeface="Cambria"/>
              </a:rPr>
              <a:t>Problem</a:t>
            </a:r>
            <a:endParaRPr lang="en-US" sz="5400" dirty="0">
              <a:solidFill>
                <a:schemeClr val="bg1"/>
              </a:solidFill>
              <a:latin typeface="Cambria"/>
              <a:ea typeface="Cambria"/>
              <a:cs typeface="Cambria"/>
              <a:sym typeface="Cambria"/>
            </a:endParaRPr>
          </a:p>
        </p:txBody>
      </p:sp>
      <p:sp>
        <p:nvSpPr>
          <p:cNvPr id="23" name="TextBox 22"/>
          <p:cNvSpPr txBox="1"/>
          <p:nvPr/>
        </p:nvSpPr>
        <p:spPr>
          <a:xfrm>
            <a:off x="850194" y="3182889"/>
            <a:ext cx="7980947"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mbria" panose="02040503050406030204" pitchFamily="18" charset="0"/>
              </a:rPr>
              <a:t>Despite detailed notification, sometime people still gets loss.</a:t>
            </a:r>
            <a:endParaRPr kumimoji="0" lang="en-US" sz="2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263</a:t>
            </a:r>
            <a:endParaRPr lang="en-US" sz="1200" dirty="0">
              <a:solidFill>
                <a:schemeClr val="bg1">
                  <a:lumMod val="65000"/>
                </a:schemeClr>
              </a:solidFill>
            </a:endParaRPr>
          </a:p>
        </p:txBody>
      </p:sp>
    </p:spTree>
    <p:extLst>
      <p:ext uri="{BB962C8B-B14F-4D97-AF65-F5344CB8AC3E}">
        <p14:creationId xmlns:p14="http://schemas.microsoft.com/office/powerpoint/2010/main" val="15782405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Solution</a:t>
            </a:r>
            <a:endParaRPr lang="en-US" sz="6000" dirty="0">
              <a:solidFill>
                <a:schemeClr val="bg1"/>
              </a:solidFill>
              <a:latin typeface="Cambria" pitchFamily="18" charset="0"/>
            </a:endParaRPr>
          </a:p>
        </p:txBody>
      </p:sp>
      <p:grpSp>
        <p:nvGrpSpPr>
          <p:cNvPr id="16" name="Group 15"/>
          <p:cNvGrpSpPr/>
          <p:nvPr/>
        </p:nvGrpSpPr>
        <p:grpSpPr>
          <a:xfrm>
            <a:off x="2517197" y="4906331"/>
            <a:ext cx="2085827" cy="1378596"/>
            <a:chOff x="3493131" y="3466888"/>
            <a:chExt cx="2085827" cy="137859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93131" y="4383819"/>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542612" y="4787399"/>
            <a:ext cx="1718740" cy="1488493"/>
            <a:chOff x="819290" y="1642667"/>
            <a:chExt cx="1718740" cy="1488493"/>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19290" y="266949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416944" y="2708031"/>
            <a:ext cx="2089033" cy="1369566"/>
            <a:chOff x="3436332" y="1642667"/>
            <a:chExt cx="2089033" cy="1369566"/>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36332" y="2550568"/>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8" name="Group 27"/>
          <p:cNvGrpSpPr/>
          <p:nvPr/>
        </p:nvGrpSpPr>
        <p:grpSpPr>
          <a:xfrm>
            <a:off x="2004898" y="1733890"/>
            <a:ext cx="2501006" cy="1486122"/>
            <a:chOff x="6024143" y="1847819"/>
            <a:chExt cx="2501006" cy="1486122"/>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30" name="TextBox 29"/>
            <p:cNvSpPr txBox="1"/>
            <p:nvPr/>
          </p:nvSpPr>
          <p:spPr>
            <a:xfrm>
              <a:off x="6024143" y="2872276"/>
              <a:ext cx="250100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Detect right way</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31" name="Group 30"/>
          <p:cNvGrpSpPr/>
          <p:nvPr/>
        </p:nvGrpSpPr>
        <p:grpSpPr>
          <a:xfrm>
            <a:off x="4581608" y="1557414"/>
            <a:ext cx="1778051" cy="1506840"/>
            <a:chOff x="728899" y="3581865"/>
            <a:chExt cx="1778051" cy="1506840"/>
          </a:xfrm>
        </p:grpSpPr>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33" name="TextBox 32"/>
            <p:cNvSpPr txBox="1"/>
            <p:nvPr/>
          </p:nvSpPr>
          <p:spPr>
            <a:xfrm>
              <a:off x="728899" y="4627040"/>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cxnSp>
        <p:nvCxnSpPr>
          <p:cNvPr id="35" name="Straight Arrow Connector 34"/>
          <p:cNvCxnSpPr/>
          <p:nvPr/>
        </p:nvCxnSpPr>
        <p:spPr>
          <a:xfrm>
            <a:off x="4359092" y="5667504"/>
            <a:ext cx="15191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189143" y="1906100"/>
            <a:ext cx="3012363" cy="1555275"/>
            <a:chOff x="4644922" y="5313385"/>
            <a:chExt cx="3012363" cy="1555275"/>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3" name="Rectangle 22"/>
            <p:cNvSpPr/>
            <p:nvPr/>
          </p:nvSpPr>
          <p:spPr>
            <a:xfrm>
              <a:off x="4644922" y="6406995"/>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6716129" y="3624069"/>
            <a:ext cx="2392001" cy="1406512"/>
            <a:chOff x="1715864" y="5313385"/>
            <a:chExt cx="2858922" cy="1597665"/>
          </a:xfrm>
        </p:grpSpPr>
        <p:sp>
          <p:nvSpPr>
            <p:cNvPr id="26" name="TextBox 25"/>
            <p:cNvSpPr txBox="1"/>
            <p:nvPr/>
          </p:nvSpPr>
          <p:spPr>
            <a:xfrm>
              <a:off x="1715864" y="6386642"/>
              <a:ext cx="2858922" cy="5244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34" name="Group 33"/>
          <p:cNvGrpSpPr/>
          <p:nvPr/>
        </p:nvGrpSpPr>
        <p:grpSpPr>
          <a:xfrm>
            <a:off x="5631324" y="5041420"/>
            <a:ext cx="2504212" cy="1436307"/>
            <a:chOff x="5628525" y="3750807"/>
            <a:chExt cx="2504212" cy="1436307"/>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73103" y="3750807"/>
              <a:ext cx="1066401" cy="1066401"/>
            </a:xfrm>
            <a:prstGeom prst="rect">
              <a:avLst/>
            </a:prstGeom>
          </p:spPr>
        </p:pic>
        <p:sp>
          <p:nvSpPr>
            <p:cNvPr id="37" name="TextBox 36"/>
            <p:cNvSpPr txBox="1"/>
            <p:nvPr/>
          </p:nvSpPr>
          <p:spPr>
            <a:xfrm>
              <a:off x="5628525" y="4756227"/>
              <a:ext cx="2504212"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sp>
        <p:nvSpPr>
          <p:cNvPr id="38" name="Slide Number Placeholder 4"/>
          <p:cNvSpPr>
            <a:spLocks noGrp="1"/>
          </p:cNvSpPr>
          <p:nvPr>
            <p:ph type="sldNum" sz="quarter" idx="12"/>
          </p:nvPr>
        </p:nvSpPr>
        <p:spPr>
          <a:xfrm>
            <a:off x="6883430" y="6372227"/>
            <a:ext cx="2057400" cy="365125"/>
          </a:xfrm>
        </p:spPr>
        <p:txBody>
          <a:bodyPr/>
          <a:lstStyle/>
          <a:p>
            <a:pPr algn="r"/>
            <a:r>
              <a:rPr lang="en-US" sz="1200" dirty="0" smtClean="0">
                <a:solidFill>
                  <a:schemeClr val="bg1">
                    <a:lumMod val="65000"/>
                  </a:schemeClr>
                </a:solidFill>
              </a:rPr>
              <a:t>264</a:t>
            </a:r>
            <a:endParaRPr lang="en-US" sz="1200" dirty="0">
              <a:solidFill>
                <a:schemeClr val="bg1">
                  <a:lumMod val="65000"/>
                </a:schemeClr>
              </a:solidFill>
            </a:endParaRPr>
          </a:p>
        </p:txBody>
      </p:sp>
    </p:spTree>
    <p:extLst>
      <p:ext uri="{BB962C8B-B14F-4D97-AF65-F5344CB8AC3E}">
        <p14:creationId xmlns:p14="http://schemas.microsoft.com/office/powerpoint/2010/main" val="269822074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449179" y="2766218"/>
            <a:ext cx="8534400" cy="1325563"/>
          </a:xfrm>
        </p:spPr>
        <p:txBody>
          <a:bodyPr>
            <a:noAutofit/>
          </a:bodyPr>
          <a:lstStyle/>
          <a:p>
            <a:r>
              <a:rPr lang="en-US" sz="5400" dirty="0" smtClean="0">
                <a:solidFill>
                  <a:schemeClr val="bg1"/>
                </a:solidFill>
              </a:rPr>
              <a:t>Detect wrong way algorithm</a:t>
            </a:r>
            <a:endParaRPr lang="en-US" sz="5400" dirty="0">
              <a:solidFill>
                <a:schemeClr val="bg1"/>
              </a:solidFill>
            </a:endParaRPr>
          </a:p>
        </p:txBody>
      </p:sp>
      <p:sp>
        <p:nvSpPr>
          <p:cNvPr id="4" name="Slide Number Placeholder 3"/>
          <p:cNvSpPr>
            <a:spLocks noGrp="1"/>
          </p:cNvSpPr>
          <p:nvPr>
            <p:ph type="sldNum" sz="quarter" idx="12"/>
          </p:nvPr>
        </p:nvSpPr>
        <p:spPr/>
        <p:txBody>
          <a:bodyPr/>
          <a:lstStyle/>
          <a:p>
            <a:fld id="{4A2F9A4F-C4F0-482F-9519-68597CE94F5B}" type="slidenum">
              <a:rPr lang="en-US" smtClean="0"/>
              <a:t>265</a:t>
            </a:fld>
            <a:endParaRPr lang="en-US"/>
          </a:p>
        </p:txBody>
      </p:sp>
    </p:spTree>
    <p:extLst>
      <p:ext uri="{BB962C8B-B14F-4D97-AF65-F5344CB8AC3E}">
        <p14:creationId xmlns:p14="http://schemas.microsoft.com/office/powerpoint/2010/main" val="286270536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25"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393348" y="2875103"/>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33"/>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266</a:t>
            </a:fld>
            <a:endParaRPr lang="en-US"/>
          </a:p>
        </p:txBody>
      </p:sp>
    </p:spTree>
    <p:extLst>
      <p:ext uri="{BB962C8B-B14F-4D97-AF65-F5344CB8AC3E}">
        <p14:creationId xmlns:p14="http://schemas.microsoft.com/office/powerpoint/2010/main" val="6633895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822573">
            <a:off x="5467756" y="2996648"/>
            <a:ext cx="95250" cy="95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1" name="Straight Connector 20"/>
          <p:cNvCxnSpPr>
            <a:endCxn id="22" idx="2"/>
          </p:cNvCxnSpPr>
          <p:nvPr/>
        </p:nvCxnSpPr>
        <p:spPr>
          <a:xfrm>
            <a:off x="4508158" y="2866041"/>
            <a:ext cx="1537936" cy="35646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flipH="1">
            <a:off x="5457825" y="2362533"/>
            <a:ext cx="152400" cy="700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267</a:t>
            </a:fld>
            <a:endParaRPr lang="en-US"/>
          </a:p>
        </p:txBody>
      </p:sp>
    </p:spTree>
    <p:extLst>
      <p:ext uri="{BB962C8B-B14F-4D97-AF65-F5344CB8AC3E}">
        <p14:creationId xmlns:p14="http://schemas.microsoft.com/office/powerpoint/2010/main" val="354106188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22" idx="2"/>
          </p:cNvCxnSpPr>
          <p:nvPr/>
        </p:nvCxnSpPr>
        <p:spPr>
          <a:xfrm>
            <a:off x="4508158" y="2866041"/>
            <a:ext cx="1537936" cy="356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16"/>
          <p:cNvSpPr/>
          <p:nvPr/>
        </p:nvSpPr>
        <p:spPr>
          <a:xfrm>
            <a:off x="4433393" y="2792057"/>
            <a:ext cx="166093" cy="166093"/>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Straight Connector 22"/>
          <p:cNvCxnSpPr>
            <a:stCxn id="22"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Oval Callout 36"/>
          <p:cNvSpPr/>
          <p:nvPr/>
        </p:nvSpPr>
        <p:spPr>
          <a:xfrm>
            <a:off x="3373464" y="470988"/>
            <a:ext cx="2389344" cy="1175423"/>
          </a:xfrm>
          <a:prstGeom prst="wedgeEllipseCallout">
            <a:avLst>
              <a:gd name="adj1" fmla="val 43541"/>
              <a:gd name="adj2" fmla="val 1015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anose="02040503050406030204" pitchFamily="18" charset="0"/>
              </a:rPr>
              <a:t>Notify: wrong way</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TextBox 42"/>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268</a:t>
            </a:fld>
            <a:endParaRPr lang="en-US"/>
          </a:p>
        </p:txBody>
      </p:sp>
    </p:spTree>
    <p:extLst>
      <p:ext uri="{BB962C8B-B14F-4D97-AF65-F5344CB8AC3E}">
        <p14:creationId xmlns:p14="http://schemas.microsoft.com/office/powerpoint/2010/main" val="26236290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2" name="Straight Connector 31"/>
          <p:cNvCxnSpPr>
            <a:endCxn id="3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4" name="Straight Connector 33"/>
          <p:cNvCxnSpPr>
            <a:stCxn id="3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269</a:t>
            </a:fld>
            <a:endParaRPr lang="en-US"/>
          </a:p>
        </p:txBody>
      </p:sp>
    </p:spTree>
    <p:extLst>
      <p:ext uri="{BB962C8B-B14F-4D97-AF65-F5344CB8AC3E}">
        <p14:creationId xmlns:p14="http://schemas.microsoft.com/office/powerpoint/2010/main" val="421583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PATHINFO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chemeClr val="bg1"/>
                </a:solidFill>
                <a:effectLst/>
                <a:uLnTx/>
                <a:uFillTx/>
                <a:latin typeface="Cambria" panose="02040503050406030204" pitchFamily="18" charset="0"/>
              </a:rPr>
              <a:t>PathInfo</a:t>
            </a: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 represent the path between two stations</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27</a:t>
            </a:fld>
            <a:endParaRPr lang="en-US"/>
          </a:p>
        </p:txBody>
      </p:sp>
    </p:spTree>
    <p:extLst>
      <p:ext uri="{BB962C8B-B14F-4D97-AF65-F5344CB8AC3E}">
        <p14:creationId xmlns:p14="http://schemas.microsoft.com/office/powerpoint/2010/main" val="1689616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30"/>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270</a:t>
            </a:fld>
            <a:endParaRPr lang="en-US"/>
          </a:p>
        </p:txBody>
      </p:sp>
    </p:spTree>
    <p:extLst>
      <p:ext uri="{BB962C8B-B14F-4D97-AF65-F5344CB8AC3E}">
        <p14:creationId xmlns:p14="http://schemas.microsoft.com/office/powerpoint/2010/main" val="135989313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Connector 19"/>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endCxn id="27"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8" name="Straight Connector 27"/>
          <p:cNvCxnSpPr>
            <a:stCxn id="27"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3"/>
            <a:endCxn id="23"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3"/>
            <a:endCxn id="24"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TextBox 40"/>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43" name="Oval 4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TextBox 4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271</a:t>
            </a:fld>
            <a:endParaRPr lang="en-US"/>
          </a:p>
        </p:txBody>
      </p:sp>
    </p:spTree>
    <p:extLst>
      <p:ext uri="{BB962C8B-B14F-4D97-AF65-F5344CB8AC3E}">
        <p14:creationId xmlns:p14="http://schemas.microsoft.com/office/powerpoint/2010/main" val="11772974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Oval 3"/>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 name="Straight Connector 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10"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3"/>
            <a:endCxn id="11"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TextBox 27"/>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Oval 3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272</a:t>
            </a:fld>
            <a:endParaRPr lang="en-US"/>
          </a:p>
        </p:txBody>
      </p:sp>
    </p:spTree>
    <p:extLst>
      <p:ext uri="{BB962C8B-B14F-4D97-AF65-F5344CB8AC3E}">
        <p14:creationId xmlns:p14="http://schemas.microsoft.com/office/powerpoint/2010/main" val="362868279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rot="1161059">
            <a:off x="6317205" y="2493122"/>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rot="763971">
            <a:off x="5438227" y="3005935"/>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5533252" y="2212875"/>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4" name="Straight Connector 13"/>
          <p:cNvCxnSpPr>
            <a:endCxn id="15"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6" name="Straight Connector 15"/>
          <p:cNvCxnSpPr>
            <a:stCxn id="15"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3"/>
            <a:endCxn id="11" idx="7"/>
          </p:cNvCxnSpPr>
          <p:nvPr/>
        </p:nvCxnSpPr>
        <p:spPr>
          <a:xfrm flipH="1">
            <a:off x="3535550" y="2360535"/>
            <a:ext cx="2023037" cy="13099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12" idx="7"/>
          </p:cNvCxnSpPr>
          <p:nvPr/>
        </p:nvCxnSpPr>
        <p:spPr>
          <a:xfrm flipH="1">
            <a:off x="4575162" y="2360535"/>
            <a:ext cx="983425" cy="455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348938" y="2299373"/>
            <a:ext cx="3184314" cy="57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429583" y="2360535"/>
            <a:ext cx="167104" cy="700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89575" y="2342235"/>
            <a:ext cx="685028" cy="2414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3315693" y="3745065"/>
            <a:ext cx="3097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B</a:t>
            </a: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TextBox 29"/>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TextBox 30"/>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TextBox 31"/>
          <p:cNvSpPr txBox="1"/>
          <p:nvPr/>
        </p:nvSpPr>
        <p:spPr>
          <a:xfrm>
            <a:off x="4640280" y="2479843"/>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20</a:t>
            </a:r>
            <a:endParaRPr kumimoji="0" lang="en-US" sz="12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4225167" y="310743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45</a:t>
            </a:r>
            <a:endParaRPr kumimoji="0" lang="en-US" sz="1200" b="0" i="0" u="none" strike="noStrike" kern="0" cap="none" spc="0" normalizeH="0" baseline="0" noProof="0" dirty="0">
              <a:ln>
                <a:noFill/>
              </a:ln>
              <a:solidFill>
                <a:sysClr val="windowText" lastClr="000000"/>
              </a:solidFill>
              <a:effectLst/>
              <a:uLnTx/>
              <a:uFillTx/>
            </a:endParaRPr>
          </a:p>
        </p:txBody>
      </p:sp>
      <p:sp>
        <p:nvSpPr>
          <p:cNvPr id="34" name="TextBox 33"/>
          <p:cNvSpPr txBox="1"/>
          <p:nvPr/>
        </p:nvSpPr>
        <p:spPr>
          <a:xfrm>
            <a:off x="3698928" y="2354388"/>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50</a:t>
            </a:r>
            <a:endParaRPr kumimoji="0" lang="en-US" sz="1200" b="0" i="0" u="none" strike="noStrike" kern="0" cap="none" spc="0" normalizeH="0" baseline="0" noProof="0" dirty="0">
              <a:ln>
                <a:noFill/>
              </a:ln>
              <a:solidFill>
                <a:sysClr val="windowText" lastClr="000000"/>
              </a:solidFill>
              <a:effectLst/>
              <a:uLnTx/>
              <a:uFillTx/>
            </a:endParaRPr>
          </a:p>
        </p:txBody>
      </p:sp>
      <p:sp>
        <p:nvSpPr>
          <p:cNvPr id="35" name="TextBox 34"/>
          <p:cNvSpPr txBox="1"/>
          <p:nvPr/>
        </p:nvSpPr>
        <p:spPr>
          <a:xfrm>
            <a:off x="5429583" y="263221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15</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5860660" y="2235751"/>
            <a:ext cx="34176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13</a:t>
            </a:r>
            <a:endParaRPr kumimoji="0" lang="en-US" sz="1200" b="0" i="0" u="none" strike="noStrike" kern="0" cap="none" spc="0" normalizeH="0" baseline="0" noProof="0" dirty="0">
              <a:ln>
                <a:noFill/>
              </a:ln>
              <a:solidFill>
                <a:sysClr val="windowText" lastClr="000000"/>
              </a:solidFill>
              <a:effectLst/>
              <a:uLnTx/>
              <a:uFillTx/>
            </a:endParaRPr>
          </a:p>
        </p:txBody>
      </p:sp>
      <p:sp>
        <p:nvSpPr>
          <p:cNvPr id="37" name="Oval 36"/>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273</a:t>
            </a:fld>
            <a:endParaRPr lang="en-US"/>
          </a:p>
        </p:txBody>
      </p:sp>
    </p:spTree>
    <p:extLst>
      <p:ext uri="{BB962C8B-B14F-4D97-AF65-F5344CB8AC3E}">
        <p14:creationId xmlns:p14="http://schemas.microsoft.com/office/powerpoint/2010/main" val="1445326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274</a:t>
            </a:fld>
            <a:endParaRPr lang="en-US"/>
          </a:p>
        </p:txBody>
      </p:sp>
    </p:spTree>
    <p:extLst>
      <p:ext uri="{BB962C8B-B14F-4D97-AF65-F5344CB8AC3E}">
        <p14:creationId xmlns:p14="http://schemas.microsoft.com/office/powerpoint/2010/main" val="182886127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6330274" y="2185246"/>
            <a:ext cx="171825" cy="60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rot="1161059">
            <a:off x="6438291" y="215738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rot="763971">
            <a:off x="5893089" y="3117429"/>
            <a:ext cx="87784"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7" name="Straight Connector 36"/>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2" name="Straight Connector 41"/>
          <p:cNvCxnSpPr>
            <a:endCxn id="43"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46094" y="3139460"/>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4" name="Straight Connector 43"/>
          <p:cNvCxnSpPr>
            <a:stCxn id="43" idx="7"/>
          </p:cNvCxnSpPr>
          <p:nvPr/>
        </p:nvCxnSpPr>
        <p:spPr>
          <a:xfrm flipV="1">
            <a:off x="6187863" y="1669492"/>
            <a:ext cx="521856" cy="1494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3"/>
            <a:endCxn id="40" idx="7"/>
          </p:cNvCxnSpPr>
          <p:nvPr/>
        </p:nvCxnSpPr>
        <p:spPr>
          <a:xfrm flipH="1">
            <a:off x="3535550" y="2213346"/>
            <a:ext cx="2697701" cy="14571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6" idx="3"/>
            <a:endCxn id="41" idx="7"/>
          </p:cNvCxnSpPr>
          <p:nvPr/>
        </p:nvCxnSpPr>
        <p:spPr>
          <a:xfrm flipH="1">
            <a:off x="4575162" y="2213346"/>
            <a:ext cx="1658089" cy="603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2"/>
          </p:cNvCxnSpPr>
          <p:nvPr/>
        </p:nvCxnSpPr>
        <p:spPr>
          <a:xfrm flipH="1">
            <a:off x="2344667" y="2152184"/>
            <a:ext cx="3863249" cy="669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963276" y="2175218"/>
            <a:ext cx="342356" cy="1019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275</a:t>
            </a:fld>
            <a:endParaRPr lang="en-US"/>
          </a:p>
        </p:txBody>
      </p:sp>
    </p:spTree>
    <p:extLst>
      <p:ext uri="{BB962C8B-B14F-4D97-AF65-F5344CB8AC3E}">
        <p14:creationId xmlns:p14="http://schemas.microsoft.com/office/powerpoint/2010/main" val="200732800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endCxn id="14"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Connector 14"/>
          <p:cNvCxnSpPr>
            <a:stCxn id="14"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22"/>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276</a:t>
            </a:fld>
            <a:endParaRPr lang="en-US"/>
          </a:p>
        </p:txBody>
      </p:sp>
    </p:spTree>
    <p:extLst>
      <p:ext uri="{BB962C8B-B14F-4D97-AF65-F5344CB8AC3E}">
        <p14:creationId xmlns:p14="http://schemas.microsoft.com/office/powerpoint/2010/main" val="352101435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207916" y="2065686"/>
            <a:ext cx="172995" cy="1729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 name="Straight Connector 4"/>
          <p:cNvCxnSpPr/>
          <p:nvPr/>
        </p:nvCxnSpPr>
        <p:spPr>
          <a:xfrm>
            <a:off x="2265890" y="2866041"/>
            <a:ext cx="1200646"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66536" y="2866041"/>
            <a:ext cx="1041622" cy="879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182845" y="2788871"/>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3393781" y="36461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4433393" y="2792057"/>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endCxn id="11" idx="2"/>
          </p:cNvCxnSpPr>
          <p:nvPr/>
        </p:nvCxnSpPr>
        <p:spPr>
          <a:xfrm>
            <a:off x="4508158" y="2866041"/>
            <a:ext cx="1537936" cy="356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6046094" y="3139460"/>
            <a:ext cx="166093" cy="166093"/>
          </a:xfrm>
          <a:prstGeom prst="ellipse">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a:stCxn id="11" idx="7"/>
          </p:cNvCxnSpPr>
          <p:nvPr/>
        </p:nvCxnSpPr>
        <p:spPr>
          <a:xfrm flipV="1">
            <a:off x="6187863" y="1669492"/>
            <a:ext cx="521856" cy="14942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15047" y="249670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a:t>
            </a: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4357315" y="2496709"/>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a:t>
            </a: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5978298" y="3269353"/>
            <a:ext cx="32733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
            </a: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15"/>
          <p:cNvSpPr/>
          <p:nvPr/>
        </p:nvSpPr>
        <p:spPr>
          <a:xfrm>
            <a:off x="6626672" y="1563365"/>
            <a:ext cx="166093" cy="16609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TextBox 16"/>
          <p:cNvSpPr txBox="1"/>
          <p:nvPr/>
        </p:nvSpPr>
        <p:spPr>
          <a:xfrm>
            <a:off x="6709718" y="1561188"/>
            <a:ext cx="29687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E</a:t>
            </a: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Callout 17"/>
          <p:cNvSpPr/>
          <p:nvPr/>
        </p:nvSpPr>
        <p:spPr>
          <a:xfrm>
            <a:off x="3276601" y="762000"/>
            <a:ext cx="2285604" cy="1135863"/>
          </a:xfrm>
          <a:prstGeom prst="wedgeEllipseCallout">
            <a:avLst>
              <a:gd name="adj1" fmla="val 81157"/>
              <a:gd name="adj2" fmla="val 71388"/>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mbria" panose="02040503050406030204" pitchFamily="18" charset="0"/>
              </a:rPr>
              <a:t>Notify: right route</a:t>
            </a:r>
            <a:endParaRPr kumimoji="0" lang="en-US" sz="24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277</a:t>
            </a:fld>
            <a:endParaRPr lang="en-US"/>
          </a:p>
        </p:txBody>
      </p:sp>
    </p:spTree>
    <p:extLst>
      <p:ext uri="{BB962C8B-B14F-4D97-AF65-F5344CB8AC3E}">
        <p14:creationId xmlns:p14="http://schemas.microsoft.com/office/powerpoint/2010/main" val="58458832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457200" y="274637"/>
            <a:ext cx="8229600" cy="1143000"/>
          </a:xfrm>
        </p:spPr>
        <p:txBody>
          <a:bodyPr>
            <a:normAutofit/>
          </a:bodyPr>
          <a:lstStyle/>
          <a:p>
            <a:r>
              <a:rPr lang="vi-VN" sz="5400" dirty="0" smtClean="0">
                <a:latin typeface="Cambria"/>
                <a:ea typeface="Cambria"/>
                <a:cs typeface="Cambria"/>
                <a:sym typeface="Cambria"/>
              </a:rPr>
              <a:t>DEMO</a:t>
            </a:r>
            <a:endParaRPr lang="en-US" sz="5400" dirty="0">
              <a:latin typeface="Cambria"/>
              <a:ea typeface="Cambria"/>
              <a:cs typeface="Cambria"/>
              <a:sym typeface="Cambria"/>
            </a:endParaRPr>
          </a:p>
        </p:txBody>
      </p:sp>
      <p:sp>
        <p:nvSpPr>
          <p:cNvPr id="5" name="Content Placeholder 2"/>
          <p:cNvSpPr txBox="1">
            <a:spLocks/>
          </p:cNvSpPr>
          <p:nvPr/>
        </p:nvSpPr>
        <p:spPr>
          <a:xfrm>
            <a:off x="628650" y="1825625"/>
            <a:ext cx="7886700" cy="4351338"/>
          </a:xfrm>
          <a:prstGeom prst="rect">
            <a:avLst/>
          </a:prstGeom>
        </p:spPr>
        <p:txBody>
          <a:bodyPr vert="horz" lIns="91425" tIns="91425" rIns="91425" bIns="91425" rtlCol="0" anchor="t" anchorCtr="0">
            <a:normAutofit/>
          </a:bodyPr>
          <a:lstStyle>
            <a:lvl1pPr marL="228594" indent="-228594" algn="l" defTabSz="914377"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route</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Start tracking and notify</a:t>
            </a:r>
          </a:p>
          <a:p>
            <a:pPr marL="514350" marR="0" lvl="0" indent="-514350" algn="l" defTabSz="914377" rtl="0" eaLnBrk="1" fontAlgn="auto" latinLnBrk="0" hangingPunct="1">
              <a:lnSpc>
                <a:spcPct val="90000"/>
              </a:lnSpc>
              <a:spcBef>
                <a:spcPts val="0"/>
              </a:spcBef>
              <a:spcAft>
                <a:spcPts val="0"/>
              </a:spcAft>
              <a:buClrTx/>
              <a:buSzTx/>
              <a:buFont typeface="Arial" panose="020B0604020202020204" pitchFamily="34" charset="0"/>
              <a:buAutoNum type="arabicPeriod"/>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Notify When user go to wrong route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4A2F9A4F-C4F0-482F-9519-68597CE94F5B}" type="slidenum">
              <a:rPr lang="en-US" smtClean="0"/>
              <a:t>278</a:t>
            </a:fld>
            <a:endParaRPr lang="en-US"/>
          </a:p>
        </p:txBody>
      </p:sp>
    </p:spTree>
    <p:extLst>
      <p:ext uri="{BB962C8B-B14F-4D97-AF65-F5344CB8AC3E}">
        <p14:creationId xmlns:p14="http://schemas.microsoft.com/office/powerpoint/2010/main" val="30319828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0088" y="3466888"/>
            <a:ext cx="2085827" cy="1553123"/>
            <a:chOff x="3480838" y="3466888"/>
            <a:chExt cx="2085827" cy="155312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0838" y="4558346"/>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279</a:t>
            </a:r>
            <a:endParaRPr lang="en-US" sz="1200" dirty="0">
              <a:solidFill>
                <a:schemeClr val="bg1">
                  <a:lumMod val="65000"/>
                </a:schemeClr>
              </a:solidFill>
            </a:endParaRPr>
          </a:p>
        </p:txBody>
      </p:sp>
    </p:spTree>
    <p:extLst>
      <p:ext uri="{BB962C8B-B14F-4D97-AF65-F5344CB8AC3E}">
        <p14:creationId xmlns:p14="http://schemas.microsoft.com/office/powerpoint/2010/main" val="2614514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664" y="405782"/>
            <a:ext cx="3322320" cy="6121947"/>
          </a:xfrm>
          <a:prstGeom prst="rect">
            <a:avLst/>
          </a:prstGeom>
        </p:spPr>
      </p:pic>
      <p:sp>
        <p:nvSpPr>
          <p:cNvPr id="3" name="Slide Number Placeholder 2"/>
          <p:cNvSpPr>
            <a:spLocks noGrp="1"/>
          </p:cNvSpPr>
          <p:nvPr>
            <p:ph type="sldNum" sz="quarter" idx="12"/>
          </p:nvPr>
        </p:nvSpPr>
        <p:spPr/>
        <p:txBody>
          <a:bodyPr/>
          <a:lstStyle/>
          <a:p>
            <a:fld id="{0E8E0603-4C39-4EF1-A0FE-816FABFA11C3}" type="slidenum">
              <a:rPr lang="en-US" smtClean="0"/>
              <a:t>28</a:t>
            </a:fld>
            <a:endParaRPr lang="en-US"/>
          </a:p>
        </p:txBody>
      </p:sp>
    </p:spTree>
    <p:extLst>
      <p:ext uri="{BB962C8B-B14F-4D97-AF65-F5344CB8AC3E}">
        <p14:creationId xmlns:p14="http://schemas.microsoft.com/office/powerpoint/2010/main" val="36945511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287534" y="3466888"/>
            <a:ext cx="2085827" cy="1313140"/>
            <a:chOff x="3398284" y="3466888"/>
            <a:chExt cx="2085827" cy="131314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398284" y="4318363"/>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718740" cy="1526231"/>
            <a:chOff x="820214" y="1642667"/>
            <a:chExt cx="1718740" cy="1526231"/>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07233"/>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280</a:t>
            </a:r>
            <a:endParaRPr lang="en-US" sz="1200" dirty="0">
              <a:solidFill>
                <a:schemeClr val="bg1">
                  <a:lumMod val="65000"/>
                </a:schemeClr>
              </a:solidFill>
            </a:endParaRPr>
          </a:p>
        </p:txBody>
      </p:sp>
    </p:spTree>
    <p:extLst>
      <p:ext uri="{BB962C8B-B14F-4D97-AF65-F5344CB8AC3E}">
        <p14:creationId xmlns:p14="http://schemas.microsoft.com/office/powerpoint/2010/main" val="5635468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419710"/>
            <a:chOff x="3489206" y="3466888"/>
            <a:chExt cx="2085827" cy="141971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424933"/>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54491" y="1642667"/>
            <a:ext cx="1718740" cy="1509450"/>
            <a:chOff x="754491" y="1642667"/>
            <a:chExt cx="1718740" cy="1509450"/>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690452"/>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27483" y="1642667"/>
            <a:ext cx="2089033" cy="1417496"/>
            <a:chOff x="3527483" y="1642667"/>
            <a:chExt cx="2089033" cy="1417496"/>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27483" y="2598498"/>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281</a:t>
            </a:r>
            <a:endParaRPr lang="en-US" sz="1200" dirty="0">
              <a:solidFill>
                <a:schemeClr val="bg1">
                  <a:lumMod val="65000"/>
                </a:schemeClr>
              </a:solidFill>
            </a:endParaRPr>
          </a:p>
        </p:txBody>
      </p:sp>
    </p:spTree>
    <p:extLst>
      <p:ext uri="{BB962C8B-B14F-4D97-AF65-F5344CB8AC3E}">
        <p14:creationId xmlns:p14="http://schemas.microsoft.com/office/powerpoint/2010/main" val="1791266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495132"/>
            <a:chOff x="3489206" y="3466888"/>
            <a:chExt cx="2085827" cy="149513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500355"/>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75992" y="1642667"/>
            <a:ext cx="1718740" cy="1554187"/>
            <a:chOff x="775992" y="1642667"/>
            <a:chExt cx="1718740" cy="1554187"/>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75992" y="2735189"/>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27483" y="1642667"/>
            <a:ext cx="2089033" cy="1367447"/>
            <a:chOff x="3527483" y="1642667"/>
            <a:chExt cx="2089033" cy="1367447"/>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27483" y="2548449"/>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251832" y="1847819"/>
            <a:ext cx="1885453" cy="1521716"/>
            <a:chOff x="6251832" y="1847819"/>
            <a:chExt cx="1885453" cy="152171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907870"/>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1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282</a:t>
            </a:r>
            <a:endParaRPr lang="en-US" sz="1200" dirty="0">
              <a:solidFill>
                <a:schemeClr val="bg1">
                  <a:lumMod val="65000"/>
                </a:schemeClr>
              </a:solidFill>
            </a:endParaRPr>
          </a:p>
        </p:txBody>
      </p:sp>
    </p:spTree>
    <p:extLst>
      <p:ext uri="{BB962C8B-B14F-4D97-AF65-F5344CB8AC3E}">
        <p14:creationId xmlns:p14="http://schemas.microsoft.com/office/powerpoint/2010/main" val="153989202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344498"/>
            <a:chOff x="3489206" y="3466888"/>
            <a:chExt cx="2085827" cy="1344498"/>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349721"/>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754491" y="1642667"/>
            <a:ext cx="1718740" cy="1515923"/>
            <a:chOff x="754491" y="1642667"/>
            <a:chExt cx="1718740" cy="1515923"/>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4491" y="2696925"/>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27483" y="1642667"/>
            <a:ext cx="2089033" cy="1373289"/>
            <a:chOff x="3527483" y="1642667"/>
            <a:chExt cx="2089033" cy="1373289"/>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27483" y="2554291"/>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251832" y="1847819"/>
            <a:ext cx="1885453" cy="1528066"/>
            <a:chOff x="6251832" y="1847819"/>
            <a:chExt cx="1885453" cy="1528066"/>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914220"/>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5972595" y="3707389"/>
            <a:ext cx="2714205" cy="1492230"/>
            <a:chOff x="5972595" y="3707389"/>
            <a:chExt cx="2714205" cy="1492230"/>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5972595" y="4737954"/>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724835" y="3581865"/>
            <a:ext cx="1778051" cy="1460353"/>
            <a:chOff x="724835" y="3581865"/>
            <a:chExt cx="1778051" cy="1460353"/>
          </a:xfrm>
        </p:grpSpPr>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724835" y="4580553"/>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2"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283</a:t>
            </a:r>
            <a:endParaRPr lang="en-US" sz="1200" dirty="0">
              <a:solidFill>
                <a:schemeClr val="bg1">
                  <a:lumMod val="65000"/>
                </a:schemeClr>
              </a:solidFill>
            </a:endParaRPr>
          </a:p>
        </p:txBody>
      </p:sp>
    </p:spTree>
    <p:extLst>
      <p:ext uri="{BB962C8B-B14F-4D97-AF65-F5344CB8AC3E}">
        <p14:creationId xmlns:p14="http://schemas.microsoft.com/office/powerpoint/2010/main" val="3566870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2759" y="3466888"/>
            <a:ext cx="2085827" cy="1460769"/>
            <a:chOff x="3483509" y="3466888"/>
            <a:chExt cx="2085827" cy="1460769"/>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3509" y="4465992"/>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20214" y="1642667"/>
            <a:ext cx="1718740" cy="1522788"/>
            <a:chOff x="820214" y="1642667"/>
            <a:chExt cx="1718740" cy="1522788"/>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20214" y="2703790"/>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555640" y="1642667"/>
            <a:ext cx="2089033" cy="1365871"/>
            <a:chOff x="3555640" y="1642667"/>
            <a:chExt cx="2089033" cy="1365871"/>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55640" y="2546873"/>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7" name="Group 6"/>
          <p:cNvGrpSpPr/>
          <p:nvPr/>
        </p:nvGrpSpPr>
        <p:grpSpPr>
          <a:xfrm>
            <a:off x="6251832" y="1847819"/>
            <a:ext cx="1885453" cy="1485283"/>
            <a:chOff x="6251832" y="1847819"/>
            <a:chExt cx="1885453" cy="1485283"/>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871437"/>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5933273" y="3707389"/>
            <a:ext cx="2714205" cy="1479617"/>
            <a:chOff x="5933273" y="3707389"/>
            <a:chExt cx="2714205" cy="1479617"/>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5933273" y="4725341"/>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330448" y="5313385"/>
            <a:ext cx="3012363" cy="1493798"/>
            <a:chOff x="4330448" y="5313385"/>
            <a:chExt cx="3012363" cy="1493798"/>
          </a:xfrm>
        </p:grpSpPr>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330448" y="6345518"/>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3"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284</a:t>
            </a:r>
            <a:endParaRPr lang="en-US" sz="1200" dirty="0">
              <a:solidFill>
                <a:schemeClr val="bg1">
                  <a:lumMod val="65000"/>
                </a:schemeClr>
              </a:solidFill>
            </a:endParaRPr>
          </a:p>
        </p:txBody>
      </p:sp>
    </p:spTree>
    <p:extLst>
      <p:ext uri="{BB962C8B-B14F-4D97-AF65-F5344CB8AC3E}">
        <p14:creationId xmlns:p14="http://schemas.microsoft.com/office/powerpoint/2010/main" val="6964292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91345" y="3466888"/>
            <a:ext cx="2085827" cy="1435552"/>
            <a:chOff x="3502095" y="3466888"/>
            <a:chExt cx="2085827" cy="1435552"/>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502095" y="4440775"/>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59862" y="1642667"/>
            <a:ext cx="1718740" cy="1502385"/>
            <a:chOff x="859862" y="1642667"/>
            <a:chExt cx="1718740" cy="1502385"/>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59862" y="2683387"/>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457805" y="1642667"/>
            <a:ext cx="2089033" cy="1335105"/>
            <a:chOff x="3457805" y="1642667"/>
            <a:chExt cx="2089033" cy="1335105"/>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57805" y="2516107"/>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1783173" y="5313385"/>
            <a:ext cx="2392001" cy="1544615"/>
            <a:chOff x="1783173" y="5313385"/>
            <a:chExt cx="2392001" cy="1544615"/>
          </a:xfrm>
        </p:grpSpPr>
        <p:sp>
          <p:nvSpPr>
            <p:cNvPr id="14" name="TextBox 13"/>
            <p:cNvSpPr txBox="1"/>
            <p:nvPr/>
          </p:nvSpPr>
          <p:spPr>
            <a:xfrm>
              <a:off x="1783173" y="6396335"/>
              <a:ext cx="239200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51832" y="1847819"/>
            <a:ext cx="1885453" cy="1517691"/>
            <a:chOff x="6251832" y="1847819"/>
            <a:chExt cx="1885453" cy="1517691"/>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51832" y="2903845"/>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378597" y="3628413"/>
            <a:ext cx="2714205" cy="1528066"/>
            <a:chOff x="6011138" y="3683244"/>
            <a:chExt cx="2714205" cy="1528066"/>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35039" y="3683244"/>
              <a:ext cx="1066401" cy="1066401"/>
            </a:xfrm>
            <a:prstGeom prst="rect">
              <a:avLst/>
            </a:prstGeom>
          </p:spPr>
        </p:pic>
        <p:sp>
          <p:nvSpPr>
            <p:cNvPr id="21" name="TextBox 20"/>
            <p:cNvSpPr txBox="1"/>
            <p:nvPr/>
          </p:nvSpPr>
          <p:spPr>
            <a:xfrm>
              <a:off x="6011138" y="4749645"/>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5" name="Group 24"/>
          <p:cNvGrpSpPr/>
          <p:nvPr/>
        </p:nvGrpSpPr>
        <p:grpSpPr>
          <a:xfrm>
            <a:off x="4715397" y="5259199"/>
            <a:ext cx="3012363" cy="1531342"/>
            <a:chOff x="4457365" y="5313385"/>
            <a:chExt cx="3012363" cy="1531342"/>
          </a:xfrm>
        </p:grpSpPr>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457365" y="6383062"/>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285</a:t>
            </a:r>
            <a:endParaRPr lang="en-US" sz="1200" dirty="0">
              <a:solidFill>
                <a:schemeClr val="bg1">
                  <a:lumMod val="65000"/>
                </a:schemeClr>
              </a:solidFill>
            </a:endParaRPr>
          </a:p>
        </p:txBody>
      </p:sp>
    </p:spTree>
    <p:extLst>
      <p:ext uri="{BB962C8B-B14F-4D97-AF65-F5344CB8AC3E}">
        <p14:creationId xmlns:p14="http://schemas.microsoft.com/office/powerpoint/2010/main" val="10390209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solidFill>
                  <a:schemeClr val="bg1"/>
                </a:solidFill>
                <a:latin typeface="Cambria" pitchFamily="18" charset="0"/>
              </a:rPr>
              <a:t>Outcome</a:t>
            </a:r>
            <a:endParaRPr lang="en-US" sz="6000" dirty="0">
              <a:solidFill>
                <a:schemeClr val="bg1"/>
              </a:solidFill>
              <a:latin typeface="Cambria" pitchFamily="18" charset="0"/>
            </a:endParaRPr>
          </a:p>
        </p:txBody>
      </p:sp>
      <p:grpSp>
        <p:nvGrpSpPr>
          <p:cNvPr id="16" name="Group 15"/>
          <p:cNvGrpSpPr/>
          <p:nvPr/>
        </p:nvGrpSpPr>
        <p:grpSpPr>
          <a:xfrm>
            <a:off x="3378456" y="3466888"/>
            <a:ext cx="2085827" cy="1390298"/>
            <a:chOff x="3489206" y="3466888"/>
            <a:chExt cx="2085827" cy="1390298"/>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747" y="3466888"/>
              <a:ext cx="1306902" cy="1306902"/>
            </a:xfrm>
            <a:prstGeom prst="rect">
              <a:avLst/>
            </a:prstGeom>
          </p:spPr>
        </p:pic>
        <p:sp>
          <p:nvSpPr>
            <p:cNvPr id="8" name="TextBox 7"/>
            <p:cNvSpPr txBox="1"/>
            <p:nvPr/>
          </p:nvSpPr>
          <p:spPr>
            <a:xfrm>
              <a:off x="3489206" y="4395521"/>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Street Router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5" name="Group 4"/>
          <p:cNvGrpSpPr/>
          <p:nvPr/>
        </p:nvGrpSpPr>
        <p:grpSpPr>
          <a:xfrm>
            <a:off x="800361" y="1642667"/>
            <a:ext cx="1718740" cy="1530997"/>
            <a:chOff x="800361" y="1642667"/>
            <a:chExt cx="1718740" cy="1530997"/>
          </a:xfrm>
        </p:grpSpPr>
        <p:pic>
          <p:nvPicPr>
            <p:cNvPr id="10"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42"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00361" y="2711999"/>
              <a:ext cx="1718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bus</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6" name="Group 5"/>
          <p:cNvGrpSpPr/>
          <p:nvPr/>
        </p:nvGrpSpPr>
        <p:grpSpPr>
          <a:xfrm>
            <a:off x="3433005" y="1642667"/>
            <a:ext cx="2089033" cy="1350482"/>
            <a:chOff x="3433005" y="1642667"/>
            <a:chExt cx="2089033" cy="1350482"/>
          </a:xfrm>
        </p:grpSpPr>
        <p:pic>
          <p:nvPicPr>
            <p:cNvPr id="9" name="Picture 2" descr="C:\Users\ngoan\Desktop\image\24598-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851" y="1642667"/>
              <a:ext cx="1135039" cy="1135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33005" y="2531484"/>
              <a:ext cx="208903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Search motor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6" name="Group 25"/>
          <p:cNvGrpSpPr/>
          <p:nvPr/>
        </p:nvGrpSpPr>
        <p:grpSpPr>
          <a:xfrm>
            <a:off x="1700899" y="5313385"/>
            <a:ext cx="2392001" cy="1539885"/>
            <a:chOff x="1700899" y="5313385"/>
            <a:chExt cx="2392001" cy="1539885"/>
          </a:xfrm>
        </p:grpSpPr>
        <p:sp>
          <p:nvSpPr>
            <p:cNvPr id="14" name="TextBox 13"/>
            <p:cNvSpPr txBox="1"/>
            <p:nvPr/>
          </p:nvSpPr>
          <p:spPr>
            <a:xfrm>
              <a:off x="1700899" y="6391605"/>
              <a:ext cx="239200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Notify by sound</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9395" y="5313385"/>
              <a:ext cx="1093610" cy="1093610"/>
            </a:xfrm>
            <a:prstGeom prst="rect">
              <a:avLst/>
            </a:prstGeom>
          </p:spPr>
        </p:pic>
      </p:grpSp>
      <p:grpSp>
        <p:nvGrpSpPr>
          <p:cNvPr id="7" name="Group 6"/>
          <p:cNvGrpSpPr/>
          <p:nvPr/>
        </p:nvGrpSpPr>
        <p:grpSpPr>
          <a:xfrm>
            <a:off x="6247665" y="1847819"/>
            <a:ext cx="1885453" cy="1541604"/>
            <a:chOff x="6247665" y="1847819"/>
            <a:chExt cx="1885453" cy="1541604"/>
          </a:xfrm>
        </p:grpSpPr>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1359" y="1847819"/>
              <a:ext cx="1066401" cy="1066401"/>
            </a:xfrm>
            <a:prstGeom prst="rect">
              <a:avLst/>
            </a:prstGeom>
          </p:spPr>
        </p:pic>
        <p:sp>
          <p:nvSpPr>
            <p:cNvPr id="20" name="TextBox 19"/>
            <p:cNvSpPr txBox="1"/>
            <p:nvPr/>
          </p:nvSpPr>
          <p:spPr>
            <a:xfrm>
              <a:off x="6247665" y="2927758"/>
              <a:ext cx="188545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Notify route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13" name="Group 12"/>
          <p:cNvGrpSpPr/>
          <p:nvPr/>
        </p:nvGrpSpPr>
        <p:grpSpPr>
          <a:xfrm>
            <a:off x="6011138" y="3707389"/>
            <a:ext cx="2714205" cy="1451770"/>
            <a:chOff x="6011138" y="3707389"/>
            <a:chExt cx="2714205" cy="1451770"/>
          </a:xfrm>
        </p:grpSpPr>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1359" y="3707389"/>
              <a:ext cx="1066401" cy="1066401"/>
            </a:xfrm>
            <a:prstGeom prst="rect">
              <a:avLst/>
            </a:prstGeom>
          </p:spPr>
        </p:pic>
        <p:sp>
          <p:nvSpPr>
            <p:cNvPr id="21" name="TextBox 20"/>
            <p:cNvSpPr txBox="1"/>
            <p:nvPr/>
          </p:nvSpPr>
          <p:spPr>
            <a:xfrm>
              <a:off x="6011138" y="4697494"/>
              <a:ext cx="271420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rPr>
                <a:t>Detect wrong way</a:t>
              </a:r>
            </a:p>
          </p:txBody>
        </p:sp>
      </p:grpSp>
      <p:grpSp>
        <p:nvGrpSpPr>
          <p:cNvPr id="27" name="Group 26"/>
          <p:cNvGrpSpPr/>
          <p:nvPr/>
        </p:nvGrpSpPr>
        <p:grpSpPr>
          <a:xfrm>
            <a:off x="727319" y="3581865"/>
            <a:ext cx="1778051" cy="1454220"/>
            <a:chOff x="727319" y="3581865"/>
            <a:chExt cx="1778051" cy="1454220"/>
          </a:xfrm>
        </p:grpSpPr>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207" y="3581865"/>
              <a:ext cx="1156089" cy="1156089"/>
            </a:xfrm>
            <a:prstGeom prst="rect">
              <a:avLst/>
            </a:prstGeom>
          </p:spPr>
        </p:pic>
        <p:sp>
          <p:nvSpPr>
            <p:cNvPr id="23" name="TextBox 22"/>
            <p:cNvSpPr txBox="1"/>
            <p:nvPr/>
          </p:nvSpPr>
          <p:spPr>
            <a:xfrm>
              <a:off x="727319" y="4574420"/>
              <a:ext cx="177805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Map offline</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grpSp>
        <p:nvGrpSpPr>
          <p:cNvPr id="25" name="Group 24"/>
          <p:cNvGrpSpPr/>
          <p:nvPr/>
        </p:nvGrpSpPr>
        <p:grpSpPr>
          <a:xfrm>
            <a:off x="4504956" y="5313385"/>
            <a:ext cx="3012363" cy="1535194"/>
            <a:chOff x="4504956" y="5313385"/>
            <a:chExt cx="3012363" cy="1535194"/>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4987" y="5313385"/>
              <a:ext cx="1093610" cy="1093610"/>
            </a:xfrm>
            <a:prstGeom prst="rect">
              <a:avLst/>
            </a:prstGeom>
          </p:spPr>
        </p:pic>
        <p:sp>
          <p:nvSpPr>
            <p:cNvPr id="24" name="Rectangle 23"/>
            <p:cNvSpPr/>
            <p:nvPr/>
          </p:nvSpPr>
          <p:spPr>
            <a:xfrm>
              <a:off x="4504956" y="6386914"/>
              <a:ext cx="3012363"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latin typeface="Cambria" panose="02040503050406030204" pitchFamily="18" charset="0"/>
                </a:rPr>
                <a:t>Support smart wear</a:t>
              </a:r>
              <a:endParaRPr kumimoji="0" lang="en-US" sz="2400" b="1"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grpSp>
      <p:sp>
        <p:nvSpPr>
          <p:cNvPr id="2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286</a:t>
            </a:r>
            <a:endParaRPr lang="en-US" sz="1200" dirty="0">
              <a:solidFill>
                <a:schemeClr val="bg1">
                  <a:lumMod val="65000"/>
                </a:schemeClr>
              </a:solidFill>
            </a:endParaRPr>
          </a:p>
        </p:txBody>
      </p:sp>
    </p:spTree>
    <p:extLst>
      <p:ext uri="{BB962C8B-B14F-4D97-AF65-F5344CB8AC3E}">
        <p14:creationId xmlns:p14="http://schemas.microsoft.com/office/powerpoint/2010/main" val="97274906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smtClean="0"/>
              <a:t>Disadvantages</a:t>
            </a:r>
            <a:endParaRPr lang="en" sz="4800" dirty="0"/>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5" name="TextBox 4"/>
          <p:cNvSpPr txBox="1"/>
          <p:nvPr/>
        </p:nvSpPr>
        <p:spPr>
          <a:xfrm>
            <a:off x="324178" y="2561867"/>
            <a:ext cx="8243047" cy="954107"/>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Departure time and arrival time at each station are incorrect.</a:t>
            </a:r>
            <a:endParaRPr lang="en-US" sz="2800" dirty="0">
              <a:solidFill>
                <a:srgbClr val="000000"/>
              </a:solidFill>
              <a:latin typeface="Cambria" charset="0"/>
              <a:ea typeface="Cambria" charset="0"/>
              <a:cs typeface="Cambria" charset="0"/>
            </a:endParaRP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pic>
        <p:nvPicPr>
          <p:cNvPr id="1028" name="Picture 4" descr="C:\Users\ngoan\Desktop\image\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49" y="3694328"/>
            <a:ext cx="2566503" cy="2379247"/>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287</a:t>
            </a:r>
            <a:endParaRPr lang="en-US" sz="1200" dirty="0">
              <a:solidFill>
                <a:schemeClr val="bg1">
                  <a:lumMod val="65000"/>
                </a:schemeClr>
              </a:solidFill>
            </a:endParaRPr>
          </a:p>
        </p:txBody>
      </p:sp>
    </p:spTree>
    <p:extLst>
      <p:ext uri="{BB962C8B-B14F-4D97-AF65-F5344CB8AC3E}">
        <p14:creationId xmlns:p14="http://schemas.microsoft.com/office/powerpoint/2010/main" val="2505869111"/>
      </p:ext>
    </p:extLst>
  </p:cSld>
  <p:clrMapOvr>
    <a:masterClrMapping/>
  </p:clrMapOvr>
  <p:transition spd="slow">
    <p:cut/>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252129" y="2735903"/>
            <a:ext cx="8727748" cy="3172527"/>
          </a:xfrm>
        </p:spPr>
        <p:txBody>
          <a:bodyPr>
            <a:normAutofit/>
          </a:bodyPr>
          <a:lstStyle/>
          <a:p>
            <a:pPr marL="0" indent="0">
              <a:buNone/>
            </a:pPr>
            <a:r>
              <a:rPr lang="en-US" dirty="0" smtClean="0">
                <a:latin typeface="Cambria" pitchFamily="18" charset="0"/>
              </a:rPr>
              <a:t>- Data in our system must be parsed from HCM bus website for first run.</a:t>
            </a:r>
            <a:endParaRPr lang="en-US" dirty="0">
              <a:latin typeface="Cambria" pitchFamily="18" charset="0"/>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288</a:t>
            </a:r>
            <a:endParaRPr lang="en-US" sz="1200" dirty="0">
              <a:solidFill>
                <a:schemeClr val="bg1">
                  <a:lumMod val="65000"/>
                </a:schemeClr>
              </a:solidFill>
            </a:endParaRPr>
          </a:p>
        </p:txBody>
      </p:sp>
    </p:spTree>
    <p:extLst>
      <p:ext uri="{BB962C8B-B14F-4D97-AF65-F5344CB8AC3E}">
        <p14:creationId xmlns:p14="http://schemas.microsoft.com/office/powerpoint/2010/main" val="289173728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252129" y="2735903"/>
            <a:ext cx="8727748" cy="3172527"/>
          </a:xfrm>
        </p:spPr>
        <p:txBody>
          <a:bodyPr>
            <a:normAutofit/>
          </a:bodyPr>
          <a:lstStyle/>
          <a:p>
            <a:pPr marL="0" indent="0">
              <a:buNone/>
            </a:pPr>
            <a:r>
              <a:rPr lang="en-US" dirty="0" smtClean="0">
                <a:latin typeface="Cambria" pitchFamily="18" charset="0"/>
              </a:rPr>
              <a:t>- Data in our system must be parsed from HCM bus website for first run.</a:t>
            </a:r>
          </a:p>
          <a:p>
            <a:pPr marL="0" indent="0">
              <a:buNone/>
            </a:pPr>
            <a:r>
              <a:rPr lang="en-US" dirty="0" smtClean="0">
                <a:latin typeface="Cambria" pitchFamily="18" charset="0"/>
              </a:rPr>
              <a:t>- Allowing staff edit </a:t>
            </a:r>
            <a:r>
              <a:rPr lang="vi-VN" dirty="0" smtClean="0">
                <a:latin typeface="Cambria" pitchFamily="18" charset="0"/>
              </a:rPr>
              <a:t>bus </a:t>
            </a:r>
            <a:r>
              <a:rPr lang="en-US" dirty="0" smtClean="0">
                <a:latin typeface="Cambria" pitchFamily="18" charset="0"/>
              </a:rPr>
              <a:t>information.</a:t>
            </a:r>
          </a:p>
          <a:p>
            <a:pPr marL="0" indent="0">
              <a:buNone/>
            </a:pPr>
            <a:endParaRPr lang="en-US" dirty="0">
              <a:latin typeface="Cambria" pitchFamily="18" charset="0"/>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288</a:t>
            </a:r>
            <a:endParaRPr lang="en-US" sz="1200" dirty="0">
              <a:solidFill>
                <a:schemeClr val="bg1">
                  <a:lumMod val="65000"/>
                </a:schemeClr>
              </a:solidFill>
            </a:endParaRPr>
          </a:p>
        </p:txBody>
      </p:sp>
    </p:spTree>
    <p:extLst>
      <p:ext uri="{BB962C8B-B14F-4D97-AF65-F5344CB8AC3E}">
        <p14:creationId xmlns:p14="http://schemas.microsoft.com/office/powerpoint/2010/main" val="1834889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06679" y="81588"/>
          <a:ext cx="5552441" cy="6193561"/>
        </p:xfrm>
        <a:graphic>
          <a:graphicData uri="http://schemas.openxmlformats.org/drawingml/2006/table">
            <a:tbl>
              <a:tblPr firstRow="1" bandRow="1">
                <a:tableStyleId>{5C22544A-7EE6-4342-B048-85BDC9FD1C3A}</a:tableStyleId>
              </a:tblPr>
              <a:tblGrid>
                <a:gridCol w="729701">
                  <a:extLst>
                    <a:ext uri="{9D8B030D-6E8A-4147-A177-3AD203B41FA5}">
                      <a16:colId xmlns:a16="http://schemas.microsoft.com/office/drawing/2014/main" xmlns="" val="20000"/>
                    </a:ext>
                  </a:extLst>
                </a:gridCol>
                <a:gridCol w="4822740">
                  <a:extLst>
                    <a:ext uri="{9D8B030D-6E8A-4147-A177-3AD203B41FA5}">
                      <a16:colId xmlns:a16="http://schemas.microsoft.com/office/drawing/2014/main" xmlns="" val="20001"/>
                    </a:ext>
                  </a:extLst>
                </a:gridCol>
              </a:tblGrid>
              <a:tr h="371881">
                <a:tc>
                  <a:txBody>
                    <a:bodyPr/>
                    <a:lstStyle/>
                    <a:p>
                      <a:pPr algn="ctr"/>
                      <a:r>
                        <a:rPr lang="en-US" sz="1600" dirty="0" smtClean="0">
                          <a:latin typeface="Cambria" panose="02040503050406030204" pitchFamily="18" charset="0"/>
                        </a:rPr>
                        <a:t>Index</a:t>
                      </a:r>
                      <a:endParaRPr lang="en-US" sz="1600" dirty="0">
                        <a:latin typeface="Cambria" panose="02040503050406030204" pitchFamily="18" charset="0"/>
                      </a:endParaRPr>
                    </a:p>
                  </a:txBody>
                  <a:tcPr/>
                </a:tc>
                <a:tc>
                  <a:txBody>
                    <a:bodyPr/>
                    <a:lstStyle/>
                    <a:p>
                      <a:pPr algn="ctr"/>
                      <a:r>
                        <a:rPr lang="en-US" dirty="0" smtClean="0">
                          <a:latin typeface="Cambria" panose="02040503050406030204" pitchFamily="18" charset="0"/>
                        </a:rPr>
                        <a:t>Sample value</a:t>
                      </a:r>
                      <a:endParaRPr lang="en-US" dirty="0">
                        <a:latin typeface="Cambria" panose="02040503050406030204" pitchFamily="18" charset="0"/>
                      </a:endParaRPr>
                    </a:p>
                  </a:txBody>
                  <a:tcPr/>
                </a:tc>
                <a:extLst>
                  <a:ext uri="{0D108BD9-81ED-4DB2-BD59-A6C34878D82A}">
                    <a16:rowId xmlns:a16="http://schemas.microsoft.com/office/drawing/2014/main" xmlns="" val="10000"/>
                  </a:ext>
                </a:extLst>
              </a:tr>
              <a:tr h="352590">
                <a:tc>
                  <a:txBody>
                    <a:bodyPr/>
                    <a:lstStyle/>
                    <a:p>
                      <a:pPr algn="ctr"/>
                      <a:r>
                        <a:rPr lang="en-US" smtClean="0">
                          <a:latin typeface="Cambria" panose="02040503050406030204" pitchFamily="18" charset="0"/>
                        </a:rPr>
                        <a:t>0</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extLst>
                  <a:ext uri="{0D108BD9-81ED-4DB2-BD59-A6C34878D82A}">
                    <a16:rowId xmlns:a16="http://schemas.microsoft.com/office/drawing/2014/main" xmlns="" val="10001"/>
                  </a:ext>
                </a:extLst>
              </a:tr>
              <a:tr h="352590">
                <a:tc>
                  <a:txBody>
                    <a:bodyPr/>
                    <a:lstStyle/>
                    <a:p>
                      <a:pPr algn="ctr"/>
                      <a:r>
                        <a:rPr lang="en-US" smtClean="0">
                          <a:latin typeface="Cambria" panose="02040503050406030204" pitchFamily="18" charset="0"/>
                        </a:rPr>
                        <a:t>1</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8999</a:t>
                      </a:r>
                      <a:endParaRPr lang="en-US" dirty="0">
                        <a:latin typeface="Cambria" panose="02040503050406030204" pitchFamily="18" charset="0"/>
                      </a:endParaRPr>
                    </a:p>
                  </a:txBody>
                  <a:tcPr/>
                </a:tc>
                <a:extLst>
                  <a:ext uri="{0D108BD9-81ED-4DB2-BD59-A6C34878D82A}">
                    <a16:rowId xmlns:a16="http://schemas.microsoft.com/office/drawing/2014/main" xmlns="" val="10002"/>
                  </a:ext>
                </a:extLst>
              </a:tr>
              <a:tr h="352590">
                <a:tc>
                  <a:txBody>
                    <a:bodyPr/>
                    <a:lstStyle/>
                    <a:p>
                      <a:pPr algn="ctr"/>
                      <a:r>
                        <a:rPr lang="en-US" smtClean="0">
                          <a:latin typeface="Cambria" panose="02040503050406030204" pitchFamily="18" charset="0"/>
                        </a:rPr>
                        <a:t>2</a:t>
                      </a:r>
                      <a:endParaRPr lang="en-US" dirty="0">
                        <a:latin typeface="Cambria" panose="02040503050406030204" pitchFamily="18" charset="0"/>
                      </a:endParaRPr>
                    </a:p>
                  </a:txBody>
                  <a:tcPr/>
                </a:tc>
                <a:tc>
                  <a:txBody>
                    <a:bodyPr/>
                    <a:lstStyle/>
                    <a:p>
                      <a:pPr algn="ctr"/>
                      <a:r>
                        <a:rPr lang="en-US" dirty="0" smtClean="0">
                          <a:latin typeface="Cambria" panose="02040503050406030204" pitchFamily="18" charset="0"/>
                        </a:rPr>
                        <a:t>8994</a:t>
                      </a:r>
                      <a:endParaRPr lang="en-US" dirty="0">
                        <a:latin typeface="Cambria" panose="02040503050406030204" pitchFamily="18" charset="0"/>
                      </a:endParaRPr>
                    </a:p>
                  </a:txBody>
                  <a:tcPr/>
                </a:tc>
                <a:extLst>
                  <a:ext uri="{0D108BD9-81ED-4DB2-BD59-A6C34878D82A}">
                    <a16:rowId xmlns:a16="http://schemas.microsoft.com/office/drawing/2014/main" xmlns="" val="10003"/>
                  </a:ext>
                </a:extLst>
              </a:tr>
              <a:tr h="1028386">
                <a:tc>
                  <a:txBody>
                    <a:bodyPr/>
                    <a:lstStyle/>
                    <a:p>
                      <a:pPr algn="ctr"/>
                      <a:r>
                        <a:rPr lang="en-US" smtClean="0">
                          <a:latin typeface="Cambria" panose="02040503050406030204" pitchFamily="18" charset="0"/>
                        </a:rPr>
                        <a:t>3</a:t>
                      </a:r>
                      <a:endParaRPr lang="en-US" dirty="0">
                        <a:latin typeface="Cambria" panose="020405030504060302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latin typeface="Cambria" panose="02040503050406030204" pitchFamily="18" charset="0"/>
                      </a:endParaRPr>
                    </a:p>
                  </a:txBody>
                  <a:tcPr/>
                </a:tc>
                <a:extLst>
                  <a:ext uri="{0D108BD9-81ED-4DB2-BD59-A6C34878D82A}">
                    <a16:rowId xmlns:a16="http://schemas.microsoft.com/office/drawing/2014/main" xmlns="" val="10004"/>
                  </a:ext>
                </a:extLst>
              </a:tr>
              <a:tr h="352590">
                <a:tc>
                  <a:txBody>
                    <a:bodyPr/>
                    <a:lstStyle/>
                    <a:p>
                      <a:pPr algn="ctr"/>
                      <a:r>
                        <a:rPr lang="en-US" smtClean="0">
                          <a:latin typeface="Cambria" panose="02040503050406030204" pitchFamily="18" charset="0"/>
                        </a:rPr>
                        <a:t>4</a:t>
                      </a:r>
                      <a:endParaRPr lang="en-US" dirty="0">
                        <a:latin typeface="Cambria" panose="02040503050406030204" pitchFamily="18" charset="0"/>
                      </a:endParaRPr>
                    </a:p>
                  </a:txBody>
                  <a:tcPr/>
                </a:tc>
                <a:tc>
                  <a:txBody>
                    <a:bodyPr/>
                    <a:lstStyle/>
                    <a:p>
                      <a:pPr algn="ctr"/>
                      <a:r>
                        <a:rPr lang="en-US" smtClean="0">
                          <a:latin typeface="Cambria" panose="02040503050406030204" pitchFamily="18" charset="0"/>
                        </a:rPr>
                        <a:t>True</a:t>
                      </a:r>
                      <a:endParaRPr lang="en-US" dirty="0">
                        <a:latin typeface="Cambria" panose="02040503050406030204" pitchFamily="18" charset="0"/>
                      </a:endParaRPr>
                    </a:p>
                  </a:txBody>
                  <a:tcPr/>
                </a:tc>
                <a:extLst>
                  <a:ext uri="{0D108BD9-81ED-4DB2-BD59-A6C34878D82A}">
                    <a16:rowId xmlns:a16="http://schemas.microsoft.com/office/drawing/2014/main" xmlns="" val="10005"/>
                  </a:ext>
                </a:extLst>
              </a:tr>
              <a:tr h="352590">
                <a:tc>
                  <a:txBody>
                    <a:bodyPr/>
                    <a:lstStyle/>
                    <a:p>
                      <a:pPr algn="ctr"/>
                      <a:r>
                        <a:rPr lang="en-US" smtClean="0">
                          <a:latin typeface="Cambria" panose="02040503050406030204" pitchFamily="18" charset="0"/>
                        </a:rPr>
                        <a:t>5</a:t>
                      </a:r>
                      <a:endParaRPr lang="en-US" dirty="0">
                        <a:latin typeface="Cambria" panose="02040503050406030204" pitchFamily="18" charset="0"/>
                      </a:endParaRPr>
                    </a:p>
                  </a:txBody>
                  <a:tcPr/>
                </a:tc>
                <a:tc>
                  <a:txBody>
                    <a:bodyPr/>
                    <a:lstStyle/>
                    <a:p>
                      <a:pPr algn="ctr"/>
                      <a:r>
                        <a:rPr lang="en-US" sz="1800" b="1" i="0" kern="1200" dirty="0" smtClean="0">
                          <a:solidFill>
                            <a:srgbClr val="FF0000"/>
                          </a:solidFill>
                          <a:effectLst/>
                          <a:latin typeface="Cambria" panose="02040503050406030204" pitchFamily="18" charset="0"/>
                          <a:ea typeface="+mn-ea"/>
                          <a:cs typeface="+mn-cs"/>
                        </a:rPr>
                        <a:t>1</a:t>
                      </a:r>
                      <a:endParaRPr lang="en-US" b="1" dirty="0">
                        <a:solidFill>
                          <a:srgbClr val="FF0000"/>
                        </a:solidFill>
                        <a:latin typeface="Cambria" panose="02040503050406030204" pitchFamily="18" charset="0"/>
                      </a:endParaRPr>
                    </a:p>
                  </a:txBody>
                  <a:tcPr/>
                </a:tc>
                <a:extLst>
                  <a:ext uri="{0D108BD9-81ED-4DB2-BD59-A6C34878D82A}">
                    <a16:rowId xmlns:a16="http://schemas.microsoft.com/office/drawing/2014/main" xmlns="" val="10006"/>
                  </a:ext>
                </a:extLst>
              </a:tr>
              <a:tr h="352590">
                <a:tc>
                  <a:txBody>
                    <a:bodyPr/>
                    <a:lstStyle/>
                    <a:p>
                      <a:pPr algn="ctr"/>
                      <a:r>
                        <a:rPr lang="en-US" smtClean="0">
                          <a:latin typeface="Cambria" panose="02040503050406030204" pitchFamily="18" charset="0"/>
                        </a:rPr>
                        <a:t>6</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468.747807122203</a:t>
                      </a:r>
                      <a:endParaRPr lang="en-US" dirty="0">
                        <a:latin typeface="Cambria" panose="02040503050406030204" pitchFamily="18" charset="0"/>
                      </a:endParaRPr>
                    </a:p>
                  </a:txBody>
                  <a:tcPr/>
                </a:tc>
                <a:extLst>
                  <a:ext uri="{0D108BD9-81ED-4DB2-BD59-A6C34878D82A}">
                    <a16:rowId xmlns:a16="http://schemas.microsoft.com/office/drawing/2014/main" xmlns="" val="10007"/>
                  </a:ext>
                </a:extLst>
              </a:tr>
              <a:tr h="352590">
                <a:tc>
                  <a:txBody>
                    <a:bodyPr/>
                    <a:lstStyle/>
                    <a:p>
                      <a:pPr algn="ctr"/>
                      <a:r>
                        <a:rPr lang="en-US" smtClean="0">
                          <a:latin typeface="Cambria" panose="02040503050406030204" pitchFamily="18" charset="0"/>
                        </a:rPr>
                        <a:t>7</a:t>
                      </a:r>
                      <a:endParaRPr lang="en-US" dirty="0">
                        <a:latin typeface="Cambria" panose="02040503050406030204" pitchFamily="18" charset="0"/>
                      </a:endParaRPr>
                    </a:p>
                  </a:txBody>
                  <a:tcPr/>
                </a:tc>
                <a:tc>
                  <a:txBody>
                    <a:bodyPr/>
                    <a:lstStyle/>
                    <a:p>
                      <a:pPr algn="ctr"/>
                      <a:r>
                        <a:rPr lang="vi-VN" sz="1800" b="0" i="0" kern="1200" dirty="0" smtClean="0">
                          <a:solidFill>
                            <a:schemeClr val="dk1"/>
                          </a:solidFill>
                          <a:effectLst/>
                          <a:latin typeface="Cambria" panose="02040503050406030204" pitchFamily="18" charset="0"/>
                          <a:ea typeface="+mn-ea"/>
                          <a:cs typeface="+mn-cs"/>
                        </a:rPr>
                        <a:t>Công Trường Mê Linh</a:t>
                      </a:r>
                      <a:endParaRPr lang="en-US" dirty="0">
                        <a:latin typeface="Cambria" panose="02040503050406030204" pitchFamily="18" charset="0"/>
                      </a:endParaRPr>
                    </a:p>
                  </a:txBody>
                  <a:tcPr/>
                </a:tc>
                <a:extLst>
                  <a:ext uri="{0D108BD9-81ED-4DB2-BD59-A6C34878D82A}">
                    <a16:rowId xmlns:a16="http://schemas.microsoft.com/office/drawing/2014/main" xmlns="" val="10008"/>
                  </a:ext>
                </a:extLst>
              </a:tr>
              <a:tr h="352590">
                <a:tc>
                  <a:txBody>
                    <a:bodyPr/>
                    <a:lstStyle/>
                    <a:p>
                      <a:pPr algn="ctr"/>
                      <a:r>
                        <a:rPr lang="en-US" smtClean="0">
                          <a:latin typeface="Cambria" panose="02040503050406030204" pitchFamily="18" charset="0"/>
                        </a:rPr>
                        <a:t>8</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106.705856990563</a:t>
                      </a:r>
                      <a:endParaRPr lang="en-US" dirty="0">
                        <a:latin typeface="Cambria" panose="02040503050406030204" pitchFamily="18" charset="0"/>
                      </a:endParaRPr>
                    </a:p>
                  </a:txBody>
                  <a:tcPr/>
                </a:tc>
                <a:extLst>
                  <a:ext uri="{0D108BD9-81ED-4DB2-BD59-A6C34878D82A}">
                    <a16:rowId xmlns:a16="http://schemas.microsoft.com/office/drawing/2014/main" xmlns="" val="10009"/>
                  </a:ext>
                </a:extLst>
              </a:tr>
              <a:tr h="352590">
                <a:tc>
                  <a:txBody>
                    <a:bodyPr/>
                    <a:lstStyle/>
                    <a:p>
                      <a:pPr algn="ctr"/>
                      <a:r>
                        <a:rPr lang="en-US" smtClean="0">
                          <a:latin typeface="Cambria" panose="02040503050406030204" pitchFamily="18" charset="0"/>
                        </a:rPr>
                        <a:t>9</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10.7767894851893</a:t>
                      </a:r>
                      <a:endParaRPr lang="en-US" dirty="0">
                        <a:latin typeface="Cambria" panose="02040503050406030204" pitchFamily="18" charset="0"/>
                      </a:endParaRPr>
                    </a:p>
                  </a:txBody>
                  <a:tcPr/>
                </a:tc>
                <a:extLst>
                  <a:ext uri="{0D108BD9-81ED-4DB2-BD59-A6C34878D82A}">
                    <a16:rowId xmlns:a16="http://schemas.microsoft.com/office/drawing/2014/main" xmlns="" val="10010"/>
                  </a:ext>
                </a:extLst>
              </a:tr>
              <a:tr h="352590">
                <a:tc>
                  <a:txBody>
                    <a:bodyPr/>
                    <a:lstStyle/>
                    <a:p>
                      <a:pPr algn="ctr"/>
                      <a:r>
                        <a:rPr lang="en-US" smtClean="0">
                          <a:latin typeface="Cambria" panose="02040503050406030204" pitchFamily="18" charset="0"/>
                        </a:rPr>
                        <a:t>10</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01</a:t>
                      </a:r>
                      <a:endParaRPr lang="en-US" dirty="0">
                        <a:latin typeface="Cambria" panose="02040503050406030204" pitchFamily="18" charset="0"/>
                      </a:endParaRPr>
                    </a:p>
                  </a:txBody>
                  <a:tcPr/>
                </a:tc>
                <a:extLst>
                  <a:ext uri="{0D108BD9-81ED-4DB2-BD59-A6C34878D82A}">
                    <a16:rowId xmlns:a16="http://schemas.microsoft.com/office/drawing/2014/main" xmlns="" val="10011"/>
                  </a:ext>
                </a:extLst>
              </a:tr>
              <a:tr h="352590">
                <a:tc>
                  <a:txBody>
                    <a:bodyPr/>
                    <a:lstStyle/>
                    <a:p>
                      <a:pPr algn="ctr"/>
                      <a:r>
                        <a:rPr lang="en-US" smtClean="0">
                          <a:latin typeface="Cambria" panose="02040503050406030204" pitchFamily="18" charset="0"/>
                        </a:rPr>
                        <a:t>11</a:t>
                      </a:r>
                      <a:endParaRPr lang="en-US" dirty="0">
                        <a:latin typeface="Cambria" panose="02040503050406030204" pitchFamily="18" charset="0"/>
                      </a:endParaRPr>
                    </a:p>
                  </a:txBody>
                  <a:tcPr/>
                </a:tc>
                <a:tc>
                  <a:txBody>
                    <a:bodyPr/>
                    <a:lstStyle/>
                    <a:p>
                      <a:pPr algn="ctr"/>
                      <a:r>
                        <a:rPr lang="en-US" sz="1800" b="0" i="0" kern="1200" smtClean="0">
                          <a:solidFill>
                            <a:schemeClr val="dk1"/>
                          </a:solidFill>
                          <a:effectLst/>
                          <a:latin typeface="Cambria" panose="02040503050406030204" pitchFamily="18" charset="0"/>
                          <a:ea typeface="+mn-ea"/>
                          <a:cs typeface="+mn-cs"/>
                        </a:rPr>
                        <a:t>Bến Thành- BX Chợ Lớn</a:t>
                      </a:r>
                      <a:endParaRPr lang="en-US" dirty="0">
                        <a:latin typeface="Cambria" panose="02040503050406030204" pitchFamily="18" charset="0"/>
                      </a:endParaRPr>
                    </a:p>
                  </a:txBody>
                  <a:tcPr/>
                </a:tc>
                <a:extLst>
                  <a:ext uri="{0D108BD9-81ED-4DB2-BD59-A6C34878D82A}">
                    <a16:rowId xmlns:a16="http://schemas.microsoft.com/office/drawing/2014/main" xmlns="" val="10012"/>
                  </a:ext>
                </a:extLst>
              </a:tr>
              <a:tr h="352590">
                <a:tc>
                  <a:txBody>
                    <a:bodyPr/>
                    <a:lstStyle/>
                    <a:p>
                      <a:pPr algn="ctr"/>
                      <a:r>
                        <a:rPr lang="en-US" smtClean="0">
                          <a:latin typeface="Cambria" panose="02040503050406030204" pitchFamily="18" charset="0"/>
                        </a:rPr>
                        <a:t>12</a:t>
                      </a:r>
                      <a:endParaRPr lang="en-US" dirty="0">
                        <a:latin typeface="Cambria" panose="02040503050406030204" pitchFamily="18" charset="0"/>
                      </a:endParaRPr>
                    </a:p>
                  </a:txBody>
                  <a:tcPr/>
                </a:tc>
                <a:tc>
                  <a:txBody>
                    <a:bodyPr/>
                    <a:lstStyle/>
                    <a:p>
                      <a:pPr algn="ctr"/>
                      <a:r>
                        <a:rPr lang="vi-VN" sz="1800" b="0" i="0" kern="1200" smtClean="0">
                          <a:solidFill>
                            <a:schemeClr val="dk1"/>
                          </a:solidFill>
                          <a:effectLst/>
                          <a:latin typeface="Cambria" panose="02040503050406030204" pitchFamily="18" charset="0"/>
                          <a:ea typeface="+mn-ea"/>
                          <a:cs typeface="+mn-cs"/>
                        </a:rPr>
                        <a:t>Công trường Mê Linh, Thi Sách, Quận 1</a:t>
                      </a:r>
                      <a:endParaRPr lang="en-US" dirty="0">
                        <a:latin typeface="Cambria" panose="02040503050406030204" pitchFamily="18" charset="0"/>
                      </a:endParaRPr>
                    </a:p>
                  </a:txBody>
                  <a:tcPr/>
                </a:tc>
                <a:extLst>
                  <a:ext uri="{0D108BD9-81ED-4DB2-BD59-A6C34878D82A}">
                    <a16:rowId xmlns:a16="http://schemas.microsoft.com/office/drawing/2014/main" xmlns="" val="10013"/>
                  </a:ext>
                </a:extLst>
              </a:tr>
              <a:tr h="352590">
                <a:tc>
                  <a:txBody>
                    <a:bodyPr/>
                    <a:lstStyle/>
                    <a:p>
                      <a:pPr algn="ctr"/>
                      <a:r>
                        <a:rPr lang="en-US" smtClean="0">
                          <a:latin typeface="Cambria" panose="02040503050406030204" pitchFamily="18" charset="0"/>
                        </a:rPr>
                        <a:t>13</a:t>
                      </a:r>
                      <a:endParaRPr lang="en-US" dirty="0">
                        <a:latin typeface="Cambria" panose="02040503050406030204" pitchFamily="18" charset="0"/>
                      </a:endParaRPr>
                    </a:p>
                  </a:txBody>
                  <a:tcPr/>
                </a:tc>
                <a:tc>
                  <a:txBody>
                    <a:bodyPr/>
                    <a:lstStyle/>
                    <a:p>
                      <a:pPr algn="ctr"/>
                      <a:r>
                        <a:rPr lang="en-US" sz="1800" b="0" i="0" kern="1200" dirty="0" smtClean="0">
                          <a:solidFill>
                            <a:schemeClr val="dk1"/>
                          </a:solidFill>
                          <a:effectLst/>
                          <a:latin typeface="Cambria" panose="02040503050406030204" pitchFamily="18" charset="0"/>
                          <a:ea typeface="+mn-ea"/>
                          <a:cs typeface="+mn-cs"/>
                        </a:rPr>
                        <a:t>BX06</a:t>
                      </a:r>
                      <a:endParaRPr lang="en-US" dirty="0">
                        <a:latin typeface="Cambria" panose="02040503050406030204" pitchFamily="18" charset="0"/>
                      </a:endParaRPr>
                    </a:p>
                  </a:txBody>
                  <a:tcPr/>
                </a:tc>
                <a:extLst>
                  <a:ext uri="{0D108BD9-81ED-4DB2-BD59-A6C34878D82A}">
                    <a16:rowId xmlns:a16="http://schemas.microsoft.com/office/drawing/2014/main" xmlns="" val="1001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02860237"/>
              </p:ext>
            </p:extLst>
          </p:nvPr>
        </p:nvGraphicFramePr>
        <p:xfrm>
          <a:off x="6257302" y="94003"/>
          <a:ext cx="1808861" cy="79248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4135">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PathInfoNo</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cxnSp>
        <p:nvCxnSpPr>
          <p:cNvPr id="8" name="Straight Arrow Connector 7"/>
          <p:cNvCxnSpPr/>
          <p:nvPr/>
        </p:nvCxnSpPr>
        <p:spPr>
          <a:xfrm flipV="1">
            <a:off x="3478138" y="623844"/>
            <a:ext cx="2837204" cy="2539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 name="Picture 1"/>
          <p:cNvPicPr>
            <a:picLocks noChangeAspect="1"/>
          </p:cNvPicPr>
          <p:nvPr/>
        </p:nvPicPr>
        <p:blipFill>
          <a:blip r:embed="rId3"/>
          <a:stretch>
            <a:fillRect/>
          </a:stretch>
        </p:blipFill>
        <p:spPr>
          <a:xfrm>
            <a:off x="6208520" y="1726251"/>
            <a:ext cx="2740565" cy="3780090"/>
          </a:xfrm>
          <a:prstGeom prst="rect">
            <a:avLst/>
          </a:prstGeom>
        </p:spPr>
      </p:pic>
      <p:sp>
        <p:nvSpPr>
          <p:cNvPr id="3" name="TextBox 2"/>
          <p:cNvSpPr txBox="1"/>
          <p:nvPr/>
        </p:nvSpPr>
        <p:spPr>
          <a:xfrm>
            <a:off x="8255237" y="280970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1</a:t>
            </a:r>
            <a:endParaRPr kumimoji="0" lang="en-US" sz="1800" b="1" i="0" u="none" strike="noStrike" kern="0" cap="none" spc="0" normalizeH="0" baseline="0" noProof="0" dirty="0">
              <a:ln>
                <a:noFill/>
              </a:ln>
              <a:solidFill>
                <a:srgbClr val="FF0000"/>
              </a:solidFill>
              <a:effectLst/>
              <a:uLnTx/>
              <a:uFillTx/>
            </a:endParaRPr>
          </a:p>
        </p:txBody>
      </p:sp>
      <p:sp>
        <p:nvSpPr>
          <p:cNvPr id="10" name="TextBox 9"/>
          <p:cNvSpPr txBox="1"/>
          <p:nvPr/>
        </p:nvSpPr>
        <p:spPr>
          <a:xfrm>
            <a:off x="8406080" y="4713992"/>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2</a:t>
            </a:r>
          </a:p>
        </p:txBody>
      </p:sp>
      <p:sp>
        <p:nvSpPr>
          <p:cNvPr id="11" name="TextBox 10"/>
          <p:cNvSpPr txBox="1"/>
          <p:nvPr/>
        </p:nvSpPr>
        <p:spPr>
          <a:xfrm>
            <a:off x="6584402" y="4934759"/>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0000"/>
                </a:solidFill>
                <a:effectLst/>
                <a:uLnTx/>
                <a:uFillTx/>
              </a:rPr>
              <a:t>3</a:t>
            </a:r>
            <a:endParaRPr kumimoji="0" lang="en-US" sz="1800" b="1" i="0" u="none" strike="noStrike" kern="0" cap="none" spc="0" normalizeH="0" baseline="0" noProof="0" dirty="0">
              <a:ln>
                <a:noFill/>
              </a:ln>
              <a:solidFill>
                <a:srgbClr val="FF0000"/>
              </a:solidFill>
              <a:effectLst/>
              <a:uLnTx/>
              <a:uFillTx/>
            </a:endParaRPr>
          </a:p>
        </p:txBody>
      </p:sp>
      <p:cxnSp>
        <p:nvCxnSpPr>
          <p:cNvPr id="12" name="Straight Arrow Connector 11"/>
          <p:cNvCxnSpPr>
            <a:endCxn id="3" idx="1"/>
          </p:cNvCxnSpPr>
          <p:nvPr/>
        </p:nvCxnSpPr>
        <p:spPr>
          <a:xfrm flipV="1">
            <a:off x="3478138" y="2994370"/>
            <a:ext cx="4777099" cy="184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Slide Number Placeholder 6"/>
          <p:cNvSpPr>
            <a:spLocks noGrp="1"/>
          </p:cNvSpPr>
          <p:nvPr>
            <p:ph type="sldNum" sz="quarter" idx="12"/>
          </p:nvPr>
        </p:nvSpPr>
        <p:spPr/>
        <p:txBody>
          <a:bodyPr/>
          <a:lstStyle/>
          <a:p>
            <a:fld id="{0E8E0603-4C39-4EF1-A0FE-816FABFA11C3}" type="slidenum">
              <a:rPr lang="en-US" smtClean="0"/>
              <a:t>29</a:t>
            </a:fld>
            <a:endParaRPr lang="en-US"/>
          </a:p>
        </p:txBody>
      </p:sp>
      <p:sp>
        <p:nvSpPr>
          <p:cNvPr id="13" name="Rectangle 12"/>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27671369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252129" y="2735903"/>
            <a:ext cx="8727748" cy="3172527"/>
          </a:xfrm>
        </p:spPr>
        <p:txBody>
          <a:bodyPr>
            <a:normAutofit/>
          </a:bodyPr>
          <a:lstStyle/>
          <a:p>
            <a:pPr marL="0" indent="0">
              <a:buNone/>
            </a:pPr>
            <a:r>
              <a:rPr lang="en-US" dirty="0" smtClean="0">
                <a:latin typeface="Cambria" pitchFamily="18" charset="0"/>
              </a:rPr>
              <a:t>- Data in our system must be parsed from HCM bus website for first run.</a:t>
            </a:r>
          </a:p>
          <a:p>
            <a:pPr marL="457200" indent="-457200">
              <a:buFontTx/>
              <a:buChar char="-"/>
            </a:pPr>
            <a:r>
              <a:rPr lang="en-US" dirty="0" smtClean="0">
                <a:latin typeface="Cambria" pitchFamily="18" charset="0"/>
              </a:rPr>
              <a:t>Allowing staff edit </a:t>
            </a:r>
            <a:r>
              <a:rPr lang="vi-VN" dirty="0" smtClean="0">
                <a:latin typeface="Cambria" pitchFamily="18" charset="0"/>
              </a:rPr>
              <a:t>bus </a:t>
            </a:r>
            <a:r>
              <a:rPr lang="en-US" dirty="0" smtClean="0">
                <a:latin typeface="Cambria" pitchFamily="18" charset="0"/>
              </a:rPr>
              <a:t>information.</a:t>
            </a:r>
          </a:p>
          <a:p>
            <a:pPr marL="457200" indent="-457200">
              <a:buFontTx/>
              <a:buChar char="-"/>
            </a:pPr>
            <a:r>
              <a:rPr lang="vi-VN" dirty="0" smtClean="0">
                <a:latin typeface="Cambria" pitchFamily="18" charset="0"/>
              </a:rPr>
              <a:t>Parsing again at 0 AM everyday and allow staff notifed change.</a:t>
            </a:r>
            <a:endParaRPr lang="en-US" dirty="0" smtClean="0">
              <a:latin typeface="Cambria" pitchFamily="18" charset="0"/>
            </a:endParaRPr>
          </a:p>
          <a:p>
            <a:pPr marL="0" indent="0">
              <a:buNone/>
            </a:pPr>
            <a:endParaRPr lang="en-US" dirty="0">
              <a:latin typeface="Cambria" pitchFamily="18" charset="0"/>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288</a:t>
            </a:r>
            <a:endParaRPr lang="en-US" sz="1200" dirty="0">
              <a:solidFill>
                <a:schemeClr val="bg1">
                  <a:lumMod val="65000"/>
                </a:schemeClr>
              </a:solidFill>
            </a:endParaRPr>
          </a:p>
        </p:txBody>
      </p:sp>
    </p:spTree>
    <p:extLst>
      <p:ext uri="{BB962C8B-B14F-4D97-AF65-F5344CB8AC3E}">
        <p14:creationId xmlns:p14="http://schemas.microsoft.com/office/powerpoint/2010/main" val="20154286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3" name="Text Placeholder 2"/>
          <p:cNvSpPr>
            <a:spLocks noGrp="1"/>
          </p:cNvSpPr>
          <p:nvPr>
            <p:ph type="body" idx="1"/>
          </p:nvPr>
        </p:nvSpPr>
        <p:spPr>
          <a:xfrm>
            <a:off x="252129" y="2466228"/>
            <a:ext cx="8727748" cy="3172527"/>
          </a:xfrm>
        </p:spPr>
        <p:txBody>
          <a:bodyPr>
            <a:normAutofit/>
          </a:bodyPr>
          <a:lstStyle/>
          <a:p>
            <a:pPr marL="0" indent="0">
              <a:buNone/>
            </a:pPr>
            <a:r>
              <a:rPr lang="en-US" dirty="0" smtClean="0">
                <a:latin typeface="Cambria" pitchFamily="18" charset="0"/>
              </a:rPr>
              <a:t>- Data in our system must be parsed from HCM bus website for first run.</a:t>
            </a:r>
          </a:p>
          <a:p>
            <a:pPr marL="457200" indent="-457200">
              <a:buFontTx/>
              <a:buChar char="-"/>
            </a:pPr>
            <a:r>
              <a:rPr lang="en-US" dirty="0" smtClean="0">
                <a:latin typeface="Cambria" pitchFamily="18" charset="0"/>
              </a:rPr>
              <a:t>Allowing staff edit </a:t>
            </a:r>
            <a:r>
              <a:rPr lang="vi-VN" dirty="0" smtClean="0">
                <a:latin typeface="Cambria" pitchFamily="18" charset="0"/>
              </a:rPr>
              <a:t>bus </a:t>
            </a:r>
            <a:r>
              <a:rPr lang="en-US" dirty="0" smtClean="0">
                <a:latin typeface="Cambria" pitchFamily="18" charset="0"/>
              </a:rPr>
              <a:t>information.</a:t>
            </a:r>
          </a:p>
          <a:p>
            <a:pPr marL="457200" indent="-457200">
              <a:buFontTx/>
              <a:buChar char="-"/>
            </a:pPr>
            <a:r>
              <a:rPr lang="vi-VN" dirty="0" smtClean="0">
                <a:latin typeface="Cambria" pitchFamily="18" charset="0"/>
              </a:rPr>
              <a:t>Parsing again at 0 AM everyday and allow staff notifed change.</a:t>
            </a:r>
            <a:endParaRPr lang="en-US" dirty="0" smtClean="0">
              <a:latin typeface="Cambria" pitchFamily="18" charset="0"/>
            </a:endParaRPr>
          </a:p>
          <a:p>
            <a:pPr marL="0" indent="0">
              <a:buNone/>
            </a:pPr>
            <a:endParaRPr lang="en-US" dirty="0">
              <a:latin typeface="Cambria" pitchFamily="18" charset="0"/>
            </a:endParaRPr>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288</a:t>
            </a:r>
            <a:endParaRPr lang="en-US" sz="1200" dirty="0">
              <a:solidFill>
                <a:schemeClr val="bg1">
                  <a:lumMod val="6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931" y="4972426"/>
            <a:ext cx="1536700" cy="1332657"/>
          </a:xfrm>
          <a:prstGeom prst="rect">
            <a:avLst/>
          </a:prstGeom>
        </p:spPr>
      </p:pic>
    </p:spTree>
    <p:extLst>
      <p:ext uri="{BB962C8B-B14F-4D97-AF65-F5344CB8AC3E}">
        <p14:creationId xmlns:p14="http://schemas.microsoft.com/office/powerpoint/2010/main" val="2872392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Disadvantages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endParaRPr sz="1350">
              <a:solidFill>
                <a:srgbClr val="000000"/>
              </a:solidFill>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endParaRPr sz="1350">
              <a:solidFill>
                <a:srgbClr val="000000"/>
              </a:solidFill>
            </a:endParaRPr>
          </a:p>
        </p:txBody>
      </p:sp>
      <p:sp>
        <p:nvSpPr>
          <p:cNvPr id="2" name="TextBox 1"/>
          <p:cNvSpPr txBox="1"/>
          <p:nvPr/>
        </p:nvSpPr>
        <p:spPr>
          <a:xfrm>
            <a:off x="919029" y="2787081"/>
            <a:ext cx="6641566" cy="523220"/>
          </a:xfrm>
          <a:prstGeom prst="rect">
            <a:avLst/>
          </a:prstGeom>
          <a:noFill/>
        </p:spPr>
        <p:txBody>
          <a:bodyPr wrap="square" rtlCol="0">
            <a:spAutoFit/>
          </a:bodyPr>
          <a:lstStyle/>
          <a:p>
            <a:r>
              <a:rPr lang="en-US" sz="2800" dirty="0" smtClean="0">
                <a:solidFill>
                  <a:srgbClr val="000000"/>
                </a:solidFill>
                <a:latin typeface="Cambria" charset="0"/>
                <a:ea typeface="Cambria" charset="0"/>
                <a:cs typeface="Cambria" charset="0"/>
              </a:rPr>
              <a:t>Smart wear has not had offline map yet.</a:t>
            </a:r>
            <a:endParaRPr lang="en-US" sz="2800" dirty="0">
              <a:solidFill>
                <a:srgbClr val="000000"/>
              </a:solidFill>
              <a:latin typeface="Cambria" charset="0"/>
              <a:ea typeface="Cambria" charset="0"/>
              <a:cs typeface="Cambria" charset="0"/>
            </a:endParaRPr>
          </a:p>
        </p:txBody>
      </p:sp>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1</a:t>
            </a:r>
            <a:endParaRPr lang="en" sz="2250" b="1" dirty="0">
              <a:solidFill>
                <a:srgbClr val="000000"/>
              </a:solidFill>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2</a:t>
            </a:r>
            <a:endParaRPr lang="en" sz="2250" b="1" dirty="0">
              <a:solidFill>
                <a:srgbClr val="000000"/>
              </a:solidFill>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algn="ctr"/>
            <a:r>
              <a:rPr lang="en-US" sz="2250" b="1" dirty="0">
                <a:solidFill>
                  <a:srgbClr val="000000"/>
                </a:solidFill>
              </a:rPr>
              <a:t>3</a:t>
            </a:r>
            <a:endParaRPr lang="en" sz="2250" b="1" dirty="0">
              <a:solidFill>
                <a:srgbClr val="000000"/>
              </a:solidFill>
            </a:endParaRPr>
          </a:p>
        </p:txBody>
      </p:sp>
      <p:grpSp>
        <p:nvGrpSpPr>
          <p:cNvPr id="4" name="Group 3"/>
          <p:cNvGrpSpPr/>
          <p:nvPr/>
        </p:nvGrpSpPr>
        <p:grpSpPr>
          <a:xfrm>
            <a:off x="2913486" y="3823988"/>
            <a:ext cx="1905162" cy="2463572"/>
            <a:chOff x="1561104" y="2901713"/>
            <a:chExt cx="2761260" cy="3570595"/>
          </a:xfrm>
        </p:grpSpPr>
        <p:pic>
          <p:nvPicPr>
            <p:cNvPr id="2052" name="Picture 4" descr="https://lh5.ggpht.com/dzRh03o3Qp2rhppax7MAUChSf_lcqHaK93RRC26R08BKaYQI2FmSKy7bPn9iUm0DeRzE=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04" y="2901713"/>
              <a:ext cx="2761260" cy="3570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685" y="3763468"/>
              <a:ext cx="1907574" cy="185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289</a:t>
            </a:r>
            <a:endParaRPr lang="en-US" sz="1200" dirty="0">
              <a:solidFill>
                <a:schemeClr val="bg1">
                  <a:lumMod val="65000"/>
                </a:schemeClr>
              </a:solidFill>
            </a:endParaRPr>
          </a:p>
        </p:txBody>
      </p:sp>
    </p:spTree>
    <p:extLst>
      <p:ext uri="{BB962C8B-B14F-4D97-AF65-F5344CB8AC3E}">
        <p14:creationId xmlns:p14="http://schemas.microsoft.com/office/powerpoint/2010/main" val="1485086558"/>
      </p:ext>
    </p:extLst>
  </p:cSld>
  <p:clrMapOvr>
    <a:masterClrMapping/>
  </p:clrMapOvr>
  <p:transition spd="slow">
    <p:cut/>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6"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845" y="1598329"/>
            <a:ext cx="4896155" cy="5176489"/>
          </a:xfrm>
          <a:prstGeom prst="rect">
            <a:avLst/>
          </a:prstGeom>
        </p:spPr>
      </p:pic>
      <p:sp>
        <p:nvSpPr>
          <p:cNvPr id="5" name="TextBox 4"/>
          <p:cNvSpPr txBox="1"/>
          <p:nvPr/>
        </p:nvSpPr>
        <p:spPr>
          <a:xfrm>
            <a:off x="355601" y="3562378"/>
            <a:ext cx="4944534"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Support collecting data from bus driver</a:t>
            </a:r>
          </a:p>
        </p:txBody>
      </p:sp>
      <p:sp>
        <p:nvSpPr>
          <p:cNvPr id="10"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290</a:t>
            </a:r>
            <a:endParaRPr lang="en-US" sz="1200" dirty="0">
              <a:solidFill>
                <a:schemeClr val="bg1">
                  <a:lumMod val="65000"/>
                </a:schemeClr>
              </a:solidFill>
            </a:endParaRPr>
          </a:p>
        </p:txBody>
      </p:sp>
    </p:spTree>
    <p:extLst>
      <p:ext uri="{BB962C8B-B14F-4D97-AF65-F5344CB8AC3E}">
        <p14:creationId xmlns:p14="http://schemas.microsoft.com/office/powerpoint/2010/main" val="83646997"/>
      </p:ext>
    </p:extLst>
  </p:cSld>
  <p:clrMapOvr>
    <a:masterClrMapping/>
  </p:clrMapOvr>
  <p:transition spd="slow">
    <p:cut/>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27194" y="6388102"/>
            <a:ext cx="2057400" cy="365125"/>
          </a:xfrm>
        </p:spPr>
        <p:txBody>
          <a:bodyPr/>
          <a:lstStyle/>
          <a:p>
            <a:pPr algn="r"/>
            <a:r>
              <a:rPr lang="en-US" sz="1200" dirty="0" smtClean="0">
                <a:solidFill>
                  <a:schemeClr val="bg1">
                    <a:lumMod val="65000"/>
                  </a:schemeClr>
                </a:solidFill>
              </a:rPr>
              <a:t>291</a:t>
            </a:r>
            <a:endParaRPr lang="en-US" sz="1200" dirty="0">
              <a:solidFill>
                <a:schemeClr val="bg1">
                  <a:lumMod val="65000"/>
                </a:schemeClr>
              </a:solidFill>
            </a:endParaRPr>
          </a:p>
        </p:txBody>
      </p:sp>
    </p:spTree>
    <p:extLst>
      <p:ext uri="{BB962C8B-B14F-4D97-AF65-F5344CB8AC3E}">
        <p14:creationId xmlns:p14="http://schemas.microsoft.com/office/powerpoint/2010/main" val="234665942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11" name="Slide Number Placeholder 4"/>
          <p:cNvSpPr>
            <a:spLocks noGrp="1"/>
          </p:cNvSpPr>
          <p:nvPr>
            <p:ph type="sldNum" sz="quarter" idx="12"/>
          </p:nvPr>
        </p:nvSpPr>
        <p:spPr>
          <a:xfrm>
            <a:off x="6751864" y="6398988"/>
            <a:ext cx="2057400" cy="365125"/>
          </a:xfrm>
        </p:spPr>
        <p:txBody>
          <a:bodyPr/>
          <a:lstStyle/>
          <a:p>
            <a:pPr algn="r"/>
            <a:r>
              <a:rPr lang="en-US" sz="1200" dirty="0" smtClean="0">
                <a:solidFill>
                  <a:schemeClr val="bg1">
                    <a:lumMod val="65000"/>
                  </a:schemeClr>
                </a:solidFill>
              </a:rPr>
              <a:t>292</a:t>
            </a:r>
            <a:endParaRPr lang="en-US" sz="1200" dirty="0">
              <a:solidFill>
                <a:schemeClr val="bg1">
                  <a:lumMod val="65000"/>
                </a:schemeClr>
              </a:solidFill>
            </a:endParaRPr>
          </a:p>
        </p:txBody>
      </p:sp>
    </p:spTree>
    <p:extLst>
      <p:ext uri="{BB962C8B-B14F-4D97-AF65-F5344CB8AC3E}">
        <p14:creationId xmlns:p14="http://schemas.microsoft.com/office/powerpoint/2010/main" val="387361215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067951"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6800672" y="6377216"/>
            <a:ext cx="2057400" cy="365125"/>
          </a:xfrm>
        </p:spPr>
        <p:txBody>
          <a:bodyPr/>
          <a:lstStyle/>
          <a:p>
            <a:pPr algn="r"/>
            <a:r>
              <a:rPr lang="en-US" sz="1200" dirty="0" smtClean="0">
                <a:solidFill>
                  <a:schemeClr val="bg1">
                    <a:lumMod val="65000"/>
                  </a:schemeClr>
                </a:solidFill>
              </a:rPr>
              <a:t>293</a:t>
            </a:r>
            <a:endParaRPr lang="en-US" sz="1200" dirty="0">
              <a:solidFill>
                <a:schemeClr val="bg1">
                  <a:lumMod val="65000"/>
                </a:schemeClr>
              </a:solidFill>
            </a:endParaRPr>
          </a:p>
        </p:txBody>
      </p:sp>
    </p:spTree>
    <p:extLst>
      <p:ext uri="{BB962C8B-B14F-4D97-AF65-F5344CB8AC3E}">
        <p14:creationId xmlns:p14="http://schemas.microsoft.com/office/powerpoint/2010/main" val="34450993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3" name="Text Placeholder 2"/>
          <p:cNvSpPr>
            <a:spLocks noGrp="1"/>
          </p:cNvSpPr>
          <p:nvPr>
            <p:ph type="body" idx="1"/>
          </p:nvPr>
        </p:nvSpPr>
        <p:spPr>
          <a:xfrm>
            <a:off x="486958" y="2562484"/>
            <a:ext cx="8229600" cy="938256"/>
          </a:xfrm>
        </p:spPr>
        <p:txBody>
          <a:bodyPr/>
          <a:lstStyle/>
          <a:p>
            <a:r>
              <a:rPr lang="vi-VN" sz="2800" dirty="0">
                <a:latin typeface="Cambria" charset="0"/>
                <a:ea typeface="Cambria" charset="0"/>
                <a:cs typeface="Cambria" charset="0"/>
              </a:rPr>
              <a:t>Supporting blind people fully use application.</a:t>
            </a:r>
            <a:endParaRPr lang="en-US" sz="2800" dirty="0">
              <a:latin typeface="Cambria" charset="0"/>
              <a:ea typeface="Cambria" charset="0"/>
              <a:cs typeface="Cambria" charset="0"/>
            </a:endParaRPr>
          </a:p>
          <a:p>
            <a:endParaRPr lang="en-US" dirty="0"/>
          </a:p>
        </p:txBody>
      </p:sp>
      <p:sp>
        <p:nvSpPr>
          <p:cNvPr id="9"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0"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79" y="3587566"/>
            <a:ext cx="2136707" cy="2947182"/>
          </a:xfrm>
          <a:prstGeom prst="rect">
            <a:avLst/>
          </a:prstGeom>
        </p:spPr>
      </p:pic>
      <p:sp>
        <p:nvSpPr>
          <p:cNvPr id="5" name="Rectangle 4"/>
          <p:cNvSpPr/>
          <p:nvPr/>
        </p:nvSpPr>
        <p:spPr>
          <a:xfrm>
            <a:off x="6270354" y="3500740"/>
            <a:ext cx="2455359" cy="3034008"/>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1. Đường đi từ nhà tới trường</a:t>
            </a:r>
          </a:p>
          <a:p>
            <a:pPr marL="0" marR="0" lvl="0" indent="0" defTabSz="914400" eaLnBrk="1" fontAlgn="auto" latinLnBrk="0" hangingPunct="1">
              <a:lnSpc>
                <a:spcPct val="100000"/>
              </a:lnSpc>
              <a:spcBef>
                <a:spcPts val="0"/>
              </a:spcBef>
              <a:spcAft>
                <a:spcPts val="0"/>
              </a:spcAft>
              <a:buClrTx/>
              <a:buSzTx/>
              <a:buFontTx/>
              <a:buNone/>
              <a:tabLst/>
              <a:defRPr/>
            </a:pPr>
            <a:endParaRPr kumimoji="0" lang="vi-VN" sz="2000" b="1" i="0" u="none" strike="noStrike" kern="0" cap="none" spc="0" normalizeH="0" baseline="0" noProof="0" dirty="0" smtClean="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chemeClr val="tx1"/>
                </a:solidFill>
                <a:effectLst/>
                <a:uLnTx/>
                <a:uFillTx/>
              </a:rPr>
              <a:t>2. Đường đi từ chợ về nhà.</a:t>
            </a:r>
          </a:p>
        </p:txBody>
      </p:sp>
      <p:sp>
        <p:nvSpPr>
          <p:cNvPr id="13" name="Left Arrow 12"/>
          <p:cNvSpPr/>
          <p:nvPr/>
        </p:nvSpPr>
        <p:spPr>
          <a:xfrm>
            <a:off x="4006935" y="5719157"/>
            <a:ext cx="2044931" cy="28263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058374" y="5349825"/>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Text To Speech</a:t>
            </a:r>
            <a:endParaRPr kumimoji="0" lang="en-US" sz="2000" b="1" i="0" u="none" strike="noStrike" kern="0" cap="none" spc="0" normalizeH="0" baseline="0" noProof="0" dirty="0">
              <a:ln>
                <a:noFill/>
              </a:ln>
              <a:solidFill>
                <a:sysClr val="windowText" lastClr="000000"/>
              </a:solidFill>
              <a:effectLst/>
              <a:uLnTx/>
              <a:uFillTx/>
            </a:endParaRPr>
          </a:p>
        </p:txBody>
      </p:sp>
      <p:sp>
        <p:nvSpPr>
          <p:cNvPr id="6" name="Right Arrow 5"/>
          <p:cNvSpPr/>
          <p:nvPr/>
        </p:nvSpPr>
        <p:spPr>
          <a:xfrm>
            <a:off x="4006935" y="4156364"/>
            <a:ext cx="2044931" cy="3491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3849041" y="3783413"/>
            <a:ext cx="20430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000" b="1" i="0" u="none" strike="noStrike" kern="0" cap="none" spc="0" normalizeH="0" baseline="0" noProof="0" dirty="0" smtClean="0">
                <a:ln>
                  <a:noFill/>
                </a:ln>
                <a:solidFill>
                  <a:sysClr val="windowText" lastClr="000000"/>
                </a:solidFill>
                <a:effectLst/>
                <a:uLnTx/>
                <a:uFillTx/>
              </a:rPr>
              <a:t>Speech To Text</a:t>
            </a:r>
            <a:endParaRPr kumimoji="0" lang="en-US" sz="2000" b="1" i="0" u="none" strike="noStrike" kern="0" cap="none" spc="0" normalizeH="0" baseline="0" noProof="0" dirty="0">
              <a:ln>
                <a:noFill/>
              </a:ln>
              <a:solidFill>
                <a:sysClr val="windowText" lastClr="000000"/>
              </a:solidFill>
              <a:effectLst/>
              <a:uLnTx/>
              <a:uFillTx/>
            </a:endParaRPr>
          </a:p>
        </p:txBody>
      </p:sp>
      <p:sp>
        <p:nvSpPr>
          <p:cNvPr id="15" name="Slide Number Placeholder 4"/>
          <p:cNvSpPr>
            <a:spLocks noGrp="1"/>
          </p:cNvSpPr>
          <p:nvPr>
            <p:ph type="sldNum" sz="quarter" idx="12"/>
          </p:nvPr>
        </p:nvSpPr>
        <p:spPr>
          <a:xfrm>
            <a:off x="7046566" y="6538913"/>
            <a:ext cx="2057400" cy="365125"/>
          </a:xfrm>
        </p:spPr>
        <p:txBody>
          <a:bodyPr/>
          <a:lstStyle/>
          <a:p>
            <a:pPr algn="r"/>
            <a:r>
              <a:rPr lang="en-US" sz="1200" dirty="0" smtClean="0">
                <a:solidFill>
                  <a:schemeClr val="bg1">
                    <a:lumMod val="65000"/>
                  </a:schemeClr>
                </a:solidFill>
              </a:rPr>
              <a:t>294</a:t>
            </a:r>
            <a:endParaRPr lang="en-US" sz="1200" dirty="0">
              <a:solidFill>
                <a:schemeClr val="bg1">
                  <a:lumMod val="65000"/>
                </a:schemeClr>
              </a:solidFill>
            </a:endParaRPr>
          </a:p>
        </p:txBody>
      </p:sp>
    </p:spTree>
    <p:extLst>
      <p:ext uri="{BB962C8B-B14F-4D97-AF65-F5344CB8AC3E}">
        <p14:creationId xmlns:p14="http://schemas.microsoft.com/office/powerpoint/2010/main" val="87117762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395979" y="2817809"/>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
        <p:nvSpPr>
          <p:cNvPr id="14" name="Slide Number Placeholder 4"/>
          <p:cNvSpPr>
            <a:spLocks noGrp="1"/>
          </p:cNvSpPr>
          <p:nvPr>
            <p:ph type="sldNum" sz="quarter" idx="12"/>
          </p:nvPr>
        </p:nvSpPr>
        <p:spPr>
          <a:xfrm>
            <a:off x="7032351" y="6481083"/>
            <a:ext cx="2057400" cy="365125"/>
          </a:xfrm>
        </p:spPr>
        <p:txBody>
          <a:bodyPr/>
          <a:lstStyle/>
          <a:p>
            <a:pPr algn="r"/>
            <a:r>
              <a:rPr lang="en-US" sz="1200" dirty="0" smtClean="0">
                <a:solidFill>
                  <a:schemeClr val="bg1">
                    <a:lumMod val="65000"/>
                  </a:schemeClr>
                </a:solidFill>
              </a:rPr>
              <a:t>295</a:t>
            </a:r>
            <a:endParaRPr lang="en-US" sz="1200" dirty="0">
              <a:solidFill>
                <a:schemeClr val="bg1">
                  <a:lumMod val="65000"/>
                </a:schemeClr>
              </a:solidFill>
            </a:endParaRPr>
          </a:p>
        </p:txBody>
      </p:sp>
    </p:spTree>
    <p:extLst>
      <p:ext uri="{BB962C8B-B14F-4D97-AF65-F5344CB8AC3E}">
        <p14:creationId xmlns:p14="http://schemas.microsoft.com/office/powerpoint/2010/main" val="1645797115"/>
      </p:ext>
    </p:extLst>
  </p:cSld>
  <p:clrMapOvr>
    <a:masterClrMapping/>
  </p:clrMapOvr>
  <p:transition spd="slow">
    <p:cut/>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395979" y="2817809"/>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
        <p:nvSpPr>
          <p:cNvPr id="14" name="Slide Number Placeholder 4"/>
          <p:cNvSpPr>
            <a:spLocks noGrp="1"/>
          </p:cNvSpPr>
          <p:nvPr>
            <p:ph type="sldNum" sz="quarter" idx="12"/>
          </p:nvPr>
        </p:nvSpPr>
        <p:spPr>
          <a:xfrm>
            <a:off x="7032351" y="6481083"/>
            <a:ext cx="2057400" cy="365125"/>
          </a:xfrm>
        </p:spPr>
        <p:txBody>
          <a:bodyPr/>
          <a:lstStyle/>
          <a:p>
            <a:pPr algn="r"/>
            <a:r>
              <a:rPr lang="en-US" sz="1200" dirty="0" smtClean="0">
                <a:solidFill>
                  <a:schemeClr val="bg1">
                    <a:lumMod val="65000"/>
                  </a:schemeClr>
                </a:solidFill>
              </a:rPr>
              <a:t>295</a:t>
            </a:r>
            <a:endParaRPr lang="en-US" sz="1200" dirty="0">
              <a:solidFill>
                <a:schemeClr val="bg1">
                  <a:lumMod val="65000"/>
                </a:schemeClr>
              </a:solidFill>
            </a:endParaRPr>
          </a:p>
        </p:txBody>
      </p:sp>
      <p:sp>
        <p:nvSpPr>
          <p:cNvPr id="4" name="Oval 3"/>
          <p:cNvSpPr/>
          <p:nvPr/>
        </p:nvSpPr>
        <p:spPr>
          <a:xfrm>
            <a:off x="2036629" y="5705801"/>
            <a:ext cx="631620" cy="58461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p:cNvSpPr/>
          <p:nvPr/>
        </p:nvSpPr>
        <p:spPr>
          <a:xfrm rot="13095252">
            <a:off x="1106103" y="5574460"/>
            <a:ext cx="819110" cy="4140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2521953">
            <a:off x="1183806" y="5253879"/>
            <a:ext cx="764184" cy="369332"/>
          </a:xfrm>
          <a:prstGeom prst="rect">
            <a:avLst/>
          </a:prstGeom>
          <a:noFill/>
        </p:spPr>
        <p:txBody>
          <a:bodyPr wrap="none" rtlCol="0">
            <a:spAutoFit/>
          </a:bodyPr>
          <a:lstStyle/>
          <a:p>
            <a:r>
              <a:rPr lang="vi-VN" dirty="0" smtClean="0">
                <a:latin typeface="Cambria" charset="0"/>
                <a:ea typeface="Cambria" charset="0"/>
                <a:cs typeface="Cambria" charset="0"/>
              </a:rPr>
              <a:t>kẹt xe</a:t>
            </a:r>
            <a:endParaRPr lang="en-US" dirty="0">
              <a:latin typeface="Cambria" charset="0"/>
              <a:ea typeface="Cambria" charset="0"/>
              <a:cs typeface="Cambria" charset="0"/>
            </a:endParaRPr>
          </a:p>
        </p:txBody>
      </p:sp>
    </p:spTree>
    <p:extLst>
      <p:ext uri="{BB962C8B-B14F-4D97-AF65-F5344CB8AC3E}">
        <p14:creationId xmlns:p14="http://schemas.microsoft.com/office/powerpoint/2010/main" val="1629583974"/>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sp>
        <p:nvSpPr>
          <p:cNvPr id="13" name="TextBox 12"/>
          <p:cNvSpPr txBox="1"/>
          <p:nvPr/>
        </p:nvSpPr>
        <p:spPr>
          <a:xfrm>
            <a:off x="2603575" y="5871473"/>
            <a:ext cx="135360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290142" y="6173138"/>
            <a:ext cx="1971080"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Bến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xe</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quận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smtClean="0">
                <a:ln>
                  <a:noFill/>
                </a:ln>
                <a:solidFill>
                  <a:srgbClr val="FF0000"/>
                </a:solidFill>
                <a:effectLst/>
                <a:uLnTx/>
                <a:uFillTx/>
                <a:latin typeface="Cambria" pitchFamily="18" charset="0"/>
              </a:rPr>
              <a:t>8</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80" y="462325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544286" y="2306691"/>
            <a:ext cx="2574410" cy="1947230"/>
            <a:chOff x="30615" y="3172338"/>
            <a:chExt cx="2172806" cy="1947230"/>
          </a:xfrm>
        </p:grpSpPr>
        <p:grpSp>
          <p:nvGrpSpPr>
            <p:cNvPr id="16" name="Group 15"/>
            <p:cNvGrpSpPr/>
            <p:nvPr/>
          </p:nvGrpSpPr>
          <p:grpSpPr>
            <a:xfrm>
              <a:off x="202390" y="3172338"/>
              <a:ext cx="1301730" cy="1621776"/>
              <a:chOff x="978038" y="3090433"/>
              <a:chExt cx="1301730" cy="1704379"/>
            </a:xfrm>
          </p:grpSpPr>
          <p:sp>
            <p:nvSpPr>
              <p:cNvPr id="18" name="TextBox 17"/>
              <p:cNvSpPr txBox="1"/>
              <p:nvPr/>
            </p:nvSpPr>
            <p:spPr>
              <a:xfrm>
                <a:off x="1140324" y="4309633"/>
                <a:ext cx="1139444"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9" name="Picture 3" descr="C:\Users\ngoan\Desktop\image\tha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8038" y="3090433"/>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30615" y="4688681"/>
              <a:ext cx="217280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5"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3</a:t>
            </a:r>
          </a:p>
        </p:txBody>
      </p:sp>
    </p:spTree>
    <p:extLst>
      <p:ext uri="{BB962C8B-B14F-4D97-AF65-F5344CB8AC3E}">
        <p14:creationId xmlns:p14="http://schemas.microsoft.com/office/powerpoint/2010/main" val="333958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137159" y="76914"/>
          <a:ext cx="5742347" cy="5978623"/>
        </p:xfrm>
        <a:graphic>
          <a:graphicData uri="http://schemas.openxmlformats.org/drawingml/2006/table">
            <a:tbl>
              <a:tblPr firstRow="1" bandRow="1">
                <a:tableStyleId>{5C22544A-7EE6-4342-B048-85BDC9FD1C3A}</a:tableStyleId>
              </a:tblPr>
              <a:tblGrid>
                <a:gridCol w="754659">
                  <a:extLst>
                    <a:ext uri="{9D8B030D-6E8A-4147-A177-3AD203B41FA5}">
                      <a16:colId xmlns:a16="http://schemas.microsoft.com/office/drawing/2014/main" xmlns="" val="20000"/>
                    </a:ext>
                  </a:extLst>
                </a:gridCol>
                <a:gridCol w="4987688">
                  <a:extLst>
                    <a:ext uri="{9D8B030D-6E8A-4147-A177-3AD203B41FA5}">
                      <a16:colId xmlns:a16="http://schemas.microsoft.com/office/drawing/2014/main" xmlns="" val="20001"/>
                    </a:ext>
                  </a:extLst>
                </a:gridCol>
              </a:tblGrid>
              <a:tr h="394829">
                <a:tc>
                  <a:txBody>
                    <a:bodyPr/>
                    <a:lstStyle/>
                    <a:p>
                      <a:pPr algn="ctr"/>
                      <a:r>
                        <a:rPr lang="en-US" sz="1600" dirty="0" smtClean="0"/>
                        <a:t>Index</a:t>
                      </a:r>
                      <a:endParaRPr lang="en-US" sz="1600" dirty="0"/>
                    </a:p>
                  </a:txBody>
                  <a:tcPr/>
                </a:tc>
                <a:tc>
                  <a:txBody>
                    <a:bodyPr/>
                    <a:lstStyle/>
                    <a:p>
                      <a:pPr algn="ctr"/>
                      <a:r>
                        <a:rPr lang="en-US" dirty="0" smtClean="0"/>
                        <a:t>Sample value</a:t>
                      </a:r>
                      <a:endParaRPr lang="en-US" dirty="0"/>
                    </a:p>
                  </a:txBody>
                  <a:tcPr/>
                </a:tc>
                <a:extLst>
                  <a:ext uri="{0D108BD9-81ED-4DB2-BD59-A6C34878D82A}">
                    <a16:rowId xmlns:a16="http://schemas.microsoft.com/office/drawing/2014/main" xmlns="" val="10000"/>
                  </a:ext>
                </a:extLst>
              </a:tr>
              <a:tr h="366218">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0001"/>
                  </a:ext>
                </a:extLst>
              </a:tr>
              <a:tr h="366218">
                <a:tc>
                  <a:txBody>
                    <a:bodyPr/>
                    <a:lstStyle/>
                    <a:p>
                      <a:pPr algn="ctr"/>
                      <a:r>
                        <a:rPr lang="en-US" dirty="0" smtClean="0"/>
                        <a:t>1</a:t>
                      </a:r>
                      <a:endParaRPr lang="en-US" dirty="0"/>
                    </a:p>
                  </a:txBody>
                  <a:tcPr/>
                </a:tc>
                <a:tc>
                  <a:txBody>
                    <a:bodyPr/>
                    <a:lstStyle/>
                    <a:p>
                      <a:pPr algn="ctr"/>
                      <a:r>
                        <a:rPr lang="en-US" dirty="0" smtClean="0"/>
                        <a:t>8999</a:t>
                      </a:r>
                      <a:endParaRPr lang="en-US" dirty="0"/>
                    </a:p>
                  </a:txBody>
                  <a:tcPr/>
                </a:tc>
                <a:extLst>
                  <a:ext uri="{0D108BD9-81ED-4DB2-BD59-A6C34878D82A}">
                    <a16:rowId xmlns:a16="http://schemas.microsoft.com/office/drawing/2014/main" xmlns="" val="10002"/>
                  </a:ext>
                </a:extLst>
              </a:tr>
              <a:tr h="366218">
                <a:tc>
                  <a:txBody>
                    <a:bodyPr/>
                    <a:lstStyle/>
                    <a:p>
                      <a:pPr algn="ctr"/>
                      <a:r>
                        <a:rPr lang="en-US" dirty="0" smtClean="0"/>
                        <a:t>2</a:t>
                      </a:r>
                      <a:endParaRPr lang="en-US" dirty="0"/>
                    </a:p>
                  </a:txBody>
                  <a:tcPr/>
                </a:tc>
                <a:tc>
                  <a:txBody>
                    <a:bodyPr/>
                    <a:lstStyle/>
                    <a:p>
                      <a:pPr algn="ctr"/>
                      <a:r>
                        <a:rPr lang="en-US" dirty="0" smtClean="0"/>
                        <a:t>8994</a:t>
                      </a:r>
                      <a:endParaRPr lang="en-US" dirty="0"/>
                    </a:p>
                  </a:txBody>
                  <a:tcPr/>
                </a:tc>
                <a:extLst>
                  <a:ext uri="{0D108BD9-81ED-4DB2-BD59-A6C34878D82A}">
                    <a16:rowId xmlns:a16="http://schemas.microsoft.com/office/drawing/2014/main" xmlns="" val="10003"/>
                  </a:ext>
                </a:extLst>
              </a:tr>
              <a:tr h="366218">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rgbClr val="FF0000"/>
                          </a:solidFill>
                          <a:effectLst/>
                          <a:latin typeface="Cambria" panose="02040503050406030204" pitchFamily="18" charset="0"/>
                          <a:ea typeface="+mn-ea"/>
                          <a:cs typeface="+mn-cs"/>
                        </a:rPr>
                        <a:t>106.70589000000001,10.776800000000001 106.70627,10.775810000000002 106.70623,10.77579 106.70617000000001,10.77576 ...</a:t>
                      </a:r>
                      <a:endParaRPr lang="en-US" sz="1600" dirty="0" smtClean="0">
                        <a:solidFill>
                          <a:srgbClr val="FF0000"/>
                        </a:solidFill>
                        <a:latin typeface="Cambria" panose="02040503050406030204" pitchFamily="18" charset="0"/>
                      </a:endParaRPr>
                    </a:p>
                  </a:txBody>
                  <a:tcPr/>
                </a:tc>
                <a:extLst>
                  <a:ext uri="{0D108BD9-81ED-4DB2-BD59-A6C34878D82A}">
                    <a16:rowId xmlns:a16="http://schemas.microsoft.com/office/drawing/2014/main" xmlns="" val="10004"/>
                  </a:ext>
                </a:extLst>
              </a:tr>
              <a:tr h="366218">
                <a:tc>
                  <a:txBody>
                    <a:bodyPr/>
                    <a:lstStyle/>
                    <a:p>
                      <a:pPr algn="ctr"/>
                      <a:r>
                        <a:rPr lang="en-US" dirty="0" smtClean="0"/>
                        <a:t>4</a:t>
                      </a:r>
                      <a:endParaRPr lang="en-US" dirty="0"/>
                    </a:p>
                  </a:txBody>
                  <a:tcPr/>
                </a:tc>
                <a:tc>
                  <a:txBody>
                    <a:bodyPr/>
                    <a:lstStyle/>
                    <a:p>
                      <a:pPr algn="ctr"/>
                      <a:r>
                        <a:rPr lang="en-US" dirty="0" smtClean="0"/>
                        <a:t>True</a:t>
                      </a:r>
                      <a:endParaRPr lang="en-US" dirty="0"/>
                    </a:p>
                  </a:txBody>
                  <a:tcPr/>
                </a:tc>
                <a:extLst>
                  <a:ext uri="{0D108BD9-81ED-4DB2-BD59-A6C34878D82A}">
                    <a16:rowId xmlns:a16="http://schemas.microsoft.com/office/drawing/2014/main" xmlns="" val="10005"/>
                  </a:ext>
                </a:extLst>
              </a:tr>
              <a:tr h="366218">
                <a:tc>
                  <a:txBody>
                    <a:bodyPr/>
                    <a:lstStyle/>
                    <a:p>
                      <a:pPr algn="ctr"/>
                      <a:r>
                        <a:rPr lang="en-US" dirty="0" smtClean="0"/>
                        <a:t>5</a:t>
                      </a:r>
                      <a:endParaRPr lang="en-US" dirty="0"/>
                    </a:p>
                  </a:txBody>
                  <a:tcPr/>
                </a:tc>
                <a:tc>
                  <a:txBody>
                    <a:bodyPr/>
                    <a:lstStyle/>
                    <a:p>
                      <a:pPr algn="ctr"/>
                      <a:r>
                        <a:rPr lang="en-US" sz="1800" b="0" i="0" kern="1200" dirty="0" smtClean="0">
                          <a:solidFill>
                            <a:schemeClr val="dk1"/>
                          </a:solidFill>
                          <a:effectLst/>
                          <a:latin typeface="+mn-lt"/>
                          <a:ea typeface="+mn-ea"/>
                          <a:cs typeface="+mn-cs"/>
                        </a:rPr>
                        <a:t>1</a:t>
                      </a:r>
                      <a:endParaRPr lang="en-US" dirty="0"/>
                    </a:p>
                  </a:txBody>
                  <a:tcPr/>
                </a:tc>
                <a:extLst>
                  <a:ext uri="{0D108BD9-81ED-4DB2-BD59-A6C34878D82A}">
                    <a16:rowId xmlns:a16="http://schemas.microsoft.com/office/drawing/2014/main" xmlns="" val="10006"/>
                  </a:ext>
                </a:extLst>
              </a:tr>
              <a:tr h="366218">
                <a:tc>
                  <a:txBody>
                    <a:bodyPr/>
                    <a:lstStyle/>
                    <a:p>
                      <a:pPr algn="ctr"/>
                      <a:r>
                        <a:rPr lang="en-US" dirty="0" smtClean="0"/>
                        <a:t>6</a:t>
                      </a:r>
                      <a:endParaRPr lang="en-US" dirty="0"/>
                    </a:p>
                  </a:txBody>
                  <a:tcPr/>
                </a:tc>
                <a:tc>
                  <a:txBody>
                    <a:bodyPr/>
                    <a:lstStyle/>
                    <a:p>
                      <a:pPr algn="ctr"/>
                      <a:r>
                        <a:rPr lang="en-US" sz="1800" b="0" i="0" kern="1200" dirty="0" smtClean="0">
                          <a:solidFill>
                            <a:schemeClr val="dk1"/>
                          </a:solidFill>
                          <a:effectLst/>
                          <a:latin typeface="+mn-lt"/>
                          <a:ea typeface="+mn-ea"/>
                          <a:cs typeface="+mn-cs"/>
                        </a:rPr>
                        <a:t>468.747807122203</a:t>
                      </a:r>
                      <a:endParaRPr lang="en-US" dirty="0"/>
                    </a:p>
                  </a:txBody>
                  <a:tcPr/>
                </a:tc>
                <a:extLst>
                  <a:ext uri="{0D108BD9-81ED-4DB2-BD59-A6C34878D82A}">
                    <a16:rowId xmlns:a16="http://schemas.microsoft.com/office/drawing/2014/main" xmlns="" val="10007"/>
                  </a:ext>
                </a:extLst>
              </a:tr>
              <a:tr h="366218">
                <a:tc>
                  <a:txBody>
                    <a:bodyPr/>
                    <a:lstStyle/>
                    <a:p>
                      <a:pPr algn="ctr"/>
                      <a:r>
                        <a:rPr lang="en-US" dirty="0" smtClean="0"/>
                        <a:t>7</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a:t>
                      </a:r>
                      <a:endParaRPr lang="en-US" dirty="0"/>
                    </a:p>
                  </a:txBody>
                  <a:tcPr/>
                </a:tc>
                <a:extLst>
                  <a:ext uri="{0D108BD9-81ED-4DB2-BD59-A6C34878D82A}">
                    <a16:rowId xmlns:a16="http://schemas.microsoft.com/office/drawing/2014/main" xmlns="" val="10008"/>
                  </a:ext>
                </a:extLst>
              </a:tr>
              <a:tr h="366218">
                <a:tc>
                  <a:txBody>
                    <a:bodyPr/>
                    <a:lstStyle/>
                    <a:p>
                      <a:pPr algn="ctr"/>
                      <a:r>
                        <a:rPr lang="en-US" dirty="0" smtClean="0"/>
                        <a:t>8</a:t>
                      </a:r>
                      <a:endParaRPr lang="en-US" dirty="0"/>
                    </a:p>
                  </a:txBody>
                  <a:tcPr/>
                </a:tc>
                <a:tc>
                  <a:txBody>
                    <a:bodyPr/>
                    <a:lstStyle/>
                    <a:p>
                      <a:pPr algn="ctr"/>
                      <a:r>
                        <a:rPr lang="en-US" sz="1800" b="0" i="0" kern="1200" dirty="0" smtClean="0">
                          <a:solidFill>
                            <a:schemeClr val="dk1"/>
                          </a:solidFill>
                          <a:effectLst/>
                          <a:latin typeface="+mn-lt"/>
                          <a:ea typeface="+mn-ea"/>
                          <a:cs typeface="+mn-cs"/>
                        </a:rPr>
                        <a:t>106.705856990563</a:t>
                      </a:r>
                      <a:endParaRPr lang="en-US" dirty="0"/>
                    </a:p>
                  </a:txBody>
                  <a:tcPr/>
                </a:tc>
                <a:extLst>
                  <a:ext uri="{0D108BD9-81ED-4DB2-BD59-A6C34878D82A}">
                    <a16:rowId xmlns:a16="http://schemas.microsoft.com/office/drawing/2014/main" xmlns="" val="10009"/>
                  </a:ext>
                </a:extLst>
              </a:tr>
              <a:tr h="366218">
                <a:tc>
                  <a:txBody>
                    <a:bodyPr/>
                    <a:lstStyle/>
                    <a:p>
                      <a:pPr algn="ctr"/>
                      <a:r>
                        <a:rPr lang="en-US" dirty="0" smtClean="0"/>
                        <a:t>9</a:t>
                      </a:r>
                      <a:endParaRPr lang="en-US" dirty="0"/>
                    </a:p>
                  </a:txBody>
                  <a:tcPr/>
                </a:tc>
                <a:tc>
                  <a:txBody>
                    <a:bodyPr/>
                    <a:lstStyle/>
                    <a:p>
                      <a:pPr algn="ctr"/>
                      <a:r>
                        <a:rPr lang="en-US" sz="1800" b="0" i="0" kern="1200" dirty="0" smtClean="0">
                          <a:solidFill>
                            <a:schemeClr val="dk1"/>
                          </a:solidFill>
                          <a:effectLst/>
                          <a:latin typeface="+mn-lt"/>
                          <a:ea typeface="+mn-ea"/>
                          <a:cs typeface="+mn-cs"/>
                        </a:rPr>
                        <a:t>10.7767894851893</a:t>
                      </a:r>
                      <a:endParaRPr lang="en-US" dirty="0"/>
                    </a:p>
                  </a:txBody>
                  <a:tcPr/>
                </a:tc>
                <a:extLst>
                  <a:ext uri="{0D108BD9-81ED-4DB2-BD59-A6C34878D82A}">
                    <a16:rowId xmlns:a16="http://schemas.microsoft.com/office/drawing/2014/main" xmlns="" val="10010"/>
                  </a:ext>
                </a:extLst>
              </a:tr>
              <a:tr h="366218">
                <a:tc>
                  <a:txBody>
                    <a:bodyPr/>
                    <a:lstStyle/>
                    <a:p>
                      <a:pPr algn="ctr"/>
                      <a:r>
                        <a:rPr lang="en-US" dirty="0" smtClean="0"/>
                        <a:t>10</a:t>
                      </a:r>
                      <a:endParaRPr lang="en-US" dirty="0"/>
                    </a:p>
                  </a:txBody>
                  <a:tcPr/>
                </a:tc>
                <a:tc>
                  <a:txBody>
                    <a:bodyPr/>
                    <a:lstStyle/>
                    <a:p>
                      <a:pPr algn="ctr"/>
                      <a:r>
                        <a:rPr lang="en-US" sz="1800" b="0" i="0" kern="1200" dirty="0" smtClean="0">
                          <a:solidFill>
                            <a:schemeClr val="dk1"/>
                          </a:solidFill>
                          <a:effectLst/>
                          <a:latin typeface="+mn-lt"/>
                          <a:ea typeface="+mn-ea"/>
                          <a:cs typeface="+mn-cs"/>
                        </a:rPr>
                        <a:t>01</a:t>
                      </a:r>
                      <a:endParaRPr lang="en-US" dirty="0"/>
                    </a:p>
                  </a:txBody>
                  <a:tcPr/>
                </a:tc>
                <a:extLst>
                  <a:ext uri="{0D108BD9-81ED-4DB2-BD59-A6C34878D82A}">
                    <a16:rowId xmlns:a16="http://schemas.microsoft.com/office/drawing/2014/main" xmlns="" val="10011"/>
                  </a:ext>
                </a:extLst>
              </a:tr>
              <a:tr h="366218">
                <a:tc>
                  <a:txBody>
                    <a:bodyPr/>
                    <a:lstStyle/>
                    <a:p>
                      <a:pPr algn="ctr"/>
                      <a:r>
                        <a:rPr lang="en-US" dirty="0" smtClean="0"/>
                        <a:t>11</a:t>
                      </a:r>
                      <a:endParaRPr lang="en-US" dirty="0"/>
                    </a:p>
                  </a:txBody>
                  <a:tcPr/>
                </a:tc>
                <a:tc>
                  <a:txBody>
                    <a:bodyPr/>
                    <a:lstStyle/>
                    <a:p>
                      <a:pPr algn="ctr"/>
                      <a:r>
                        <a:rPr lang="en-US" sz="1800" b="0" i="0" kern="1200" dirty="0" err="1" smtClean="0">
                          <a:solidFill>
                            <a:schemeClr val="dk1"/>
                          </a:solidFill>
                          <a:effectLst/>
                          <a:latin typeface="+mn-lt"/>
                          <a:ea typeface="+mn-ea"/>
                          <a:cs typeface="+mn-cs"/>
                        </a:rPr>
                        <a:t>Bến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Thành</a:t>
                      </a:r>
                      <a:r>
                        <a:rPr lang="en-US" sz="1800" b="0" i="0" kern="1200" dirty="0" smtClean="0">
                          <a:solidFill>
                            <a:schemeClr val="dk1"/>
                          </a:solidFill>
                          <a:effectLst/>
                          <a:latin typeface="+mn-lt"/>
                          <a:ea typeface="+mn-ea"/>
                          <a:cs typeface="+mn-cs"/>
                        </a:rPr>
                        <a:t>- BX </a:t>
                      </a:r>
                      <a:r>
                        <a:rPr lang="en-US" sz="1800" b="0" i="0" kern="1200" dirty="0" err="1" smtClean="0">
                          <a:solidFill>
                            <a:schemeClr val="dk1"/>
                          </a:solidFill>
                          <a:effectLst/>
                          <a:latin typeface="+mn-lt"/>
                          <a:ea typeface="+mn-ea"/>
                          <a:cs typeface="+mn-cs"/>
                        </a:rPr>
                        <a:t>Chợ</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Lớn</a:t>
                      </a:r>
                      <a:endParaRPr lang="en-US" dirty="0"/>
                    </a:p>
                  </a:txBody>
                  <a:tcPr/>
                </a:tc>
                <a:extLst>
                  <a:ext uri="{0D108BD9-81ED-4DB2-BD59-A6C34878D82A}">
                    <a16:rowId xmlns:a16="http://schemas.microsoft.com/office/drawing/2014/main" xmlns="" val="10012"/>
                  </a:ext>
                </a:extLst>
              </a:tr>
              <a:tr h="366218">
                <a:tc>
                  <a:txBody>
                    <a:bodyPr/>
                    <a:lstStyle/>
                    <a:p>
                      <a:pPr algn="ctr"/>
                      <a:r>
                        <a:rPr lang="en-US" dirty="0" smtClean="0"/>
                        <a:t>12</a:t>
                      </a:r>
                      <a:endParaRPr lang="en-US" dirty="0"/>
                    </a:p>
                  </a:txBody>
                  <a:tcPr/>
                </a:tc>
                <a:tc>
                  <a:txBody>
                    <a:bodyPr/>
                    <a:lstStyle/>
                    <a:p>
                      <a:pPr algn="ctr"/>
                      <a:r>
                        <a:rPr lang="vi-VN" sz="1800" b="0" i="0" kern="1200" dirty="0" smtClean="0">
                          <a:solidFill>
                            <a:schemeClr val="dk1"/>
                          </a:solidFill>
                          <a:effectLst/>
                          <a:latin typeface="+mn-lt"/>
                          <a:ea typeface="+mn-ea"/>
                          <a:cs typeface="+mn-cs"/>
                        </a:rPr>
                        <a:t>Công trường Mê Linh, Thi Sách, Quận 1</a:t>
                      </a:r>
                      <a:endParaRPr lang="en-US" dirty="0"/>
                    </a:p>
                  </a:txBody>
                  <a:tcPr/>
                </a:tc>
                <a:extLst>
                  <a:ext uri="{0D108BD9-81ED-4DB2-BD59-A6C34878D82A}">
                    <a16:rowId xmlns:a16="http://schemas.microsoft.com/office/drawing/2014/main" xmlns="" val="10013"/>
                  </a:ext>
                </a:extLst>
              </a:tr>
              <a:tr h="366218">
                <a:tc>
                  <a:txBody>
                    <a:bodyPr/>
                    <a:lstStyle/>
                    <a:p>
                      <a:pPr algn="ctr"/>
                      <a:r>
                        <a:rPr lang="en-US" dirty="0" smtClean="0"/>
                        <a:t>13</a:t>
                      </a:r>
                      <a:endParaRPr lang="en-US" dirty="0"/>
                    </a:p>
                  </a:txBody>
                  <a:tcPr/>
                </a:tc>
                <a:tc>
                  <a:txBody>
                    <a:bodyPr/>
                    <a:lstStyle/>
                    <a:p>
                      <a:pPr algn="ctr"/>
                      <a:r>
                        <a:rPr lang="en-US" sz="1800" b="0" i="0" kern="1200" dirty="0" smtClean="0">
                          <a:solidFill>
                            <a:schemeClr val="dk1"/>
                          </a:solidFill>
                          <a:effectLst/>
                          <a:latin typeface="+mn-lt"/>
                          <a:ea typeface="+mn-ea"/>
                          <a:cs typeface="+mn-cs"/>
                        </a:rPr>
                        <a:t>BX06</a:t>
                      </a:r>
                      <a:endParaRPr lang="en-US" dirty="0"/>
                    </a:p>
                  </a:txBody>
                  <a:tcPr/>
                </a:tc>
                <a:extLst>
                  <a:ext uri="{0D108BD9-81ED-4DB2-BD59-A6C34878D82A}">
                    <a16:rowId xmlns:a16="http://schemas.microsoft.com/office/drawing/2014/main" xmlns="" val="10014"/>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59" y="2265882"/>
            <a:ext cx="2130741" cy="3926258"/>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1866678245"/>
              </p:ext>
            </p:extLst>
          </p:nvPr>
        </p:nvGraphicFramePr>
        <p:xfrm>
          <a:off x="6650407" y="75488"/>
          <a:ext cx="1808861" cy="118872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22" name="Straight Arrow Connector 21"/>
          <p:cNvCxnSpPr/>
          <p:nvPr/>
        </p:nvCxnSpPr>
        <p:spPr>
          <a:xfrm flipV="1">
            <a:off x="5631679" y="934720"/>
            <a:ext cx="1084081" cy="8171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Diamond 22"/>
          <p:cNvSpPr/>
          <p:nvPr/>
        </p:nvSpPr>
        <p:spPr>
          <a:xfrm>
            <a:off x="7424871" y="265631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Diamond 23"/>
          <p:cNvSpPr/>
          <p:nvPr/>
        </p:nvSpPr>
        <p:spPr>
          <a:xfrm>
            <a:off x="7544512" y="288193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Diamond 24"/>
          <p:cNvSpPr/>
          <p:nvPr/>
        </p:nvSpPr>
        <p:spPr>
          <a:xfrm>
            <a:off x="7664153" y="3245978"/>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Diamond 25"/>
          <p:cNvSpPr/>
          <p:nvPr/>
        </p:nvSpPr>
        <p:spPr>
          <a:xfrm>
            <a:off x="7484691" y="3664722"/>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Diamond 26"/>
          <p:cNvSpPr/>
          <p:nvPr/>
        </p:nvSpPr>
        <p:spPr>
          <a:xfrm>
            <a:off x="7484691" y="419854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Diamond 27"/>
          <p:cNvSpPr/>
          <p:nvPr/>
        </p:nvSpPr>
        <p:spPr>
          <a:xfrm>
            <a:off x="7877508" y="4408206"/>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Diamond 28"/>
          <p:cNvSpPr/>
          <p:nvPr/>
        </p:nvSpPr>
        <p:spPr>
          <a:xfrm>
            <a:off x="7997149" y="4920954"/>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Diamond 29"/>
          <p:cNvSpPr/>
          <p:nvPr/>
        </p:nvSpPr>
        <p:spPr>
          <a:xfrm>
            <a:off x="7937328" y="5382427"/>
            <a:ext cx="119641" cy="102549"/>
          </a:xfrm>
          <a:prstGeom prst="diamon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1" name="Straight Arrow Connector 30"/>
          <p:cNvCxnSpPr>
            <a:endCxn id="24" idx="1"/>
          </p:cNvCxnSpPr>
          <p:nvPr/>
        </p:nvCxnSpPr>
        <p:spPr>
          <a:xfrm>
            <a:off x="5247118" y="2265882"/>
            <a:ext cx="2297394" cy="667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0E8E0603-4C39-4EF1-A0FE-816FABFA11C3}" type="slidenum">
              <a:rPr lang="en-US" smtClean="0"/>
              <a:t>30</a:t>
            </a:fld>
            <a:endParaRPr lang="en-US"/>
          </a:p>
        </p:txBody>
      </p:sp>
      <p:sp>
        <p:nvSpPr>
          <p:cNvPr id="17" name="Rectangle 16"/>
          <p:cNvSpPr/>
          <p:nvPr/>
        </p:nvSpPr>
        <p:spPr>
          <a:xfrm>
            <a:off x="435426" y="6342018"/>
            <a:ext cx="789105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http://mapbus.ebms.vn/ajax.aspx?action=listRouteStations&amp;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rid=1</a:t>
            </a: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&amp;</a:t>
            </a:r>
            <a:r>
              <a:rPr kumimoji="0" lang="en-US" b="0" i="0" u="none" strike="noStrike" kern="0" cap="none" spc="0" normalizeH="0" baseline="0" noProof="0" dirty="0" smtClean="0">
                <a:ln>
                  <a:noFill/>
                </a:ln>
                <a:solidFill>
                  <a:srgbClr val="FF0000"/>
                </a:solidFill>
                <a:effectLst/>
                <a:uLnTx/>
                <a:uFillTx/>
                <a:latin typeface="Cambria" panose="02040503050406030204" pitchFamily="18" charset="0"/>
              </a:rPr>
              <a:t>isgo=true</a:t>
            </a:r>
            <a:endParaRPr kumimoji="0" lang="en-US" b="0" i="0" u="none" strike="noStrike" kern="0" cap="none" spc="0" normalizeH="0" baseline="0" noProof="0" dirty="0">
              <a:ln>
                <a:noFill/>
              </a:ln>
              <a:solidFill>
                <a:srgbClr val="FF0000"/>
              </a:solidFill>
              <a:effectLst/>
              <a:uLnTx/>
              <a:uFillTx/>
              <a:latin typeface="Cambria" panose="02040503050406030204" pitchFamily="18" charset="0"/>
            </a:endParaRPr>
          </a:p>
        </p:txBody>
      </p:sp>
    </p:spTree>
    <p:extLst>
      <p:ext uri="{BB962C8B-B14F-4D97-AF65-F5344CB8AC3E}">
        <p14:creationId xmlns:p14="http://schemas.microsoft.com/office/powerpoint/2010/main" val="139206196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395979" y="2817809"/>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
        <p:nvSpPr>
          <p:cNvPr id="14" name="Slide Number Placeholder 4"/>
          <p:cNvSpPr>
            <a:spLocks noGrp="1"/>
          </p:cNvSpPr>
          <p:nvPr>
            <p:ph type="sldNum" sz="quarter" idx="12"/>
          </p:nvPr>
        </p:nvSpPr>
        <p:spPr>
          <a:xfrm>
            <a:off x="7032351" y="6481083"/>
            <a:ext cx="2057400" cy="365125"/>
          </a:xfrm>
        </p:spPr>
        <p:txBody>
          <a:bodyPr/>
          <a:lstStyle/>
          <a:p>
            <a:pPr algn="r"/>
            <a:r>
              <a:rPr lang="en-US" sz="1200" dirty="0" smtClean="0">
                <a:solidFill>
                  <a:schemeClr val="bg1">
                    <a:lumMod val="65000"/>
                  </a:schemeClr>
                </a:solidFill>
              </a:rPr>
              <a:t>295</a:t>
            </a:r>
            <a:endParaRPr lang="en-US" sz="1200" dirty="0">
              <a:solidFill>
                <a:schemeClr val="bg1">
                  <a:lumMod val="65000"/>
                </a:schemeClr>
              </a:solidFill>
            </a:endParaRPr>
          </a:p>
        </p:txBody>
      </p:sp>
      <p:sp>
        <p:nvSpPr>
          <p:cNvPr id="4" name="Oval 3"/>
          <p:cNvSpPr/>
          <p:nvPr/>
        </p:nvSpPr>
        <p:spPr>
          <a:xfrm>
            <a:off x="2036629" y="5705801"/>
            <a:ext cx="631620" cy="584616"/>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p:cNvSpPr/>
          <p:nvPr/>
        </p:nvSpPr>
        <p:spPr>
          <a:xfrm rot="13095252">
            <a:off x="1106103" y="5574460"/>
            <a:ext cx="819110" cy="4140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rot="16200000">
            <a:off x="1942884" y="4821987"/>
            <a:ext cx="819110" cy="4140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2521953">
            <a:off x="1183806" y="5253879"/>
            <a:ext cx="764184" cy="369332"/>
          </a:xfrm>
          <a:prstGeom prst="rect">
            <a:avLst/>
          </a:prstGeom>
          <a:noFill/>
        </p:spPr>
        <p:txBody>
          <a:bodyPr wrap="none" rtlCol="0">
            <a:spAutoFit/>
          </a:bodyPr>
          <a:lstStyle/>
          <a:p>
            <a:r>
              <a:rPr lang="vi-VN" dirty="0" smtClean="0">
                <a:latin typeface="Cambria" charset="0"/>
                <a:ea typeface="Cambria" charset="0"/>
                <a:cs typeface="Cambria" charset="0"/>
              </a:rPr>
              <a:t>kẹt xe</a:t>
            </a:r>
            <a:endParaRPr lang="en-US" dirty="0">
              <a:latin typeface="Cambria" charset="0"/>
              <a:ea typeface="Cambria" charset="0"/>
              <a:cs typeface="Cambria" charset="0"/>
            </a:endParaRPr>
          </a:p>
        </p:txBody>
      </p:sp>
      <p:sp>
        <p:nvSpPr>
          <p:cNvPr id="19" name="TextBox 18"/>
          <p:cNvSpPr txBox="1"/>
          <p:nvPr/>
        </p:nvSpPr>
        <p:spPr>
          <a:xfrm rot="5400000">
            <a:off x="2328138" y="4601519"/>
            <a:ext cx="764184" cy="369332"/>
          </a:xfrm>
          <a:prstGeom prst="rect">
            <a:avLst/>
          </a:prstGeom>
          <a:noFill/>
        </p:spPr>
        <p:txBody>
          <a:bodyPr wrap="none" rtlCol="0">
            <a:spAutoFit/>
          </a:bodyPr>
          <a:lstStyle/>
          <a:p>
            <a:r>
              <a:rPr lang="vi-VN" dirty="0" smtClean="0">
                <a:latin typeface="Cambria" charset="0"/>
                <a:ea typeface="Cambria" charset="0"/>
                <a:cs typeface="Cambria" charset="0"/>
              </a:rPr>
              <a:t>kẹt xe</a:t>
            </a:r>
            <a:endParaRPr lang="en-US" dirty="0">
              <a:latin typeface="Cambria" charset="0"/>
              <a:ea typeface="Cambria" charset="0"/>
              <a:cs typeface="Cambria" charset="0"/>
            </a:endParaRPr>
          </a:p>
        </p:txBody>
      </p:sp>
    </p:spTree>
    <p:extLst>
      <p:ext uri="{BB962C8B-B14F-4D97-AF65-F5344CB8AC3E}">
        <p14:creationId xmlns:p14="http://schemas.microsoft.com/office/powerpoint/2010/main" val="230718732"/>
      </p:ext>
    </p:extLst>
  </p:cSld>
  <p:clrMapOvr>
    <a:masterClrMapping/>
  </p:clrMapOvr>
  <p:transition spd="slow">
    <p:cut/>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11" name="Shape 2099"/>
          <p:cNvSpPr txBox="1">
            <a:spLocks noGrp="1"/>
          </p:cNvSpPr>
          <p:nvPr>
            <p:ph type="title"/>
          </p:nvPr>
        </p:nvSpPr>
        <p:spPr>
          <a:xfrm>
            <a:off x="1515658" y="463201"/>
            <a:ext cx="6172200" cy="687979"/>
          </a:xfrm>
          <a:prstGeom prst="rect">
            <a:avLst/>
          </a:prstGeom>
        </p:spPr>
        <p:txBody>
          <a:bodyPr lIns="68569" tIns="68569" rIns="68569" bIns="68569" anchor="b" anchorCtr="0">
            <a:noAutofit/>
          </a:bodyPr>
          <a:lstStyle/>
          <a:p>
            <a:r>
              <a:rPr lang="en" sz="4800" dirty="0"/>
              <a:t>Future plans</a:t>
            </a:r>
          </a:p>
        </p:txBody>
      </p:sp>
      <p:sp>
        <p:nvSpPr>
          <p:cNvPr id="2103" name="Shape 2103"/>
          <p:cNvSpPr/>
          <p:nvPr/>
        </p:nvSpPr>
        <p:spPr>
          <a:xfrm>
            <a:off x="5866126" y="2538789"/>
            <a:ext cx="803699" cy="333899"/>
          </a:xfrm>
          <a:prstGeom prst="rect">
            <a:avLst/>
          </a:prstGeom>
          <a:solidFill>
            <a:srgbClr val="FFFFFF"/>
          </a:solidFill>
          <a:ln w="19050" cap="flat" cmpd="sng">
            <a:solidFill>
              <a:srgbClr val="FFFFFF"/>
            </a:solidFill>
            <a:prstDash val="solid"/>
            <a:round/>
            <a:headEnd type="none" w="med" len="med"/>
            <a:tailEnd type="none" w="med" len="med"/>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5" name="Shape 2105"/>
          <p:cNvSpPr/>
          <p:nvPr/>
        </p:nvSpPr>
        <p:spPr>
          <a:xfrm>
            <a:off x="7687858" y="2567814"/>
            <a:ext cx="251099"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6" name="Shape 2106"/>
          <p:cNvSpPr/>
          <p:nvPr/>
        </p:nvSpPr>
        <p:spPr>
          <a:xfrm>
            <a:off x="7597519" y="3127914"/>
            <a:ext cx="341550" cy="333899"/>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107" name="Shape 2107"/>
          <p:cNvSpPr/>
          <p:nvPr/>
        </p:nvSpPr>
        <p:spPr>
          <a:xfrm>
            <a:off x="7560600" y="3741188"/>
            <a:ext cx="341550" cy="165600"/>
          </a:xfrm>
          <a:prstGeom prst="rect">
            <a:avLst/>
          </a:prstGeom>
          <a:solidFill>
            <a:srgbClr val="FFFFFF"/>
          </a:solidFill>
          <a:ln>
            <a:noFill/>
          </a:ln>
        </p:spPr>
        <p:txBody>
          <a:bodyPr lIns="68569" tIns="68569" rIns="68569" bIns="68569"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ysClr val="windowText" lastClr="000000"/>
              </a:solidFill>
              <a:effectLst/>
              <a:uLnTx/>
              <a:uFillTx/>
            </a:endParaRPr>
          </a:p>
        </p:txBody>
      </p:sp>
      <p:sp>
        <p:nvSpPr>
          <p:cNvPr id="2" name="TextBox 1"/>
          <p:cNvSpPr txBox="1"/>
          <p:nvPr/>
        </p:nvSpPr>
        <p:spPr>
          <a:xfrm>
            <a:off x="395979" y="2817809"/>
            <a:ext cx="372430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mbria" charset="0"/>
                <a:ea typeface="Cambria" charset="0"/>
                <a:cs typeface="Cambria" charset="0"/>
              </a:rPr>
              <a:t>Traffic jam notification system service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365" y="2642374"/>
            <a:ext cx="3505973" cy="2626096"/>
          </a:xfrm>
          <a:prstGeom prst="rect">
            <a:avLst/>
          </a:prstGeom>
        </p:spPr>
      </p:pic>
      <p:sp>
        <p:nvSpPr>
          <p:cNvPr id="12" name="Shape 81"/>
          <p:cNvSpPr/>
          <p:nvPr/>
        </p:nvSpPr>
        <p:spPr>
          <a:xfrm>
            <a:off x="2521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1</a:t>
            </a:r>
            <a:endParaRPr kumimoji="0" lang="en" sz="2250" b="1" i="0" u="none" strike="noStrike" kern="0" cap="none" spc="0" normalizeH="0" baseline="0" noProof="0" dirty="0">
              <a:ln>
                <a:noFill/>
              </a:ln>
              <a:solidFill>
                <a:sysClr val="windowText" lastClr="000000"/>
              </a:solidFill>
              <a:effectLst/>
              <a:uLnTx/>
              <a:uFillTx/>
            </a:endParaRPr>
          </a:p>
        </p:txBody>
      </p:sp>
      <p:sp>
        <p:nvSpPr>
          <p:cNvPr id="13" name="Shape 81"/>
          <p:cNvSpPr/>
          <p:nvPr/>
        </p:nvSpPr>
        <p:spPr>
          <a:xfrm>
            <a:off x="13697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2</a:t>
            </a:r>
            <a:endParaRPr kumimoji="0" lang="en" sz="2250" b="1" i="0" u="none" strike="noStrike" kern="0" cap="none" spc="0" normalizeH="0" baseline="0" noProof="0" dirty="0">
              <a:ln>
                <a:noFill/>
              </a:ln>
              <a:solidFill>
                <a:sysClr val="windowText" lastClr="000000"/>
              </a:solidFill>
              <a:effectLst/>
              <a:uLnTx/>
              <a:uFillTx/>
            </a:endParaRPr>
          </a:p>
        </p:txBody>
      </p:sp>
      <p:sp>
        <p:nvSpPr>
          <p:cNvPr id="16" name="Shape 81"/>
          <p:cNvSpPr/>
          <p:nvPr/>
        </p:nvSpPr>
        <p:spPr>
          <a:xfrm>
            <a:off x="2487329" y="1747686"/>
            <a:ext cx="666900" cy="666900"/>
          </a:xfrm>
          <a:prstGeom prst="ellipse">
            <a:avLst/>
          </a:prstGeom>
          <a:solidFill>
            <a:schemeClr val="lt2"/>
          </a:solidFill>
          <a:ln w="19050" cap="flat" cmpd="sng">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50" b="1" i="0" u="none" strike="noStrike" kern="0" cap="none" spc="0" normalizeH="0" baseline="0" noProof="0" dirty="0" smtClean="0">
                <a:ln>
                  <a:noFill/>
                </a:ln>
                <a:solidFill>
                  <a:sysClr val="windowText" lastClr="000000"/>
                </a:solidFill>
                <a:effectLst/>
                <a:uLnTx/>
                <a:uFillTx/>
              </a:rPr>
              <a:t>3</a:t>
            </a:r>
            <a:endParaRPr kumimoji="0" lang="en" sz="2250" b="1" i="0" u="none" strike="noStrike" kern="0" cap="none" spc="0" normalizeH="0" baseline="0" noProof="0" dirty="0">
              <a:ln>
                <a:noFill/>
              </a:ln>
              <a:solidFill>
                <a:sysClr val="windowText" lastClr="000000"/>
              </a:solidFill>
              <a:effectLst/>
              <a:uLnTx/>
              <a:uFillTx/>
            </a:endParaRPr>
          </a:p>
        </p:txBody>
      </p:sp>
      <p:sp>
        <p:nvSpPr>
          <p:cNvPr id="14" name="Slide Number Placeholder 4"/>
          <p:cNvSpPr>
            <a:spLocks noGrp="1"/>
          </p:cNvSpPr>
          <p:nvPr>
            <p:ph type="sldNum" sz="quarter" idx="12"/>
          </p:nvPr>
        </p:nvSpPr>
        <p:spPr>
          <a:xfrm>
            <a:off x="7032351" y="6481083"/>
            <a:ext cx="2057400" cy="365125"/>
          </a:xfrm>
        </p:spPr>
        <p:txBody>
          <a:bodyPr/>
          <a:lstStyle/>
          <a:p>
            <a:pPr algn="r"/>
            <a:r>
              <a:rPr lang="en-US" sz="1200" dirty="0" smtClean="0">
                <a:solidFill>
                  <a:schemeClr val="bg1">
                    <a:lumMod val="65000"/>
                  </a:schemeClr>
                </a:solidFill>
              </a:rPr>
              <a:t>295</a:t>
            </a:r>
            <a:endParaRPr lang="en-US" sz="1200" dirty="0">
              <a:solidFill>
                <a:schemeClr val="bg1">
                  <a:lumMod val="65000"/>
                </a:schemeClr>
              </a:solidFill>
            </a:endParaRPr>
          </a:p>
        </p:txBody>
      </p:sp>
      <p:sp>
        <p:nvSpPr>
          <p:cNvPr id="4" name="Oval 3"/>
          <p:cNvSpPr/>
          <p:nvPr/>
        </p:nvSpPr>
        <p:spPr>
          <a:xfrm>
            <a:off x="2036629" y="5705801"/>
            <a:ext cx="631620" cy="58461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p:cNvSpPr/>
          <p:nvPr/>
        </p:nvSpPr>
        <p:spPr>
          <a:xfrm rot="13095252">
            <a:off x="1106103" y="5574460"/>
            <a:ext cx="819110" cy="4140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rot="16200000">
            <a:off x="1942884" y="4821987"/>
            <a:ext cx="819110" cy="4140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p:cNvSpPr/>
          <p:nvPr/>
        </p:nvSpPr>
        <p:spPr>
          <a:xfrm rot="19724796">
            <a:off x="2915842" y="5578082"/>
            <a:ext cx="819110" cy="4140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2521953">
            <a:off x="1183806" y="5253879"/>
            <a:ext cx="764184" cy="369332"/>
          </a:xfrm>
          <a:prstGeom prst="rect">
            <a:avLst/>
          </a:prstGeom>
          <a:noFill/>
        </p:spPr>
        <p:txBody>
          <a:bodyPr wrap="none" rtlCol="0">
            <a:spAutoFit/>
          </a:bodyPr>
          <a:lstStyle/>
          <a:p>
            <a:r>
              <a:rPr lang="vi-VN" dirty="0" smtClean="0">
                <a:latin typeface="Cambria" charset="0"/>
                <a:ea typeface="Cambria" charset="0"/>
                <a:cs typeface="Cambria" charset="0"/>
              </a:rPr>
              <a:t>kẹt xe</a:t>
            </a:r>
            <a:endParaRPr lang="en-US" dirty="0">
              <a:latin typeface="Cambria" charset="0"/>
              <a:ea typeface="Cambria" charset="0"/>
              <a:cs typeface="Cambria" charset="0"/>
            </a:endParaRPr>
          </a:p>
        </p:txBody>
      </p:sp>
      <p:sp>
        <p:nvSpPr>
          <p:cNvPr id="19" name="TextBox 18"/>
          <p:cNvSpPr txBox="1"/>
          <p:nvPr/>
        </p:nvSpPr>
        <p:spPr>
          <a:xfrm rot="5400000">
            <a:off x="2328138" y="4601519"/>
            <a:ext cx="764184" cy="369332"/>
          </a:xfrm>
          <a:prstGeom prst="rect">
            <a:avLst/>
          </a:prstGeom>
          <a:noFill/>
        </p:spPr>
        <p:txBody>
          <a:bodyPr wrap="none" rtlCol="0">
            <a:spAutoFit/>
          </a:bodyPr>
          <a:lstStyle/>
          <a:p>
            <a:r>
              <a:rPr lang="vi-VN" dirty="0" smtClean="0">
                <a:latin typeface="Cambria" charset="0"/>
                <a:ea typeface="Cambria" charset="0"/>
                <a:cs typeface="Cambria" charset="0"/>
              </a:rPr>
              <a:t>kẹt xe</a:t>
            </a:r>
            <a:endParaRPr lang="en-US" dirty="0">
              <a:latin typeface="Cambria" charset="0"/>
              <a:ea typeface="Cambria" charset="0"/>
              <a:cs typeface="Cambria" charset="0"/>
            </a:endParaRPr>
          </a:p>
        </p:txBody>
      </p:sp>
      <p:sp>
        <p:nvSpPr>
          <p:cNvPr id="20" name="TextBox 19"/>
          <p:cNvSpPr txBox="1"/>
          <p:nvPr/>
        </p:nvSpPr>
        <p:spPr>
          <a:xfrm rot="19124578">
            <a:off x="3244633" y="5826437"/>
            <a:ext cx="764184" cy="369332"/>
          </a:xfrm>
          <a:prstGeom prst="rect">
            <a:avLst/>
          </a:prstGeom>
          <a:noFill/>
        </p:spPr>
        <p:txBody>
          <a:bodyPr wrap="none" rtlCol="0">
            <a:spAutoFit/>
          </a:bodyPr>
          <a:lstStyle/>
          <a:p>
            <a:r>
              <a:rPr lang="vi-VN" dirty="0" smtClean="0">
                <a:latin typeface="Cambria" charset="0"/>
                <a:ea typeface="Cambria" charset="0"/>
                <a:cs typeface="Cambria" charset="0"/>
              </a:rPr>
              <a:t>kẹt xe</a:t>
            </a:r>
            <a:endParaRPr lang="en-US" dirty="0">
              <a:latin typeface="Cambria" charset="0"/>
              <a:ea typeface="Cambria" charset="0"/>
              <a:cs typeface="Cambria" charset="0"/>
            </a:endParaRPr>
          </a:p>
        </p:txBody>
      </p:sp>
    </p:spTree>
    <p:extLst>
      <p:ext uri="{BB962C8B-B14F-4D97-AF65-F5344CB8AC3E}">
        <p14:creationId xmlns:p14="http://schemas.microsoft.com/office/powerpoint/2010/main" val="964930515"/>
      </p:ext>
    </p:extLst>
  </p:cSld>
  <p:clrMapOvr>
    <a:masterClrMapping/>
  </p:clrMapOvr>
  <p:transition spd="slow">
    <p:cut/>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2403396" y="2665070"/>
            <a:ext cx="4761902" cy="1921919"/>
          </a:xfrm>
          <a:prstGeom prst="rect">
            <a:avLst/>
          </a:prstGeom>
          <a:noFill/>
          <a:ln>
            <a:noFill/>
          </a:ln>
        </p:spPr>
        <p:txBody>
          <a:bodyPr lIns="51427" tIns="51427" rIns="51427" bIns="51427"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1" i="0" u="none" strike="noStrike" kern="0" cap="none" spc="0" normalizeH="0" baseline="0" noProof="0" dirty="0">
                <a:ln>
                  <a:noFill/>
                </a:ln>
                <a:solidFill>
                  <a:srgbClr val="FFFFFF"/>
                </a:solidFill>
                <a:effectLst/>
                <a:uLnTx/>
                <a:uFillTx/>
                <a:latin typeface="Cambria" charset="0"/>
                <a:ea typeface="Cambria" charset="0"/>
                <a:cs typeface="Cambria" charset="0"/>
              </a:rPr>
              <a:t>THANKS FOR LISTENING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2700" b="1" i="0" u="none" strike="noStrike" kern="0" cap="none" spc="0" normalizeH="0" baseline="0" noProof="0" dirty="0">
              <a:ln>
                <a:noFill/>
              </a:ln>
              <a:solidFill>
                <a:srgbClr val="FFFFFF"/>
              </a:solidFill>
              <a:effectLst/>
              <a:uLnTx/>
              <a:uFillTx/>
              <a:latin typeface="Cambria" charset="0"/>
              <a:ea typeface="Cambria" charset="0"/>
              <a:cs typeface="Cambria"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 sz="6000" b="1" i="0" u="none" strike="noStrike" kern="0" cap="none" spc="0" normalizeH="0" baseline="0" noProof="0" dirty="0">
                <a:ln>
                  <a:noFill/>
                </a:ln>
                <a:solidFill>
                  <a:srgbClr val="FFFFFF"/>
                </a:solidFill>
                <a:effectLst/>
                <a:uLnTx/>
                <a:uFillTx/>
                <a:latin typeface="Cambria" charset="0"/>
                <a:ea typeface="Cambria" charset="0"/>
                <a:cs typeface="Cambria" charset="0"/>
              </a:rPr>
              <a:t>Q/A</a:t>
            </a:r>
          </a:p>
        </p:txBody>
      </p:sp>
      <p:sp>
        <p:nvSpPr>
          <p:cNvPr id="4" name="Slide Number Placeholder 4"/>
          <p:cNvSpPr>
            <a:spLocks noGrp="1"/>
          </p:cNvSpPr>
          <p:nvPr>
            <p:ph type="sldNum" sz="quarter" idx="12"/>
          </p:nvPr>
        </p:nvSpPr>
        <p:spPr>
          <a:xfrm>
            <a:off x="6915150" y="6492875"/>
            <a:ext cx="2057400" cy="365125"/>
          </a:xfrm>
        </p:spPr>
        <p:txBody>
          <a:bodyPr/>
          <a:lstStyle/>
          <a:p>
            <a:pPr algn="r"/>
            <a:r>
              <a:rPr lang="en-US" sz="1200" dirty="0" smtClean="0">
                <a:solidFill>
                  <a:schemeClr val="bg1">
                    <a:lumMod val="65000"/>
                  </a:schemeClr>
                </a:solidFill>
              </a:rPr>
              <a:t>296</a:t>
            </a:r>
            <a:endParaRPr lang="en-US" sz="1200" dirty="0">
              <a:solidFill>
                <a:schemeClr val="bg1">
                  <a:lumMod val="65000"/>
                </a:schemeClr>
              </a:solidFill>
            </a:endParaRPr>
          </a:p>
        </p:txBody>
      </p:sp>
    </p:spTree>
    <p:extLst>
      <p:ext uri="{BB962C8B-B14F-4D97-AF65-F5344CB8AC3E}">
        <p14:creationId xmlns:p14="http://schemas.microsoft.com/office/powerpoint/2010/main" val="1597361985"/>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080"/>
            <a:ext cx="4564380" cy="5196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3" y="2325381"/>
            <a:ext cx="4061460" cy="1844040"/>
          </a:xfrm>
          <a:prstGeom prst="rect">
            <a:avLst/>
          </a:prstGeom>
        </p:spPr>
      </p:pic>
      <p:sp>
        <p:nvSpPr>
          <p:cNvPr id="6" name="Rectangle 5"/>
          <p:cNvSpPr/>
          <p:nvPr/>
        </p:nvSpPr>
        <p:spPr>
          <a:xfrm>
            <a:off x="1363980" y="1950720"/>
            <a:ext cx="1752600" cy="1120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455420" y="4503420"/>
            <a:ext cx="1661160" cy="44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 name="Straight Connector 2"/>
          <p:cNvCxnSpPr/>
          <p:nvPr/>
        </p:nvCxnSpPr>
        <p:spPr>
          <a:xfrm>
            <a:off x="4666004" y="3144852"/>
            <a:ext cx="205099"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666003" y="3144852"/>
            <a:ext cx="205100" cy="2050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67043" y="2444097"/>
            <a:ext cx="1298960" cy="8033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236256" y="3366117"/>
            <a:ext cx="1429747" cy="13620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Slide Number Placeholder 8"/>
          <p:cNvSpPr>
            <a:spLocks noGrp="1"/>
          </p:cNvSpPr>
          <p:nvPr>
            <p:ph type="sldNum" sz="quarter" idx="12"/>
          </p:nvPr>
        </p:nvSpPr>
        <p:spPr/>
        <p:txBody>
          <a:bodyPr/>
          <a:lstStyle/>
          <a:p>
            <a:fld id="{0E8E0603-4C39-4EF1-A0FE-816FABFA11C3}" type="slidenum">
              <a:rPr lang="en-US" smtClean="0"/>
              <a:t>31</a:t>
            </a:fld>
            <a:endParaRPr lang="en-US"/>
          </a:p>
        </p:txBody>
      </p:sp>
    </p:spTree>
    <p:extLst>
      <p:ext uri="{BB962C8B-B14F-4D97-AF65-F5344CB8AC3E}">
        <p14:creationId xmlns:p14="http://schemas.microsoft.com/office/powerpoint/2010/main" val="94092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95172351"/>
              </p:ext>
            </p:extLst>
          </p:nvPr>
        </p:nvGraphicFramePr>
        <p:xfrm>
          <a:off x="7030862" y="1651948"/>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26610227"/>
              </p:ext>
            </p:extLst>
          </p:nvPr>
        </p:nvGraphicFramePr>
        <p:xfrm>
          <a:off x="150472" y="2135868"/>
          <a:ext cx="1605550" cy="1584960"/>
        </p:xfrm>
        <a:graphic>
          <a:graphicData uri="http://schemas.openxmlformats.org/drawingml/2006/table">
            <a:tbl>
              <a:tblPr firstRow="1" bandRow="1">
                <a:tableStyleId>{21E4AEA4-8DFA-4A89-87EB-49C32662AFE0}</a:tableStyleId>
              </a:tblPr>
              <a:tblGrid>
                <a:gridCol w="1605550">
                  <a:extLst>
                    <a:ext uri="{9D8B030D-6E8A-4147-A177-3AD203B41FA5}">
                      <a16:colId xmlns:a16="http://schemas.microsoft.com/office/drawing/2014/main" xmlns="" val="20000"/>
                    </a:ext>
                  </a:extLst>
                </a:gridCol>
              </a:tblGrid>
              <a:tr h="386311">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6311">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6311">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95547">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46695418"/>
              </p:ext>
            </p:extLst>
          </p:nvPr>
        </p:nvGraphicFramePr>
        <p:xfrm>
          <a:off x="3351845" y="1739628"/>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PahtInfoNo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756022" y="2928348"/>
            <a:ext cx="1595823"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6722607" y="21059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143500" y="2420130"/>
            <a:ext cx="1887362"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672596" y="2621596"/>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mbria" panose="02040503050406030204" pitchFamily="18" charset="0"/>
              </a:rPr>
              <a:t>1</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1" name="TextBox 10"/>
          <p:cNvSpPr txBox="1"/>
          <p:nvPr/>
        </p:nvSpPr>
        <p:spPr>
          <a:xfrm>
            <a:off x="5619046" y="2093554"/>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137265" y="2942533"/>
            <a:ext cx="1893597"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46666" y="2599429"/>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25610" y="2621596"/>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0..1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5" name="TextBox 14"/>
              <p:cNvSpPr txBox="1"/>
              <p:nvPr/>
            </p:nvSpPr>
            <p:spPr>
              <a:xfrm>
                <a:off x="3103380" y="266288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03380" y="2662886"/>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49735" y="218983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49735" y="2189834"/>
                <a:ext cx="248465" cy="276999"/>
              </a:xfrm>
              <a:prstGeom prst="rect">
                <a:avLst/>
              </a:prstGeom>
              <a:blipFill rotWithShape="0">
                <a:blip r:embed="rId4"/>
                <a:stretch>
                  <a:fillRect l="-14634" r="-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31925" y="2691046"/>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131925" y="2691046"/>
                <a:ext cx="248465" cy="276999"/>
              </a:xfrm>
              <a:prstGeom prst="rect">
                <a:avLst/>
              </a:prstGeom>
              <a:blipFill rotWithShape="0">
                <a:blip r:embed="rId5"/>
                <a:stretch>
                  <a:fillRect l="-14634" r="-9756"/>
                </a:stretch>
              </a:blipFill>
            </p:spPr>
            <p:txBody>
              <a:bodyPr/>
              <a:lstStyle/>
              <a:p>
                <a:r>
                  <a:rPr lang="en-US">
                    <a:noFill/>
                  </a:rPr>
                  <a:t> </a:t>
                </a:r>
              </a:p>
            </p:txBody>
          </p:sp>
        </mc:Fallback>
      </mc:AlternateContent>
      <p:sp>
        <p:nvSpPr>
          <p:cNvPr id="18" name="TextBox 17"/>
          <p:cNvSpPr txBox="1"/>
          <p:nvPr/>
        </p:nvSpPr>
        <p:spPr>
          <a:xfrm>
            <a:off x="2068928" y="2616720"/>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5" name="Slide Number Placeholder 24"/>
          <p:cNvSpPr>
            <a:spLocks noGrp="1"/>
          </p:cNvSpPr>
          <p:nvPr>
            <p:ph type="sldNum" sz="quarter" idx="12"/>
          </p:nvPr>
        </p:nvSpPr>
        <p:spPr/>
        <p:txBody>
          <a:bodyPr/>
          <a:lstStyle/>
          <a:p>
            <a:fld id="{0E8E0603-4C39-4EF1-A0FE-816FABFA11C3}" type="slidenum">
              <a:rPr lang="en-US" smtClean="0"/>
              <a:t>32</a:t>
            </a:fld>
            <a:endParaRPr lang="en-US"/>
          </a:p>
        </p:txBody>
      </p:sp>
    </p:spTree>
    <p:extLst>
      <p:ext uri="{BB962C8B-B14F-4D97-AF65-F5344CB8AC3E}">
        <p14:creationId xmlns:p14="http://schemas.microsoft.com/office/powerpoint/2010/main" val="357226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smtClean="0">
                <a:ln>
                  <a:noFill/>
                </a:ln>
                <a:solidFill>
                  <a:schemeClr val="bg1"/>
                </a:solidFill>
                <a:effectLst/>
                <a:uLnTx/>
                <a:uFillTx/>
                <a:latin typeface="Cambria" panose="02040503050406030204" pitchFamily="18" charset="0"/>
              </a:rPr>
              <a:t>TRIP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bg1"/>
                </a:solidFill>
                <a:effectLst/>
                <a:uLnTx/>
                <a:uFillTx/>
                <a:latin typeface="Cambria" panose="02040503050406030204" pitchFamily="18" charset="0"/>
              </a:rPr>
              <a:t>Trip: represent start time and end time of route.</a:t>
            </a:r>
            <a:endParaRPr kumimoji="0" lang="en-US" sz="2800" b="0" i="0" u="none" strike="noStrike" kern="0" cap="none" spc="0" normalizeH="0" baseline="0" noProof="0" dirty="0">
              <a:ln>
                <a:noFill/>
              </a:ln>
              <a:solidFill>
                <a:schemeClr val="bg1"/>
              </a:solidFill>
              <a:effectLst/>
              <a:uLnTx/>
              <a:uFillTx/>
              <a:latin typeface="Cambria" panose="02040503050406030204" pitchFamily="18" charset="0"/>
            </a:endParaRPr>
          </a:p>
        </p:txBody>
      </p:sp>
      <p:sp>
        <p:nvSpPr>
          <p:cNvPr id="3" name="Slide Number Placeholder 2"/>
          <p:cNvSpPr>
            <a:spLocks noGrp="1"/>
          </p:cNvSpPr>
          <p:nvPr>
            <p:ph type="sldNum" sz="quarter" idx="12"/>
          </p:nvPr>
        </p:nvSpPr>
        <p:spPr/>
        <p:txBody>
          <a:bodyPr/>
          <a:lstStyle/>
          <a:p>
            <a:fld id="{0E8E0603-4C39-4EF1-A0FE-816FABFA11C3}" type="slidenum">
              <a:rPr lang="en-US" smtClean="0"/>
              <a:t>33</a:t>
            </a:fld>
            <a:endParaRPr lang="en-US"/>
          </a:p>
        </p:txBody>
      </p:sp>
    </p:spTree>
    <p:extLst>
      <p:ext uri="{BB962C8B-B14F-4D97-AF65-F5344CB8AC3E}">
        <p14:creationId xmlns:p14="http://schemas.microsoft.com/office/powerpoint/2010/main" val="54045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740" y="2392680"/>
            <a:ext cx="7544508" cy="3116580"/>
          </a:xfrm>
          <a:prstGeom prst="rect">
            <a:avLst/>
          </a:prstGeom>
        </p:spPr>
      </p:pic>
      <p:sp>
        <p:nvSpPr>
          <p:cNvPr id="6" name="Rectangle 5"/>
          <p:cNvSpPr/>
          <p:nvPr/>
        </p:nvSpPr>
        <p:spPr>
          <a:xfrm>
            <a:off x="269240" y="2217420"/>
            <a:ext cx="8534400" cy="415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989909" y="5755124"/>
            <a:ext cx="509306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lumMod val="75000"/>
                  </a:schemeClr>
                </a:solidFill>
                <a:effectLst/>
                <a:uLnTx/>
                <a:uFillTx/>
                <a:latin typeface="Cambria" panose="02040503050406030204" pitchFamily="18" charset="0"/>
              </a:rPr>
              <a:t>http://buyttphcm.com.vn/TTLT.aspx</a:t>
            </a:r>
          </a:p>
        </p:txBody>
      </p:sp>
      <p:sp>
        <p:nvSpPr>
          <p:cNvPr id="8" name="Rectangle 7"/>
          <p:cNvSpPr/>
          <p:nvPr/>
        </p:nvSpPr>
        <p:spPr>
          <a:xfrm>
            <a:off x="7127240" y="3093720"/>
            <a:ext cx="609600" cy="3429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9" name="Table 8"/>
          <p:cNvGraphicFramePr>
            <a:graphicFrameLocks noGrp="1"/>
          </p:cNvGraphicFramePr>
          <p:nvPr>
            <p:extLst>
              <p:ext uri="{D42A27DB-BD31-4B8C-83A1-F6EECF244321}">
                <p14:modId xmlns:p14="http://schemas.microsoft.com/office/powerpoint/2010/main" val="335406372"/>
              </p:ext>
            </p:extLst>
          </p:nvPr>
        </p:nvGraphicFramePr>
        <p:xfrm>
          <a:off x="3490232" y="343494"/>
          <a:ext cx="1672076" cy="1594491"/>
        </p:xfrm>
        <a:graphic>
          <a:graphicData uri="http://schemas.openxmlformats.org/drawingml/2006/table">
            <a:tbl>
              <a:tblPr firstRow="1" bandRow="1">
                <a:tableStyleId>{21E4AEA4-8DFA-4A89-87EB-49C32662AFE0}</a:tableStyleId>
              </a:tblPr>
              <a:tblGrid>
                <a:gridCol w="1672076">
                  <a:extLst>
                    <a:ext uri="{9D8B030D-6E8A-4147-A177-3AD203B41FA5}">
                      <a16:colId xmlns:a16="http://schemas.microsoft.com/office/drawing/2014/main" xmlns="" val="20000"/>
                    </a:ext>
                  </a:extLst>
                </a:gridCol>
              </a:tblGrid>
              <a:tr h="382903">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2903">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2903">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05771">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4" name="Straight Arrow Connector 13"/>
          <p:cNvCxnSpPr/>
          <p:nvPr/>
        </p:nvCxnSpPr>
        <p:spPr>
          <a:xfrm flipH="1">
            <a:off x="1270000" y="1319530"/>
            <a:ext cx="2306577" cy="19316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 name="Picture 2"/>
          <p:cNvPicPr>
            <a:picLocks noChangeAspect="1"/>
          </p:cNvPicPr>
          <p:nvPr/>
        </p:nvPicPr>
        <p:blipFill>
          <a:blip r:embed="rId4"/>
          <a:stretch>
            <a:fillRect/>
          </a:stretch>
        </p:blipFill>
        <p:spPr>
          <a:xfrm>
            <a:off x="5972175" y="655261"/>
            <a:ext cx="2800350" cy="1076325"/>
          </a:xfrm>
          <a:prstGeom prst="rect">
            <a:avLst/>
          </a:prstGeom>
        </p:spPr>
      </p:pic>
      <p:cxnSp>
        <p:nvCxnSpPr>
          <p:cNvPr id="11" name="Straight Connector 10"/>
          <p:cNvCxnSpPr/>
          <p:nvPr/>
        </p:nvCxnSpPr>
        <p:spPr>
          <a:xfrm flipV="1">
            <a:off x="7234177" y="1597306"/>
            <a:ext cx="1" cy="1653894"/>
          </a:xfrm>
          <a:prstGeom prst="line">
            <a:avLst/>
          </a:prstGeom>
        </p:spPr>
        <p:style>
          <a:lnRef idx="3">
            <a:schemeClr val="accent2"/>
          </a:lnRef>
          <a:fillRef idx="0">
            <a:schemeClr val="accent2"/>
          </a:fillRef>
          <a:effectRef idx="2">
            <a:schemeClr val="accent2"/>
          </a:effectRef>
          <a:fontRef idx="minor">
            <a:schemeClr val="tx1"/>
          </a:fontRef>
        </p:style>
      </p:cxnSp>
      <p:sp>
        <p:nvSpPr>
          <p:cNvPr id="13" name="Slide Number Placeholder 12"/>
          <p:cNvSpPr>
            <a:spLocks noGrp="1"/>
          </p:cNvSpPr>
          <p:nvPr>
            <p:ph type="sldNum" sz="quarter" idx="12"/>
          </p:nvPr>
        </p:nvSpPr>
        <p:spPr/>
        <p:txBody>
          <a:bodyPr/>
          <a:lstStyle/>
          <a:p>
            <a:fld id="{0E8E0603-4C39-4EF1-A0FE-816FABFA11C3}" type="slidenum">
              <a:rPr lang="en-US" smtClean="0"/>
              <a:t>34</a:t>
            </a:fld>
            <a:endParaRPr lang="en-US"/>
          </a:p>
        </p:txBody>
      </p:sp>
    </p:spTree>
    <p:extLst>
      <p:ext uri="{BB962C8B-B14F-4D97-AF65-F5344CB8AC3E}">
        <p14:creationId xmlns:p14="http://schemas.microsoft.com/office/powerpoint/2010/main" val="34654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7961" y="198084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449098" y="2000804"/>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 r="-1" b="42382"/>
          <a:stretch/>
        </p:blipFill>
        <p:spPr>
          <a:xfrm>
            <a:off x="254000" y="2537460"/>
            <a:ext cx="6744430" cy="3121660"/>
          </a:xfrm>
          <a:prstGeom prst="rect">
            <a:avLst/>
          </a:prstGeom>
        </p:spPr>
      </p:pic>
      <p:sp>
        <p:nvSpPr>
          <p:cNvPr id="7" name="Rectangle 6"/>
          <p:cNvSpPr/>
          <p:nvPr/>
        </p:nvSpPr>
        <p:spPr>
          <a:xfrm>
            <a:off x="1068414" y="2537460"/>
            <a:ext cx="2903220" cy="32639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a:off x="2192816" y="2380952"/>
            <a:ext cx="0" cy="176470"/>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95210" y="2537460"/>
            <a:ext cx="2903220" cy="32639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a:off x="5663533" y="2400914"/>
            <a:ext cx="0"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681924608"/>
              </p:ext>
            </p:extLst>
          </p:nvPr>
        </p:nvGraphicFramePr>
        <p:xfrm>
          <a:off x="6794832" y="445035"/>
          <a:ext cx="1749039" cy="79248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420337285"/>
              </p:ext>
            </p:extLst>
          </p:nvPr>
        </p:nvGraphicFramePr>
        <p:xfrm>
          <a:off x="2805559" y="105114"/>
          <a:ext cx="1643539" cy="1608739"/>
        </p:xfrm>
        <a:graphic>
          <a:graphicData uri="http://schemas.openxmlformats.org/drawingml/2006/table">
            <a:tbl>
              <a:tblPr firstRow="1" bandRow="1">
                <a:tableStyleId>{21E4AEA4-8DFA-4A89-87EB-49C32662AFE0}</a:tableStyleId>
              </a:tblPr>
              <a:tblGrid>
                <a:gridCol w="1643539">
                  <a:extLst>
                    <a:ext uri="{9D8B030D-6E8A-4147-A177-3AD203B41FA5}">
                      <a16:colId xmlns:a16="http://schemas.microsoft.com/office/drawing/2014/main" xmlns="" val="20000"/>
                    </a:ext>
                  </a:extLst>
                </a:gridCol>
              </a:tblGrid>
              <a:tr h="378154">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8154">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8154">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20019">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15" name="Straight Connector 14"/>
          <p:cNvCxnSpPr>
            <a:endCxn id="4" idx="0"/>
          </p:cNvCxnSpPr>
          <p:nvPr/>
        </p:nvCxnSpPr>
        <p:spPr>
          <a:xfrm flipH="1">
            <a:off x="2192816" y="756562"/>
            <a:ext cx="512291" cy="122428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a:endCxn id="5" idx="0"/>
          </p:cNvCxnSpPr>
          <p:nvPr/>
        </p:nvCxnSpPr>
        <p:spPr>
          <a:xfrm>
            <a:off x="4095210" y="756562"/>
            <a:ext cx="1568323" cy="124424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a:endCxn id="11" idx="1"/>
          </p:cNvCxnSpPr>
          <p:nvPr/>
        </p:nvCxnSpPr>
        <p:spPr>
          <a:xfrm>
            <a:off x="4449098" y="816883"/>
            <a:ext cx="2345734" cy="24392"/>
          </a:xfrm>
          <a:prstGeom prst="line">
            <a:avLst/>
          </a:prstGeom>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5170186" y="494685"/>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9" name="TextBox 28"/>
          <p:cNvSpPr txBox="1"/>
          <p:nvPr/>
        </p:nvSpPr>
        <p:spPr>
          <a:xfrm>
            <a:off x="4404200" y="49468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1</a:t>
            </a:r>
            <a:endParaRPr kumimoji="0" lang="en-US" sz="1800"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30" name="TextBox 29"/>
              <p:cNvSpPr txBox="1"/>
              <p:nvPr/>
            </p:nvSpPr>
            <p:spPr>
              <a:xfrm>
                <a:off x="6537330" y="5562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537330" y="5562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sp>
        <p:nvSpPr>
          <p:cNvPr id="24" name="Slide Number Placeholder 23"/>
          <p:cNvSpPr>
            <a:spLocks noGrp="1"/>
          </p:cNvSpPr>
          <p:nvPr>
            <p:ph type="sldNum" sz="quarter" idx="12"/>
          </p:nvPr>
        </p:nvSpPr>
        <p:spPr/>
        <p:txBody>
          <a:bodyPr/>
          <a:lstStyle/>
          <a:p>
            <a:fld id="{0E8E0603-4C39-4EF1-A0FE-816FABFA11C3}" type="slidenum">
              <a:rPr lang="en-US" smtClean="0"/>
              <a:t>35</a:t>
            </a:fld>
            <a:endParaRPr lang="en-US"/>
          </a:p>
        </p:txBody>
      </p:sp>
    </p:spTree>
    <p:extLst>
      <p:ext uri="{BB962C8B-B14F-4D97-AF65-F5344CB8AC3E}">
        <p14:creationId xmlns:p14="http://schemas.microsoft.com/office/powerpoint/2010/main" val="380253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2264"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5" name="Rectangle 4"/>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7" name="Rectangle 6"/>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 name="Straight Connector 7"/>
          <p:cNvCxnSpPr>
            <a:stCxn id="4" idx="2"/>
          </p:cNvCxnSpPr>
          <p:nvPr/>
        </p:nvCxnSpPr>
        <p:spPr>
          <a:xfrm flipH="1">
            <a:off x="1954930"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0" name="Straight Connector 9"/>
          <p:cNvCxnSpPr>
            <a:stCxn id="5"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045936291"/>
              </p:ext>
            </p:extLst>
          </p:nvPr>
        </p:nvGraphicFramePr>
        <p:xfrm>
          <a:off x="7214359" y="807720"/>
          <a:ext cx="1749039" cy="118872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flipV="1">
            <a:off x="822960" y="1722120"/>
            <a:ext cx="6454140" cy="9829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p:cNvSpPr>
            <a:spLocks noGrp="1"/>
          </p:cNvSpPr>
          <p:nvPr>
            <p:ph type="sldNum" sz="quarter" idx="12"/>
          </p:nvPr>
        </p:nvSpPr>
        <p:spPr/>
        <p:txBody>
          <a:bodyPr/>
          <a:lstStyle/>
          <a:p>
            <a:fld id="{0E8E0603-4C39-4EF1-A0FE-816FABFA11C3}" type="slidenum">
              <a:rPr lang="en-US" smtClean="0"/>
              <a:t>36</a:t>
            </a:fld>
            <a:endParaRPr lang="en-US"/>
          </a:p>
        </p:txBody>
      </p:sp>
    </p:spTree>
    <p:extLst>
      <p:ext uri="{BB962C8B-B14F-4D97-AF65-F5344CB8AC3E}">
        <p14:creationId xmlns:p14="http://schemas.microsoft.com/office/powerpoint/2010/main" val="15565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05840" y="251102"/>
            <a:ext cx="244971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Rectangle 13"/>
          <p:cNvSpPr/>
          <p:nvPr/>
        </p:nvSpPr>
        <p:spPr>
          <a:xfrm>
            <a:off x="4588994" y="251102"/>
            <a:ext cx="2428870"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20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20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2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16" name="Rectangle 15"/>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a:stCxn id="13" idx="2"/>
          </p:cNvCxnSpPr>
          <p:nvPr/>
        </p:nvCxnSpPr>
        <p:spPr>
          <a:xfrm flipH="1">
            <a:off x="2078506" y="651212"/>
            <a:ext cx="152189" cy="156508"/>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4" idx="2"/>
          </p:cNvCxnSpPr>
          <p:nvPr/>
        </p:nvCxnSpPr>
        <p:spPr>
          <a:xfrm flipH="1">
            <a:off x="5644315" y="651212"/>
            <a:ext cx="159114" cy="156508"/>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4226052376"/>
              </p:ext>
            </p:extLst>
          </p:nvPr>
        </p:nvGraphicFramePr>
        <p:xfrm>
          <a:off x="7214359" y="807720"/>
          <a:ext cx="1749039" cy="158496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cxnSp>
        <p:nvCxnSpPr>
          <p:cNvPr id="21" name="Straight Arrow Connector 20"/>
          <p:cNvCxnSpPr/>
          <p:nvPr/>
        </p:nvCxnSpPr>
        <p:spPr>
          <a:xfrm flipV="1">
            <a:off x="2007974" y="2187615"/>
            <a:ext cx="5284366" cy="5174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37</a:t>
            </a:fld>
            <a:endParaRPr lang="en-US"/>
          </a:p>
        </p:txBody>
      </p:sp>
    </p:spTree>
    <p:extLst>
      <p:ext uri="{BB962C8B-B14F-4D97-AF65-F5344CB8AC3E}">
        <p14:creationId xmlns:p14="http://schemas.microsoft.com/office/powerpoint/2010/main" val="1852058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005840" y="251102"/>
            <a:ext cx="222849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70C0"/>
                </a:solidFill>
                <a:effectLst/>
                <a:uLnTx/>
                <a:uFillTx/>
                <a:latin typeface="Cambria" panose="02040503050406030204" pitchFamily="18" charset="0"/>
              </a:rPr>
              <a:t>Time of route depart</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Rectangle 20"/>
          <p:cNvSpPr/>
          <p:nvPr/>
        </p:nvSpPr>
        <p:spPr>
          <a:xfrm>
            <a:off x="4588994" y="251102"/>
            <a:ext cx="221246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Time of </a:t>
            </a:r>
            <a:r>
              <a:rPr kumimoji="0" lang="en-US" sz="1800" b="0" i="0" u="none" strike="noStrike" kern="0" cap="none" spc="0" normalizeH="0" baseline="0" noProof="0" dirty="0">
                <a:ln>
                  <a:noFill/>
                </a:ln>
                <a:solidFill>
                  <a:srgbClr val="00B050"/>
                </a:solidFill>
                <a:effectLst/>
                <a:uLnTx/>
                <a:uFillTx/>
                <a:latin typeface="Cambria" panose="02040503050406030204" pitchFamily="18" charset="0"/>
              </a:rPr>
              <a:t>route </a:t>
            </a:r>
            <a:r>
              <a:rPr kumimoji="0" lang="en-US" sz="1800" b="0" i="0" u="none" strike="noStrike" kern="0" cap="none" spc="0" normalizeH="0" baseline="0" noProof="0" dirty="0" smtClean="0">
                <a:ln>
                  <a:noFill/>
                </a:ln>
                <a:solidFill>
                  <a:srgbClr val="00B050"/>
                </a:solidFill>
                <a:effectLst/>
                <a:uLnTx/>
                <a:uFillTx/>
                <a:latin typeface="Cambria" panose="02040503050406030204" pitchFamily="18" charset="0"/>
              </a:rPr>
              <a:t>return</a:t>
            </a:r>
            <a:endPar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56" y="807720"/>
            <a:ext cx="6743700" cy="5417820"/>
          </a:xfrm>
          <a:prstGeom prst="rect">
            <a:avLst/>
          </a:prstGeom>
        </p:spPr>
      </p:pic>
      <p:sp>
        <p:nvSpPr>
          <p:cNvPr id="23" name="Rectangle 22"/>
          <p:cNvSpPr/>
          <p:nvPr/>
        </p:nvSpPr>
        <p:spPr>
          <a:xfrm>
            <a:off x="1005840" y="807720"/>
            <a:ext cx="2903220" cy="541782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a:stCxn id="20" idx="2"/>
          </p:cNvCxnSpPr>
          <p:nvPr/>
        </p:nvCxnSpPr>
        <p:spPr>
          <a:xfrm flipH="1">
            <a:off x="2078506" y="620434"/>
            <a:ext cx="41582" cy="187286"/>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25" name="Rectangle 24"/>
          <p:cNvSpPr/>
          <p:nvPr/>
        </p:nvSpPr>
        <p:spPr>
          <a:xfrm>
            <a:off x="4032636" y="807720"/>
            <a:ext cx="2903220" cy="54178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6" name="Straight Connector 25"/>
          <p:cNvCxnSpPr>
            <a:stCxn id="21" idx="2"/>
          </p:cNvCxnSpPr>
          <p:nvPr/>
        </p:nvCxnSpPr>
        <p:spPr>
          <a:xfrm flipH="1">
            <a:off x="5644315" y="620434"/>
            <a:ext cx="50912" cy="187286"/>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22945081"/>
              </p:ext>
            </p:extLst>
          </p:nvPr>
        </p:nvGraphicFramePr>
        <p:xfrm>
          <a:off x="7214359" y="80772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28" name="Straight Arrow Connector 27"/>
          <p:cNvCxnSpPr/>
          <p:nvPr/>
        </p:nvCxnSpPr>
        <p:spPr>
          <a:xfrm flipV="1">
            <a:off x="3528060" y="2523281"/>
            <a:ext cx="3756660" cy="1970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2"/>
          </p:nvPr>
        </p:nvSpPr>
        <p:spPr/>
        <p:txBody>
          <a:bodyPr/>
          <a:lstStyle/>
          <a:p>
            <a:fld id="{0E8E0603-4C39-4EF1-A0FE-816FABFA11C3}" type="slidenum">
              <a:rPr lang="en-US" smtClean="0"/>
              <a:t>38</a:t>
            </a:fld>
            <a:endParaRPr lang="en-US"/>
          </a:p>
        </p:txBody>
      </p:sp>
    </p:spTree>
    <p:extLst>
      <p:ext uri="{BB962C8B-B14F-4D97-AF65-F5344CB8AC3E}">
        <p14:creationId xmlns:p14="http://schemas.microsoft.com/office/powerpoint/2010/main" val="1421877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66357764"/>
              </p:ext>
            </p:extLst>
          </p:nvPr>
        </p:nvGraphicFramePr>
        <p:xfrm>
          <a:off x="6756732" y="641536"/>
          <a:ext cx="1749039" cy="237744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Station</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CodeID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smtClean="0">
                          <a:latin typeface="Cambria" panose="02040503050406030204" pitchFamily="18" charset="0"/>
                        </a:rPr>
                        <a:t>Street</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smtClean="0">
                          <a:latin typeface="Cambria" panose="02040503050406030204" pitchFamily="18" charset="0"/>
                        </a:rPr>
                        <a:t>Latitude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smtClean="0">
                          <a:latin typeface="Cambria" panose="02040503050406030204" pitchFamily="18" charset="0"/>
                        </a:rPr>
                        <a:t>Longitude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r h="371849">
                <a:tc>
                  <a:txBody>
                    <a:bodyPr/>
                    <a:lstStyle/>
                    <a:p>
                      <a:r>
                        <a:rPr lang="en-US" sz="2000" dirty="0" smtClean="0">
                          <a:latin typeface="Cambria" panose="02040503050406030204" pitchFamily="18" charset="0"/>
                        </a:rPr>
                        <a:t>Name</a:t>
                      </a:r>
                      <a:endParaRPr lang="en-US" sz="200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714606489"/>
              </p:ext>
            </p:extLst>
          </p:nvPr>
        </p:nvGraphicFramePr>
        <p:xfrm>
          <a:off x="328607" y="1097095"/>
          <a:ext cx="1613808" cy="1594480"/>
        </p:xfrm>
        <a:graphic>
          <a:graphicData uri="http://schemas.openxmlformats.org/drawingml/2006/table">
            <a:tbl>
              <a:tblPr firstRow="1" bandRow="1">
                <a:tableStyleId>{21E4AEA4-8DFA-4A89-87EB-49C32662AFE0}</a:tableStyleId>
              </a:tblPr>
              <a:tblGrid>
                <a:gridCol w="1613808">
                  <a:extLst>
                    <a:ext uri="{9D8B030D-6E8A-4147-A177-3AD203B41FA5}">
                      <a16:colId xmlns:a16="http://schemas.microsoft.com/office/drawing/2014/main" xmlns="" val="20000"/>
                    </a:ext>
                  </a:extLst>
                </a:gridCol>
              </a:tblGrid>
              <a:tr h="382907">
                <a:tc>
                  <a:txBody>
                    <a:bodyPr/>
                    <a:lstStyle/>
                    <a:p>
                      <a:pPr algn="ctr"/>
                      <a:r>
                        <a:rPr lang="en-US" sz="2000" dirty="0" smtClean="0">
                          <a:latin typeface="Cambria" panose="02040503050406030204" pitchFamily="18" charset="0"/>
                        </a:rPr>
                        <a:t>Route</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82907">
                <a:tc>
                  <a:txBody>
                    <a:bodyPr/>
                    <a:lstStyle/>
                    <a:p>
                      <a:r>
                        <a:rPr lang="en-US" sz="2000" dirty="0" err="1" smtClean="0">
                          <a:latin typeface="Cambria" panose="02040503050406030204" pitchFamily="18" charset="0"/>
                        </a:rPr>
                        <a:t>RouteType</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82907">
                <a:tc>
                  <a:txBody>
                    <a:bodyPr/>
                    <a:lstStyle/>
                    <a:p>
                      <a:r>
                        <a:rPr lang="en-US" sz="2000" dirty="0" err="1" smtClean="0">
                          <a:latin typeface="Cambria" panose="02040503050406030204" pitchFamily="18" charset="0"/>
                        </a:rPr>
                        <a:t>RouteNo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405760">
                <a:tc>
                  <a:txBody>
                    <a:bodyPr/>
                    <a:lstStyle/>
                    <a:p>
                      <a:r>
                        <a:rPr lang="en-US" sz="2000" dirty="0" err="1" smtClean="0">
                          <a:latin typeface="Cambria" panose="02040503050406030204" pitchFamily="18" charset="0"/>
                        </a:rPr>
                        <a:t>RouteName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53447809"/>
              </p:ext>
            </p:extLst>
          </p:nvPr>
        </p:nvGraphicFramePr>
        <p:xfrm>
          <a:off x="3447484" y="717653"/>
          <a:ext cx="1808861" cy="2377440"/>
        </p:xfrm>
        <a:graphic>
          <a:graphicData uri="http://schemas.openxmlformats.org/drawingml/2006/table">
            <a:tbl>
              <a:tblPr firstRow="1" bandRow="1">
                <a:tableStyleId>{21E4AEA4-8DFA-4A89-87EB-49C32662AFE0}</a:tableStyleId>
              </a:tblPr>
              <a:tblGrid>
                <a:gridCol w="1808861">
                  <a:extLst>
                    <a:ext uri="{9D8B030D-6E8A-4147-A177-3AD203B41FA5}">
                      <a16:colId xmlns:a16="http://schemas.microsoft.com/office/drawing/2014/main" xmlns="" val="20000"/>
                    </a:ext>
                  </a:extLst>
                </a:gridCol>
              </a:tblGrid>
              <a:tr h="310682">
                <a:tc>
                  <a:txBody>
                    <a:bodyPr/>
                    <a:lstStyle/>
                    <a:p>
                      <a:pPr algn="ctr"/>
                      <a:r>
                        <a:rPr lang="en-US" sz="2000" dirty="0" err="1" smtClean="0">
                          <a:latin typeface="Cambria" panose="02040503050406030204" pitchFamily="18" charset="0"/>
                        </a:rPr>
                        <a:t>PathInfo</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00814">
                <a:tc>
                  <a:txBody>
                    <a:bodyPr/>
                    <a:lstStyle/>
                    <a:p>
                      <a:r>
                        <a:rPr lang="en-US" sz="2000" dirty="0" err="1" smtClean="0">
                          <a:latin typeface="Cambria" panose="02040503050406030204" pitchFamily="18" charset="0"/>
                        </a:rPr>
                        <a:t>FromStationID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ToStationID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2"/>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RouteID</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3"/>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MiddlePoints</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4"/>
                  </a:ext>
                </a:extLst>
              </a:tr>
              <a:tr h="30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ambria" panose="02040503050406030204" pitchFamily="18" charset="0"/>
                        </a:rPr>
                        <a:t>PathInfoNo</a:t>
                      </a:r>
                      <a:endParaRPr lang="en-US" sz="2000" dirty="0" smtClean="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cxnSp>
        <p:nvCxnSpPr>
          <p:cNvPr id="7" name="Straight Connector 6"/>
          <p:cNvCxnSpPr>
            <a:stCxn id="5" idx="3"/>
            <a:endCxn id="6" idx="1"/>
          </p:cNvCxnSpPr>
          <p:nvPr/>
        </p:nvCxnSpPr>
        <p:spPr>
          <a:xfrm>
            <a:off x="1942415" y="1894335"/>
            <a:ext cx="1505069" cy="12038"/>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868098" y="262968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cxnSp>
        <p:nvCxnSpPr>
          <p:cNvPr id="9" name="Straight Connector 8"/>
          <p:cNvCxnSpPr/>
          <p:nvPr/>
        </p:nvCxnSpPr>
        <p:spPr>
          <a:xfrm>
            <a:off x="5256345" y="132095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668141" y="1029106"/>
            <a:ext cx="6495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start</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cxnSp>
        <p:nvCxnSpPr>
          <p:cNvPr id="12" name="Straight Connector 11"/>
          <p:cNvCxnSpPr/>
          <p:nvPr/>
        </p:nvCxnSpPr>
        <p:spPr>
          <a:xfrm>
            <a:off x="5256345" y="1785777"/>
            <a:ext cx="1517835"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668141" y="1488973"/>
            <a:ext cx="6126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stop</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14" name="TextBox 13"/>
          <p:cNvSpPr txBox="1"/>
          <p:nvPr/>
        </p:nvSpPr>
        <p:spPr>
          <a:xfrm>
            <a:off x="6535999" y="146158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6" name="TextBox 15"/>
              <p:cNvSpPr txBox="1"/>
              <p:nvPr/>
            </p:nvSpPr>
            <p:spPr>
              <a:xfrm>
                <a:off x="5256345" y="1090661"/>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256345" y="1090661"/>
                <a:ext cx="248465" cy="276999"/>
              </a:xfrm>
              <a:prstGeom prst="rect">
                <a:avLst/>
              </a:prstGeom>
              <a:blipFill rotWithShape="0">
                <a:blip r:embed="rId3"/>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256345" y="1557440"/>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256345" y="1557440"/>
                <a:ext cx="248465" cy="276999"/>
              </a:xfrm>
              <a:prstGeom prst="rect">
                <a:avLst/>
              </a:prstGeom>
              <a:blipFill rotWithShape="0">
                <a:blip r:embed="rId4"/>
                <a:stretch>
                  <a:fillRect l="-12195" r="-12195"/>
                </a:stretch>
              </a:blipFill>
            </p:spPr>
            <p:txBody>
              <a:bodyPr/>
              <a:lstStyle/>
              <a:p>
                <a:r>
                  <a:rPr lang="en-US">
                    <a:noFill/>
                  </a:rPr>
                  <a:t> </a:t>
                </a:r>
              </a:p>
            </p:txBody>
          </p:sp>
        </mc:Fallback>
      </mc:AlternateContent>
      <p:graphicFrame>
        <p:nvGraphicFramePr>
          <p:cNvPr id="19" name="Table 18"/>
          <p:cNvGraphicFramePr>
            <a:graphicFrameLocks noGrp="1"/>
          </p:cNvGraphicFramePr>
          <p:nvPr>
            <p:extLst>
              <p:ext uri="{D42A27DB-BD31-4B8C-83A1-F6EECF244321}">
                <p14:modId xmlns:p14="http://schemas.microsoft.com/office/powerpoint/2010/main" val="2000715074"/>
              </p:ext>
            </p:extLst>
          </p:nvPr>
        </p:nvGraphicFramePr>
        <p:xfrm>
          <a:off x="260992" y="3920950"/>
          <a:ext cx="1749039" cy="1981200"/>
        </p:xfrm>
        <a:graphic>
          <a:graphicData uri="http://schemas.openxmlformats.org/drawingml/2006/table">
            <a:tbl>
              <a:tblPr firstRow="1" bandRow="1">
                <a:tableStyleId>{21E4AEA4-8DFA-4A89-87EB-49C32662AFE0}</a:tableStyleId>
              </a:tblPr>
              <a:tblGrid>
                <a:gridCol w="1749039">
                  <a:extLst>
                    <a:ext uri="{9D8B030D-6E8A-4147-A177-3AD203B41FA5}">
                      <a16:colId xmlns:a16="http://schemas.microsoft.com/office/drawing/2014/main" xmlns="" val="20000"/>
                    </a:ext>
                  </a:extLst>
                </a:gridCol>
              </a:tblGrid>
              <a:tr h="371849">
                <a:tc>
                  <a:txBody>
                    <a:bodyPr/>
                    <a:lstStyle/>
                    <a:p>
                      <a:pPr algn="ctr"/>
                      <a:r>
                        <a:rPr lang="en-US" sz="2000" dirty="0" smtClean="0">
                          <a:latin typeface="Cambria" panose="02040503050406030204" pitchFamily="18" charset="0"/>
                        </a:rPr>
                        <a:t>Trip</a:t>
                      </a:r>
                      <a:endParaRPr lang="en-US" sz="2000" dirty="0">
                        <a:latin typeface="Cambria" panose="02040503050406030204" pitchFamily="18" charset="0"/>
                      </a:endParaRPr>
                    </a:p>
                  </a:txBody>
                  <a:tcPr/>
                </a:tc>
                <a:extLst>
                  <a:ext uri="{0D108BD9-81ED-4DB2-BD59-A6C34878D82A}">
                    <a16:rowId xmlns:a16="http://schemas.microsoft.com/office/drawing/2014/main" xmlns="" val="10000"/>
                  </a:ext>
                </a:extLst>
              </a:tr>
              <a:tr h="371849">
                <a:tc>
                  <a:txBody>
                    <a:bodyPr/>
                    <a:lstStyle/>
                    <a:p>
                      <a:r>
                        <a:rPr lang="en-US" sz="2000" dirty="0" err="1" smtClean="0">
                          <a:latin typeface="Cambria" panose="02040503050406030204" pitchFamily="18" charset="0"/>
                        </a:rPr>
                        <a:t>RouteID</a:t>
                      </a:r>
                      <a:endParaRPr lang="en-US" sz="2000" dirty="0">
                        <a:latin typeface="Cambria" panose="02040503050406030204" pitchFamily="18" charset="0"/>
                      </a:endParaRPr>
                    </a:p>
                  </a:txBody>
                  <a:tcPr/>
                </a:tc>
                <a:extLst>
                  <a:ext uri="{0D108BD9-81ED-4DB2-BD59-A6C34878D82A}">
                    <a16:rowId xmlns:a16="http://schemas.microsoft.com/office/drawing/2014/main" xmlns="" val="10001"/>
                  </a:ext>
                </a:extLst>
              </a:tr>
              <a:tr h="371849">
                <a:tc>
                  <a:txBody>
                    <a:bodyPr/>
                    <a:lstStyle/>
                    <a:p>
                      <a:r>
                        <a:rPr lang="en-US" sz="2000" dirty="0" err="1" smtClean="0">
                          <a:latin typeface="Cambria" panose="02040503050406030204" pitchFamily="18" charset="0"/>
                        </a:rPr>
                        <a:t>TripNo</a:t>
                      </a:r>
                      <a:endParaRPr lang="en-US" sz="2000" dirty="0">
                        <a:latin typeface="Cambria" panose="02040503050406030204" pitchFamily="18" charset="0"/>
                      </a:endParaRPr>
                    </a:p>
                  </a:txBody>
                  <a:tcPr/>
                </a:tc>
                <a:extLst>
                  <a:ext uri="{0D108BD9-81ED-4DB2-BD59-A6C34878D82A}">
                    <a16:rowId xmlns:a16="http://schemas.microsoft.com/office/drawing/2014/main" xmlns="" val="10002"/>
                  </a:ext>
                </a:extLst>
              </a:tr>
              <a:tr h="371849">
                <a:tc>
                  <a:txBody>
                    <a:bodyPr/>
                    <a:lstStyle/>
                    <a:p>
                      <a:r>
                        <a:rPr lang="en-US" sz="2000" dirty="0" err="1" smtClean="0">
                          <a:latin typeface="Cambria" panose="02040503050406030204" pitchFamily="18" charset="0"/>
                        </a:rPr>
                        <a:t>StartTime</a:t>
                      </a:r>
                      <a:endParaRPr lang="en-US" sz="2000" dirty="0">
                        <a:latin typeface="Cambria" panose="02040503050406030204" pitchFamily="18" charset="0"/>
                      </a:endParaRPr>
                    </a:p>
                  </a:txBody>
                  <a:tcPr/>
                </a:tc>
                <a:extLst>
                  <a:ext uri="{0D108BD9-81ED-4DB2-BD59-A6C34878D82A}">
                    <a16:rowId xmlns:a16="http://schemas.microsoft.com/office/drawing/2014/main" xmlns="" val="10003"/>
                  </a:ext>
                </a:extLst>
              </a:tr>
              <a:tr h="371849">
                <a:tc>
                  <a:txBody>
                    <a:bodyPr/>
                    <a:lstStyle/>
                    <a:p>
                      <a:r>
                        <a:rPr lang="en-US" sz="2000" dirty="0" err="1" smtClean="0">
                          <a:latin typeface="Cambria" panose="02040503050406030204" pitchFamily="18" charset="0"/>
                        </a:rPr>
                        <a:t>EndTime</a:t>
                      </a:r>
                      <a:endParaRPr lang="en-US" sz="2000" dirty="0">
                        <a:latin typeface="Cambria" panose="02040503050406030204" pitchFamily="18" charset="0"/>
                      </a:endParaRPr>
                    </a:p>
                  </a:txBody>
                  <a:tcPr/>
                </a:tc>
                <a:extLst>
                  <a:ext uri="{0D108BD9-81ED-4DB2-BD59-A6C34878D82A}">
                    <a16:rowId xmlns:a16="http://schemas.microsoft.com/office/drawing/2014/main" xmlns="" val="10004"/>
                  </a:ext>
                </a:extLst>
              </a:tr>
            </a:tbl>
          </a:graphicData>
        </a:graphic>
      </p:graphicFrame>
      <p:cxnSp>
        <p:nvCxnSpPr>
          <p:cNvPr id="20" name="Straight Connector 19"/>
          <p:cNvCxnSpPr>
            <a:stCxn id="5" idx="2"/>
            <a:endCxn id="19" idx="0"/>
          </p:cNvCxnSpPr>
          <p:nvPr/>
        </p:nvCxnSpPr>
        <p:spPr>
          <a:xfrm>
            <a:off x="1135511" y="2691575"/>
            <a:ext cx="0" cy="1229375"/>
          </a:xfrm>
          <a:prstGeom prst="line">
            <a:avLst/>
          </a:prstGeom>
          <a:ln w="2857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868098" y="366564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868098" y="3665644"/>
                <a:ext cx="248465" cy="276999"/>
              </a:xfrm>
              <a:prstGeom prst="rect">
                <a:avLst/>
              </a:prstGeom>
              <a:blipFill rotWithShape="0">
                <a:blip r:embed="rId5"/>
                <a:stretch>
                  <a:fillRect l="-12195" r="-12195"/>
                </a:stretch>
              </a:blipFill>
            </p:spPr>
            <p:txBody>
              <a:bodyPr/>
              <a:lstStyle/>
              <a:p>
                <a:r>
                  <a:rPr lang="en-US">
                    <a:noFill/>
                  </a:rPr>
                  <a:t> </a:t>
                </a:r>
              </a:p>
            </p:txBody>
          </p:sp>
        </mc:Fallback>
      </mc:AlternateContent>
      <p:sp>
        <p:nvSpPr>
          <p:cNvPr id="32" name="TextBox 31"/>
          <p:cNvSpPr txBox="1"/>
          <p:nvPr/>
        </p:nvSpPr>
        <p:spPr>
          <a:xfrm>
            <a:off x="2184175" y="156164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33" name="TextBox 32"/>
          <p:cNvSpPr txBox="1"/>
          <p:nvPr/>
        </p:nvSpPr>
        <p:spPr>
          <a:xfrm>
            <a:off x="126902" y="3129818"/>
            <a:ext cx="10086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mbria" panose="02040503050406030204" pitchFamily="18" charset="0"/>
              </a:rPr>
              <a:t>includes</a:t>
            </a:r>
            <a:endParaRPr kumimoji="0" lang="en-US"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21" name="TextBox 20"/>
          <p:cNvSpPr txBox="1"/>
          <p:nvPr/>
        </p:nvSpPr>
        <p:spPr>
          <a:xfrm>
            <a:off x="1859188" y="1591158"/>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22" name="TextBox 21"/>
              <p:cNvSpPr txBox="1"/>
              <p:nvPr/>
            </p:nvSpPr>
            <p:spPr>
              <a:xfrm>
                <a:off x="3199019" y="1637324"/>
                <a:ext cx="2484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m:oMathPara>
                </a14:m>
                <a:endParaRPr kumimoji="0" lang="en-US" b="0" i="0" u="none" strike="noStrike" kern="0" cap="none" spc="0" normalizeH="0" baseline="0" noProof="0" dirty="0">
                  <a:ln>
                    <a:noFill/>
                  </a:ln>
                  <a:solidFill>
                    <a:sysClr val="windowText" lastClr="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199019" y="1637324"/>
                <a:ext cx="248465" cy="276999"/>
              </a:xfrm>
              <a:prstGeom prst="rect">
                <a:avLst/>
              </a:prstGeom>
              <a:blipFill rotWithShape="0">
                <a:blip r:embed="rId6"/>
                <a:stretch>
                  <a:fillRect l="-14634" r="-9756"/>
                </a:stretch>
              </a:blipFill>
            </p:spPr>
            <p:txBody>
              <a:bodyPr/>
              <a:lstStyle/>
              <a:p>
                <a:r>
                  <a:rPr lang="en-US">
                    <a:noFill/>
                  </a:rPr>
                  <a:t> </a:t>
                </a:r>
              </a:p>
            </p:txBody>
          </p:sp>
        </mc:Fallback>
      </mc:AlternateContent>
      <p:sp>
        <p:nvSpPr>
          <p:cNvPr id="23" name="TextBox 22"/>
          <p:cNvSpPr txBox="1"/>
          <p:nvPr/>
        </p:nvSpPr>
        <p:spPr>
          <a:xfrm>
            <a:off x="6516845" y="1003901"/>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rPr>
              <a:t>1</a:t>
            </a:r>
            <a:endParaRPr kumimoji="0" lang="en-US" b="0" i="0" u="none" strike="noStrike" kern="0" cap="none" spc="0" normalizeH="0" baseline="0" noProof="0" dirty="0">
              <a:ln>
                <a:noFill/>
              </a:ln>
              <a:solidFill>
                <a:sysClr val="windowText" lastClr="000000"/>
              </a:solidFill>
              <a:effectLst/>
              <a:uLnTx/>
              <a:uFillTx/>
            </a:endParaRPr>
          </a:p>
        </p:txBody>
      </p:sp>
      <p:sp>
        <p:nvSpPr>
          <p:cNvPr id="39" name="Slide Number Placeholder 38"/>
          <p:cNvSpPr>
            <a:spLocks noGrp="1"/>
          </p:cNvSpPr>
          <p:nvPr>
            <p:ph type="sldNum" sz="quarter" idx="12"/>
          </p:nvPr>
        </p:nvSpPr>
        <p:spPr/>
        <p:txBody>
          <a:bodyPr/>
          <a:lstStyle/>
          <a:p>
            <a:fld id="{0E8E0603-4C39-4EF1-A0FE-816FABFA11C3}" type="slidenum">
              <a:rPr lang="en-US" smtClean="0"/>
              <a:t>39</a:t>
            </a:fld>
            <a:endParaRPr lang="en-US"/>
          </a:p>
        </p:txBody>
      </p:sp>
    </p:spTree>
    <p:extLst>
      <p:ext uri="{BB962C8B-B14F-4D97-AF65-F5344CB8AC3E}">
        <p14:creationId xmlns:p14="http://schemas.microsoft.com/office/powerpoint/2010/main" val="277758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latin typeface="Cambria"/>
                <a:ea typeface="Cambria"/>
                <a:cs typeface="Cambria"/>
                <a:sym typeface="Cambria"/>
              </a:rPr>
              <a:t>Scenario</a:t>
            </a:r>
            <a:endParaRPr lang="en-US" sz="5400" dirty="0">
              <a:latin typeface="Cambria"/>
              <a:ea typeface="Cambria"/>
              <a:cs typeface="Cambria"/>
              <a:sym typeface="Cambria"/>
            </a:endParaRPr>
          </a:p>
        </p:txBody>
      </p:sp>
      <p:grpSp>
        <p:nvGrpSpPr>
          <p:cNvPr id="8" name="Group 7"/>
          <p:cNvGrpSpPr/>
          <p:nvPr/>
        </p:nvGrpSpPr>
        <p:grpSpPr>
          <a:xfrm>
            <a:off x="457200" y="2295463"/>
            <a:ext cx="2449286" cy="2091488"/>
            <a:chOff x="-10829" y="3161110"/>
            <a:chExt cx="2449286" cy="2091488"/>
          </a:xfrm>
        </p:grpSpPr>
        <p:grpSp>
          <p:nvGrpSpPr>
            <p:cNvPr id="2" name="Group 1"/>
            <p:cNvGrpSpPr/>
            <p:nvPr/>
          </p:nvGrpSpPr>
          <p:grpSpPr>
            <a:xfrm>
              <a:off x="433917" y="3161110"/>
              <a:ext cx="1383659" cy="1700255"/>
              <a:chOff x="1209565" y="3078635"/>
              <a:chExt cx="1383659" cy="1786856"/>
            </a:xfrm>
          </p:grpSpPr>
          <p:sp>
            <p:nvSpPr>
              <p:cNvPr id="10" name="TextBox 9"/>
              <p:cNvSpPr txBox="1"/>
              <p:nvPr/>
            </p:nvSpPr>
            <p:spPr>
              <a:xfrm>
                <a:off x="1243174" y="4380312"/>
                <a:ext cx="1350050" cy="4851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10829" y="4821711"/>
              <a:ext cx="244928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710734" y="5838735"/>
            <a:ext cx="12192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Bạn gái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358205" y="6187697"/>
            <a:ext cx="192425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Bến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xe</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quận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smtClean="0">
                <a:ln>
                  <a:noFill/>
                </a:ln>
                <a:solidFill>
                  <a:srgbClr val="FF0000"/>
                </a:solidFill>
                <a:effectLst/>
                <a:uLnTx/>
                <a:uFillTx/>
                <a:latin typeface="Cambria" pitchFamily="18" charset="0"/>
              </a:rPr>
              <a:t>8</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4" y="465851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1282" y="3436794"/>
            <a:ext cx="119140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466562" y="3787409"/>
            <a:ext cx="2858038"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VinCom</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Lê</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Thánh</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Tôn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282" y="2255424"/>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4</a:t>
            </a:r>
          </a:p>
        </p:txBody>
      </p:sp>
    </p:spTree>
    <p:extLst>
      <p:ext uri="{BB962C8B-B14F-4D97-AF65-F5344CB8AC3E}">
        <p14:creationId xmlns:p14="http://schemas.microsoft.com/office/powerpoint/2010/main" val="17854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3409388"/>
              </p:ext>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sp>
        <p:nvSpPr>
          <p:cNvPr id="3" name="Slide Number Placeholder 2"/>
          <p:cNvSpPr>
            <a:spLocks noGrp="1"/>
          </p:cNvSpPr>
          <p:nvPr>
            <p:ph type="sldNum" sz="quarter" idx="12"/>
          </p:nvPr>
        </p:nvSpPr>
        <p:spPr/>
        <p:txBody>
          <a:bodyPr/>
          <a:lstStyle/>
          <a:p>
            <a:fld id="{0E8E0603-4C39-4EF1-A0FE-816FABFA11C3}" type="slidenum">
              <a:rPr lang="en-US" smtClean="0"/>
              <a:t>40</a:t>
            </a:fld>
            <a:endParaRPr lang="en-US"/>
          </a:p>
        </p:txBody>
      </p:sp>
    </p:spTree>
    <p:extLst>
      <p:ext uri="{BB962C8B-B14F-4D97-AF65-F5344CB8AC3E}">
        <p14:creationId xmlns:p14="http://schemas.microsoft.com/office/powerpoint/2010/main" val="91239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3956756863"/>
              </p:ext>
            </p:extLst>
          </p:nvPr>
        </p:nvGraphicFramePr>
        <p:xfrm>
          <a:off x="7080208" y="2123419"/>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28" name="Straight Connector 27"/>
          <p:cNvCxnSpPr>
            <a:endCxn id="27" idx="1"/>
          </p:cNvCxnSpPr>
          <p:nvPr/>
        </p:nvCxnSpPr>
        <p:spPr>
          <a:xfrm>
            <a:off x="6070017" y="2809219"/>
            <a:ext cx="1010191"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6" name="Table 35"/>
          <p:cNvGraphicFramePr>
            <a:graphicFrameLocks noGrp="1"/>
          </p:cNvGraphicFramePr>
          <p:nvPr>
            <p:extLst>
              <p:ext uri="{D42A27DB-BD31-4B8C-83A1-F6EECF244321}">
                <p14:modId xmlns:p14="http://schemas.microsoft.com/office/powerpoint/2010/main" val="1379011360"/>
              </p:ext>
            </p:extLst>
          </p:nvPr>
        </p:nvGraphicFramePr>
        <p:xfrm>
          <a:off x="2298095"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7378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8" name="Straight Connector 3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115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0" name="Straight Connector 39"/>
          <p:cNvCxnSpPr>
            <a:stCxn id="42" idx="2"/>
            <a:endCxn id="57" idx="0"/>
          </p:cNvCxnSpPr>
          <p:nvPr/>
        </p:nvCxnSpPr>
        <p:spPr>
          <a:xfrm>
            <a:off x="6061385" y="1857582"/>
            <a:ext cx="863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2" name="Table 41"/>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cxnSp>
        <p:nvCxnSpPr>
          <p:cNvPr id="43" name="Straight Connector 42"/>
          <p:cNvCxnSpPr>
            <a:endCxn id="42"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3765275" y="6709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5" name="TextBox 44"/>
          <p:cNvSpPr txBox="1"/>
          <p:nvPr/>
        </p:nvSpPr>
        <p:spPr>
          <a:xfrm>
            <a:off x="4760796" y="68604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6" name="Straight Connector 45"/>
          <p:cNvCxnSpPr>
            <a:stCxn id="50" idx="2"/>
            <a:endCxn id="36" idx="0"/>
          </p:cNvCxnSpPr>
          <p:nvPr/>
        </p:nvCxnSpPr>
        <p:spPr>
          <a:xfrm>
            <a:off x="3036500" y="2150952"/>
            <a:ext cx="8930" cy="21449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7" name="TextBox 46"/>
          <p:cNvSpPr txBox="1"/>
          <p:nvPr/>
        </p:nvSpPr>
        <p:spPr>
          <a:xfrm>
            <a:off x="2591307" y="215095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8" name="TextBox 47"/>
          <p:cNvSpPr txBox="1"/>
          <p:nvPr/>
        </p:nvSpPr>
        <p:spPr>
          <a:xfrm>
            <a:off x="2592492"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9" name="Table 48"/>
          <p:cNvGraphicFramePr>
            <a:graphicFrameLocks noGrp="1"/>
          </p:cNvGraphicFramePr>
          <p:nvPr>
            <p:extLst>
              <p:ext uri="{D42A27DB-BD31-4B8C-83A1-F6EECF244321}">
                <p14:modId xmlns:p14="http://schemas.microsoft.com/office/powerpoint/2010/main" val="2840763266"/>
              </p:ext>
            </p:extLst>
          </p:nvPr>
        </p:nvGraphicFramePr>
        <p:xfrm>
          <a:off x="5516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955285904"/>
              </p:ext>
            </p:extLst>
          </p:nvPr>
        </p:nvGraphicFramePr>
        <p:xfrm>
          <a:off x="2230561" y="93552"/>
          <a:ext cx="1611879" cy="2057400"/>
        </p:xfrm>
        <a:graphic>
          <a:graphicData uri="http://schemas.openxmlformats.org/drawingml/2006/table">
            <a:tbl>
              <a:tblPr firstRow="1" bandRow="1">
                <a:tableStyleId>{5C22544A-7EE6-4342-B048-85BDC9FD1C3A}</a:tableStyleId>
              </a:tblPr>
              <a:tblGrid>
                <a:gridCol w="1611879">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bl>
          </a:graphicData>
        </a:graphic>
      </p:graphicFrame>
      <p:cxnSp>
        <p:nvCxnSpPr>
          <p:cNvPr id="51" name="Elbow Connector 50"/>
          <p:cNvCxnSpPr>
            <a:stCxn id="49" idx="0"/>
            <a:endCxn id="50" idx="1"/>
          </p:cNvCxnSpPr>
          <p:nvPr/>
        </p:nvCxnSpPr>
        <p:spPr>
          <a:xfrm rot="5400000" flipH="1" flipV="1">
            <a:off x="776263" y="1449526"/>
            <a:ext cx="1781572" cy="1127024"/>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2" name="TextBox 51"/>
          <p:cNvSpPr txBox="1"/>
          <p:nvPr/>
        </p:nvSpPr>
        <p:spPr>
          <a:xfrm>
            <a:off x="1813459" y="777892"/>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3" name="TextBox 52"/>
          <p:cNvSpPr txBox="1"/>
          <p:nvPr/>
        </p:nvSpPr>
        <p:spPr>
          <a:xfrm>
            <a:off x="79063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4" name="TextBox 53"/>
          <p:cNvSpPr txBox="1"/>
          <p:nvPr/>
        </p:nvSpPr>
        <p:spPr>
          <a:xfrm>
            <a:off x="18552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5" name="Elbow Connector 54"/>
          <p:cNvCxnSpPr/>
          <p:nvPr/>
        </p:nvCxnSpPr>
        <p:spPr>
          <a:xfrm rot="10800000">
            <a:off x="11035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6" name="TextBox 55"/>
          <p:cNvSpPr txBox="1"/>
          <p:nvPr/>
        </p:nvSpPr>
        <p:spPr>
          <a:xfrm>
            <a:off x="8018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7" name="Table 56"/>
          <p:cNvGraphicFramePr>
            <a:graphicFrameLocks noGrp="1"/>
          </p:cNvGraphicFramePr>
          <p:nvPr>
            <p:extLst>
              <p:ext uri="{D42A27DB-BD31-4B8C-83A1-F6EECF244321}">
                <p14:modId xmlns:p14="http://schemas.microsoft.com/office/powerpoint/2010/main" val="1294617259"/>
              </p:ext>
            </p:extLst>
          </p:nvPr>
        </p:nvGraphicFramePr>
        <p:xfrm>
          <a:off x="509211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8" name="TextBox 57"/>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9" name="TextBox 5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41</a:t>
            </a:fld>
            <a:endParaRPr lang="en-US"/>
          </a:p>
        </p:txBody>
      </p:sp>
    </p:spTree>
    <p:extLst>
      <p:ext uri="{BB962C8B-B14F-4D97-AF65-F5344CB8AC3E}">
        <p14:creationId xmlns:p14="http://schemas.microsoft.com/office/powerpoint/2010/main" val="140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73" name="Straight Connector 72"/>
          <p:cNvCxnSpPr>
            <a:endCxn id="72" idx="1"/>
          </p:cNvCxnSpPr>
          <p:nvPr/>
        </p:nvCxnSpPr>
        <p:spPr>
          <a:xfrm flipV="1">
            <a:off x="3784110" y="980012"/>
            <a:ext cx="1454315" cy="2723"/>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80" name="Table 79"/>
          <p:cNvGraphicFramePr>
            <a:graphicFrameLocks noGrp="1"/>
          </p:cNvGraphicFramePr>
          <p:nvPr>
            <p:extLst/>
          </p:nvPr>
        </p:nvGraphicFramePr>
        <p:xfrm>
          <a:off x="1901545" y="93552"/>
          <a:ext cx="2304695" cy="24003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64" name="Table 63"/>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65" name="Straight Connector 64"/>
          <p:cNvCxnSpPr>
            <a:endCxn id="64" idx="1"/>
          </p:cNvCxnSpPr>
          <p:nvPr/>
        </p:nvCxnSpPr>
        <p:spPr>
          <a:xfrm flipV="1">
            <a:off x="6070017" y="2843944"/>
            <a:ext cx="1010191" cy="7564"/>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66" name="Table 65"/>
          <p:cNvGraphicFramePr>
            <a:graphicFrameLocks noGrp="1"/>
          </p:cNvGraphicFramePr>
          <p:nvPr>
            <p:extLst/>
          </p:nvPr>
        </p:nvGraphicFramePr>
        <p:xfrm>
          <a:off x="23254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67" name="TextBox 66"/>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68" name="Straight Connector 67"/>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69" name="TextBox 68"/>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70" name="Straight Connector 69"/>
          <p:cNvCxnSpPr>
            <a:stCxn id="72" idx="2"/>
            <a:endCxn id="87" idx="0"/>
          </p:cNvCxnSpPr>
          <p:nvPr/>
        </p:nvCxnSpPr>
        <p:spPr>
          <a:xfrm>
            <a:off x="6061385" y="1837262"/>
            <a:ext cx="18792" cy="224193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1" name="TextBox 70"/>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72" name="Table 71"/>
          <p:cNvGraphicFramePr>
            <a:graphicFrameLocks noGrp="1"/>
          </p:cNvGraphicFramePr>
          <p:nvPr>
            <p:extLst/>
          </p:nvPr>
        </p:nvGraphicFramePr>
        <p:xfrm>
          <a:off x="5238425" y="12276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74" name="TextBox 73"/>
          <p:cNvSpPr txBox="1"/>
          <p:nvPr/>
        </p:nvSpPr>
        <p:spPr>
          <a:xfrm>
            <a:off x="4141149" y="67164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75" name="TextBox 74"/>
          <p:cNvSpPr txBox="1"/>
          <p:nvPr/>
        </p:nvSpPr>
        <p:spPr>
          <a:xfrm>
            <a:off x="4788884" y="661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76" name="Straight Connector 75"/>
          <p:cNvCxnSpPr>
            <a:stCxn id="80" idx="2"/>
            <a:endCxn id="66" idx="0"/>
          </p:cNvCxnSpPr>
          <p:nvPr/>
        </p:nvCxnSpPr>
        <p:spPr>
          <a:xfrm>
            <a:off x="3053892" y="2493852"/>
            <a:ext cx="18933" cy="18020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77" name="TextBox 76"/>
          <p:cNvSpPr txBox="1"/>
          <p:nvPr/>
        </p:nvSpPr>
        <p:spPr>
          <a:xfrm>
            <a:off x="2627178" y="2515680"/>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78" name="TextBox 77"/>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79" name="Table 78"/>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81" name="Elbow Connector 80"/>
          <p:cNvCxnSpPr>
            <a:stCxn id="79" idx="0"/>
            <a:endCxn id="80" idx="1"/>
          </p:cNvCxnSpPr>
          <p:nvPr/>
        </p:nvCxnSpPr>
        <p:spPr>
          <a:xfrm rot="5400000" flipH="1" flipV="1">
            <a:off x="720630" y="1722909"/>
            <a:ext cx="161012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1525691" y="9827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83" name="TextBox 82"/>
          <p:cNvSpPr txBox="1"/>
          <p:nvPr/>
        </p:nvSpPr>
        <p:spPr>
          <a:xfrm>
            <a:off x="90911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84" name="TextBox 83"/>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85" name="Elbow Connector 84"/>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86" name="TextBox 85"/>
          <p:cNvSpPr txBox="1"/>
          <p:nvPr/>
        </p:nvSpPr>
        <p:spPr>
          <a:xfrm>
            <a:off x="86847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87" name="Table 86"/>
          <p:cNvGraphicFramePr>
            <a:graphicFrameLocks noGrp="1"/>
          </p:cNvGraphicFramePr>
          <p:nvPr>
            <p:extLst/>
          </p:nvPr>
        </p:nvGraphicFramePr>
        <p:xfrm>
          <a:off x="5102277" y="407919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88" name="TextBox 87"/>
          <p:cNvSpPr txBox="1"/>
          <p:nvPr/>
        </p:nvSpPr>
        <p:spPr>
          <a:xfrm>
            <a:off x="464473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89" name="TextBox 88"/>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90" name="TextBox 89"/>
          <p:cNvSpPr txBox="1"/>
          <p:nvPr/>
        </p:nvSpPr>
        <p:spPr>
          <a:xfrm>
            <a:off x="5591946" y="37636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42</a:t>
            </a:fld>
            <a:endParaRPr lang="en-US"/>
          </a:p>
        </p:txBody>
      </p:sp>
    </p:spTree>
    <p:extLst>
      <p:ext uri="{BB962C8B-B14F-4D97-AF65-F5344CB8AC3E}">
        <p14:creationId xmlns:p14="http://schemas.microsoft.com/office/powerpoint/2010/main" val="300755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p:cNvCxnSpPr/>
          <p:nvPr/>
        </p:nvCxnSpPr>
        <p:spPr>
          <a:xfrm>
            <a:off x="3820164" y="5278841"/>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44" name="Straight Connector 43"/>
          <p:cNvCxnSpPr>
            <a:endCxn id="43" idx="1"/>
          </p:cNvCxnSpPr>
          <p:nvPr/>
        </p:nvCxnSpPr>
        <p:spPr>
          <a:xfrm>
            <a:off x="3820164" y="982735"/>
            <a:ext cx="1418261" cy="17597"/>
          </a:xfrm>
          <a:prstGeom prst="line">
            <a:avLst/>
          </a:prstGeom>
          <a:ln w="28575"/>
        </p:spPr>
        <p:style>
          <a:lnRef idx="3">
            <a:schemeClr val="accent1"/>
          </a:lnRef>
          <a:fillRef idx="0">
            <a:schemeClr val="accent1"/>
          </a:fillRef>
          <a:effectRef idx="2">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27432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bl>
          </a:graphicData>
        </a:graphic>
      </p:graphicFrame>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61385" y="2843944"/>
            <a:ext cx="1018823" cy="0"/>
          </a:xfrm>
          <a:prstGeom prst="line">
            <a:avLst/>
          </a:prstGeom>
          <a:ln w="28575">
            <a:prstDash val="dash"/>
          </a:ln>
        </p:spPr>
        <p:style>
          <a:lnRef idx="3">
            <a:schemeClr val="accent1"/>
          </a:lnRef>
          <a:fillRef idx="0">
            <a:schemeClr val="accent1"/>
          </a:fillRef>
          <a:effectRef idx="2">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201656963"/>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18792" cy="221145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5591946" y="181397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6614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25111" y="67164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2836752"/>
            <a:ext cx="2839" cy="1459171"/>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2627178" y="279989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06355" y="1808634"/>
            <a:ext cx="1438672" cy="751708"/>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3" name="TextBox 52"/>
          <p:cNvSpPr txBox="1"/>
          <p:nvPr/>
        </p:nvSpPr>
        <p:spPr>
          <a:xfrm>
            <a:off x="1525691" y="114383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847497" y="555740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102277" y="406903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91946" y="3740341"/>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43</a:t>
            </a:fld>
            <a:endParaRPr lang="en-US"/>
          </a:p>
        </p:txBody>
      </p:sp>
    </p:spTree>
    <p:extLst>
      <p:ext uri="{BB962C8B-B14F-4D97-AF65-F5344CB8AC3E}">
        <p14:creationId xmlns:p14="http://schemas.microsoft.com/office/powerpoint/2010/main" val="110530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141149" y="1092852"/>
            <a:ext cx="1121731"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nvPr>
        </p:nvGraphicFramePr>
        <p:xfrm>
          <a:off x="19015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cxnSp>
        <p:nvCxnSpPr>
          <p:cNvPr id="62" name="Straight Connector 61"/>
          <p:cNvCxnSpPr/>
          <p:nvPr/>
        </p:nvCxnSpPr>
        <p:spPr>
          <a:xfrm>
            <a:off x="3820164" y="5278841"/>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nvPr>
        </p:nvGraphicFramePr>
        <p:xfrm>
          <a:off x="7080208" y="215814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6" name="Straight Connector 35"/>
          <p:cNvCxnSpPr>
            <a:endCxn id="35" idx="1"/>
          </p:cNvCxnSpPr>
          <p:nvPr/>
        </p:nvCxnSpPr>
        <p:spPr>
          <a:xfrm>
            <a:off x="6070017" y="2843944"/>
            <a:ext cx="1010191"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3851623534"/>
              </p:ext>
            </p:extLst>
          </p:nvPr>
        </p:nvGraphicFramePr>
        <p:xfrm>
          <a:off x="2303718"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8" name="TextBox 37"/>
          <p:cNvSpPr txBox="1"/>
          <p:nvPr/>
        </p:nvSpPr>
        <p:spPr>
          <a:xfrm>
            <a:off x="3784110" y="49616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9" name="Straight Connector 38"/>
          <p:cNvCxnSpPr/>
          <p:nvPr/>
        </p:nvCxnSpPr>
        <p:spPr>
          <a:xfrm>
            <a:off x="3820164" y="5896503"/>
            <a:ext cx="17658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7578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41" name="Straight Connector 40"/>
          <p:cNvCxnSpPr>
            <a:stCxn id="43" idx="2"/>
            <a:endCxn id="58" idx="0"/>
          </p:cNvCxnSpPr>
          <p:nvPr/>
        </p:nvCxnSpPr>
        <p:spPr>
          <a:xfrm>
            <a:off x="6061385" y="1857582"/>
            <a:ext cx="8632" cy="22520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586044" y="185758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graphicFrame>
        <p:nvGraphicFramePr>
          <p:cNvPr id="43" name="Table 42"/>
          <p:cNvGraphicFramePr>
            <a:graphicFrameLocks noGrp="1"/>
          </p:cNvGraphicFramePr>
          <p:nvPr>
            <p:extLst/>
          </p:nvPr>
        </p:nvGraphicFramePr>
        <p:xfrm>
          <a:off x="5238425" y="143082"/>
          <a:ext cx="1645920" cy="17145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bl>
          </a:graphicData>
        </a:graphic>
      </p:graphicFrame>
      <p:sp>
        <p:nvSpPr>
          <p:cNvPr id="45" name="TextBox 44"/>
          <p:cNvSpPr txBox="1"/>
          <p:nvPr/>
        </p:nvSpPr>
        <p:spPr>
          <a:xfrm>
            <a:off x="4141149" y="76416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6" name="TextBox 45"/>
          <p:cNvSpPr txBox="1"/>
          <p:nvPr/>
        </p:nvSpPr>
        <p:spPr>
          <a:xfrm>
            <a:off x="4814864" y="784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7" name="Straight Connector 46"/>
          <p:cNvCxnSpPr>
            <a:stCxn id="51" idx="2"/>
            <a:endCxn id="37" idx="0"/>
          </p:cNvCxnSpPr>
          <p:nvPr/>
        </p:nvCxnSpPr>
        <p:spPr>
          <a:xfrm flipH="1">
            <a:off x="3051053" y="3179652"/>
            <a:ext cx="2839"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271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9" name="TextBox 48"/>
          <p:cNvSpPr txBox="1"/>
          <p:nvPr/>
        </p:nvSpPr>
        <p:spPr>
          <a:xfrm>
            <a:off x="26271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0" name="Table 49"/>
          <p:cNvGraphicFramePr>
            <a:graphicFrameLocks noGrp="1"/>
          </p:cNvGraphicFramePr>
          <p:nvPr>
            <p:extLst/>
          </p:nvPr>
        </p:nvGraphicFramePr>
        <p:xfrm>
          <a:off x="5979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52" name="Elbow Connector 51"/>
          <p:cNvCxnSpPr>
            <a:stCxn id="50" idx="0"/>
            <a:endCxn id="51" idx="1"/>
          </p:cNvCxnSpPr>
          <p:nvPr/>
        </p:nvCxnSpPr>
        <p:spPr>
          <a:xfrm rot="5400000" flipH="1" flipV="1">
            <a:off x="8920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25691" y="1284805"/>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4" name="TextBox 53"/>
          <p:cNvSpPr txBox="1"/>
          <p:nvPr/>
        </p:nvSpPr>
        <p:spPr>
          <a:xfrm>
            <a:off x="8481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5" name="TextBox 54"/>
          <p:cNvSpPr txBox="1"/>
          <p:nvPr/>
        </p:nvSpPr>
        <p:spPr>
          <a:xfrm>
            <a:off x="19015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6" name="Elbow Connector 55"/>
          <p:cNvCxnSpPr/>
          <p:nvPr/>
        </p:nvCxnSpPr>
        <p:spPr>
          <a:xfrm rot="10800000">
            <a:off x="11498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481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8" name="Table 57"/>
          <p:cNvGraphicFramePr>
            <a:graphicFrameLocks noGrp="1"/>
          </p:cNvGraphicFramePr>
          <p:nvPr>
            <p:extLst/>
          </p:nvPr>
        </p:nvGraphicFramePr>
        <p:xfrm>
          <a:off x="5092117" y="4109673"/>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9" name="TextBox 58"/>
          <p:cNvSpPr txBox="1"/>
          <p:nvPr/>
        </p:nvSpPr>
        <p:spPr>
          <a:xfrm>
            <a:off x="4654897" y="496148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0" name="TextBox 59"/>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61" name="TextBox 60"/>
          <p:cNvSpPr txBox="1"/>
          <p:nvPr/>
        </p:nvSpPr>
        <p:spPr>
          <a:xfrm>
            <a:off x="5586044" y="3766329"/>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44</a:t>
            </a:fld>
            <a:endParaRPr lang="en-US"/>
          </a:p>
        </p:txBody>
      </p:sp>
    </p:spTree>
    <p:extLst>
      <p:ext uri="{BB962C8B-B14F-4D97-AF65-F5344CB8AC3E}">
        <p14:creationId xmlns:p14="http://schemas.microsoft.com/office/powerpoint/2010/main" val="311306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p:cNvCxnSpPr/>
          <p:nvPr/>
        </p:nvCxnSpPr>
        <p:spPr>
          <a:xfrm>
            <a:off x="3616964" y="5306232"/>
            <a:ext cx="1490020" cy="3442"/>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48" name="Table 47"/>
          <p:cNvGraphicFramePr>
            <a:graphicFrameLocks noGrp="1"/>
          </p:cNvGraphicFramePr>
          <p:nvPr>
            <p:extLst/>
          </p:nvPr>
        </p:nvGraphicFramePr>
        <p:xfrm>
          <a:off x="169834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40" name="Table 39"/>
          <p:cNvGraphicFramePr>
            <a:graphicFrameLocks noGrp="1"/>
          </p:cNvGraphicFramePr>
          <p:nvPr>
            <p:extLst/>
          </p:nvPr>
        </p:nvGraphicFramePr>
        <p:xfrm>
          <a:off x="5004535" y="96460"/>
          <a:ext cx="2025975" cy="2080260"/>
        </p:xfrm>
        <a:graphic>
          <a:graphicData uri="http://schemas.openxmlformats.org/drawingml/2006/table">
            <a:tbl>
              <a:tblPr firstRow="1" bandRow="1">
                <a:tableStyleId>{5C22544A-7EE6-4342-B048-85BDC9FD1C3A}</a:tableStyleId>
              </a:tblPr>
              <a:tblGrid>
                <a:gridCol w="202597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bl>
          </a:graphicData>
        </a:graphic>
      </p:graphicFrame>
      <p:graphicFrame>
        <p:nvGraphicFramePr>
          <p:cNvPr id="32" name="Table 31"/>
          <p:cNvGraphicFramePr>
            <a:graphicFrameLocks noGrp="1"/>
          </p:cNvGraphicFramePr>
          <p:nvPr>
            <p:extLst/>
          </p:nvPr>
        </p:nvGraphicFramePr>
        <p:xfrm>
          <a:off x="7156399" y="2315934"/>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3" name="Straight Connector 32"/>
          <p:cNvCxnSpPr>
            <a:endCxn id="32" idx="1"/>
          </p:cNvCxnSpPr>
          <p:nvPr/>
        </p:nvCxnSpPr>
        <p:spPr>
          <a:xfrm>
            <a:off x="6028775" y="3001734"/>
            <a:ext cx="1127624"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extLst/>
          </p:nvPr>
        </p:nvGraphicFramePr>
        <p:xfrm>
          <a:off x="212229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5" name="TextBox 34"/>
          <p:cNvSpPr txBox="1"/>
          <p:nvPr/>
        </p:nvSpPr>
        <p:spPr>
          <a:xfrm>
            <a:off x="3596644" y="499785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36" name="Straight Connector 35"/>
          <p:cNvCxnSpPr/>
          <p:nvPr/>
        </p:nvCxnSpPr>
        <p:spPr>
          <a:xfrm>
            <a:off x="3596644" y="5896503"/>
            <a:ext cx="19894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5467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cxnSp>
        <p:nvCxnSpPr>
          <p:cNvPr id="38" name="Straight Connector 37"/>
          <p:cNvCxnSpPr>
            <a:stCxn id="40" idx="2"/>
            <a:endCxn id="55" idx="0"/>
          </p:cNvCxnSpPr>
          <p:nvPr/>
        </p:nvCxnSpPr>
        <p:spPr>
          <a:xfrm>
            <a:off x="6017522" y="2176720"/>
            <a:ext cx="11253" cy="19176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33848" y="218548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1" name="Straight Connector 40"/>
          <p:cNvCxnSpPr>
            <a:endCxn id="40" idx="1"/>
          </p:cNvCxnSpPr>
          <p:nvPr/>
        </p:nvCxnSpPr>
        <p:spPr>
          <a:xfrm flipV="1">
            <a:off x="3985753" y="1136590"/>
            <a:ext cx="1018782" cy="123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5753" y="813880"/>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3" name="TextBox 42"/>
          <p:cNvSpPr txBox="1"/>
          <p:nvPr/>
        </p:nvSpPr>
        <p:spPr>
          <a:xfrm>
            <a:off x="4574466" y="820577"/>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4" name="Straight Connector 43"/>
          <p:cNvCxnSpPr>
            <a:stCxn id="48" idx="2"/>
            <a:endCxn id="34" idx="0"/>
          </p:cNvCxnSpPr>
          <p:nvPr/>
        </p:nvCxnSpPr>
        <p:spPr>
          <a:xfrm>
            <a:off x="2850692" y="3179652"/>
            <a:ext cx="18933"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23977"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6" name="TextBox 45"/>
          <p:cNvSpPr txBox="1"/>
          <p:nvPr/>
        </p:nvSpPr>
        <p:spPr>
          <a:xfrm>
            <a:off x="2423978" y="39250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7" name="Table 46"/>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stCxn id="47" idx="0"/>
            <a:endCxn id="48" idx="1"/>
          </p:cNvCxnSpPr>
          <p:nvPr/>
        </p:nvCxnSpPr>
        <p:spPr>
          <a:xfrm rot="5400000" flipH="1" flipV="1">
            <a:off x="68888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322491" y="126727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64495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698345"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495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05316" y="4997860"/>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5489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 name="Slide Number Placeholder 3"/>
          <p:cNvSpPr>
            <a:spLocks noGrp="1"/>
          </p:cNvSpPr>
          <p:nvPr>
            <p:ph type="sldNum" sz="quarter" idx="12"/>
          </p:nvPr>
        </p:nvSpPr>
        <p:spPr/>
        <p:txBody>
          <a:bodyPr/>
          <a:lstStyle/>
          <a:p>
            <a:fld id="{0E8E0603-4C39-4EF1-A0FE-816FABFA11C3}" type="slidenum">
              <a:rPr lang="en-US" smtClean="0"/>
              <a:t>45</a:t>
            </a:fld>
            <a:endParaRPr lang="en-US"/>
          </a:p>
        </p:txBody>
      </p:sp>
    </p:spTree>
    <p:extLst>
      <p:ext uri="{BB962C8B-B14F-4D97-AF65-F5344CB8AC3E}">
        <p14:creationId xmlns:p14="http://schemas.microsoft.com/office/powerpoint/2010/main" val="310346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3460427" y="5896503"/>
            <a:ext cx="1646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460427" y="5306233"/>
            <a:ext cx="1646557" cy="90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55" idx="0"/>
          </p:cNvCxnSpPr>
          <p:nvPr/>
        </p:nvCxnSpPr>
        <p:spPr>
          <a:xfrm>
            <a:off x="6025423" y="2479040"/>
            <a:ext cx="3352" cy="1615346"/>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extLst/>
          </p:nvPr>
        </p:nvGraphicFramePr>
        <p:xfrm>
          <a:off x="1637385" y="93552"/>
          <a:ext cx="2304695" cy="3086100"/>
        </p:xfrm>
        <a:graphic>
          <a:graphicData uri="http://schemas.openxmlformats.org/drawingml/2006/table">
            <a:tbl>
              <a:tblPr firstRow="1" bandRow="1">
                <a:tableStyleId>{5C22544A-7EE6-4342-B048-85BDC9FD1C3A}</a:tableStyleId>
              </a:tblPr>
              <a:tblGrid>
                <a:gridCol w="2304695">
                  <a:extLst>
                    <a:ext uri="{9D8B030D-6E8A-4147-A177-3AD203B41FA5}">
                      <a16:colId xmlns:a16="http://schemas.microsoft.com/office/drawing/2014/main" xmlns="" val="20000"/>
                    </a:ext>
                  </a:extLst>
                </a:gridCol>
              </a:tblGrid>
              <a:tr h="251460">
                <a:tc>
                  <a:txBody>
                    <a:bodyPr/>
                    <a:lstStyle/>
                    <a:p>
                      <a:pPr algn="ctr"/>
                      <a:r>
                        <a:rPr lang="en-US" sz="1800" dirty="0" smtClean="0">
                          <a:latin typeface="Cambria" panose="02040503050406030204" pitchFamily="18" charset="0"/>
                        </a:rPr>
                        <a:t>Route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routeType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routeName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7432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stationOrder</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getStationByOrder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getOrderByStation</a:t>
                      </a:r>
                      <a:r>
                        <a:rPr lang="en-US" sz="1800" dirty="0" smtClean="0">
                          <a:solidFill>
                            <a:schemeClr val="bg1"/>
                          </a:solidFill>
                          <a:latin typeface="Cambria" panose="02040503050406030204" pitchFamily="18" charset="0"/>
                        </a:rPr>
                        <a:t>()</a:t>
                      </a:r>
                    </a:p>
                  </a:txBody>
                  <a:tcPr marL="68580" marR="68580" marT="34290" marB="34290">
                    <a:solidFill>
                      <a:schemeClr val="accent4">
                        <a:lumMod val="60000"/>
                        <a:lumOff val="40000"/>
                      </a:schemeClr>
                    </a:solidFill>
                  </a:tcPr>
                </a:tc>
                <a:extLst>
                  <a:ext uri="{0D108BD9-81ED-4DB2-BD59-A6C34878D82A}">
                    <a16:rowId xmlns:a16="http://schemas.microsoft.com/office/drawing/2014/main" xmlns="" val="10007"/>
                  </a:ext>
                </a:extLst>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compareOrder</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8"/>
                  </a:ext>
                </a:extLst>
              </a:tr>
            </a:tbl>
          </a:graphicData>
        </a:graphic>
      </p:graphicFrame>
      <p:graphicFrame>
        <p:nvGraphicFramePr>
          <p:cNvPr id="33" name="Table 32"/>
          <p:cNvGraphicFramePr>
            <a:graphicFrameLocks noGrp="1"/>
          </p:cNvGraphicFramePr>
          <p:nvPr>
            <p:extLst/>
          </p:nvPr>
        </p:nvGraphicFramePr>
        <p:xfrm>
          <a:off x="5106984" y="60960"/>
          <a:ext cx="2259865" cy="2446020"/>
        </p:xfrm>
        <a:graphic>
          <a:graphicData uri="http://schemas.openxmlformats.org/drawingml/2006/table">
            <a:tbl>
              <a:tblPr firstRow="1" bandRow="1">
                <a:tableStyleId>{5C22544A-7EE6-4342-B048-85BDC9FD1C3A}</a:tableStyleId>
              </a:tblPr>
              <a:tblGrid>
                <a:gridCol w="2259865">
                  <a:extLst>
                    <a:ext uri="{9D8B030D-6E8A-4147-A177-3AD203B41FA5}">
                      <a16:colId xmlns:a16="http://schemas.microsoft.com/office/drawing/2014/main" xmlns="" val="20000"/>
                    </a:ext>
                  </a:extLst>
                </a:gridCol>
              </a:tblGrid>
              <a:tr h="319537">
                <a:tc>
                  <a:txBody>
                    <a:bodyPr/>
                    <a:lstStyle/>
                    <a:p>
                      <a:pPr algn="ctr"/>
                      <a:r>
                        <a:rPr lang="en-US" sz="1800" dirty="0" smtClean="0">
                          <a:latin typeface="Cambria" panose="02040503050406030204" pitchFamily="18" charset="0"/>
                        </a:rPr>
                        <a:t>Trip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tripNo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startTime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319537">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endTime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getArrivalTime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5"/>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solidFill>
                          <a:latin typeface="Cambria" panose="02040503050406030204" pitchFamily="18" charset="0"/>
                        </a:rPr>
                        <a:t>+</a:t>
                      </a:r>
                      <a:r>
                        <a:rPr lang="en-US" sz="1800" dirty="0" err="1" smtClean="0">
                          <a:solidFill>
                            <a:schemeClr val="bg1"/>
                          </a:solidFill>
                          <a:latin typeface="Cambria" panose="02040503050406030204" pitchFamily="18" charset="0"/>
                        </a:rPr>
                        <a:t>getDepartureTime</a:t>
                      </a:r>
                      <a:r>
                        <a:rPr lang="en-US" sz="1800" dirty="0" smtClean="0">
                          <a:solidFill>
                            <a:schemeClr val="bg1"/>
                          </a:solidFill>
                          <a:latin typeface="Cambria" panose="02040503050406030204" pitchFamily="18" charset="0"/>
                        </a:rPr>
                        <a:t>()</a:t>
                      </a:r>
                    </a:p>
                  </a:txBody>
                  <a:tcPr marL="68580" marR="68580" marT="34290" marB="34290">
                    <a:solidFill>
                      <a:schemeClr val="accent2"/>
                    </a:solidFill>
                  </a:tcPr>
                </a:tc>
                <a:extLst>
                  <a:ext uri="{0D108BD9-81ED-4DB2-BD59-A6C34878D82A}">
                    <a16:rowId xmlns:a16="http://schemas.microsoft.com/office/drawing/2014/main" xmlns="" val="10006"/>
                  </a:ext>
                </a:extLst>
              </a:tr>
            </a:tbl>
          </a:graphicData>
        </a:graphic>
      </p:graphicFrame>
      <p:graphicFrame>
        <p:nvGraphicFramePr>
          <p:cNvPr id="34" name="Table 33"/>
          <p:cNvGraphicFramePr>
            <a:graphicFrameLocks noGrp="1"/>
          </p:cNvGraphicFramePr>
          <p:nvPr>
            <p:extLst/>
          </p:nvPr>
        </p:nvGraphicFramePr>
        <p:xfrm>
          <a:off x="7063065" y="2676638"/>
          <a:ext cx="1945586" cy="1371600"/>
        </p:xfrm>
        <a:graphic>
          <a:graphicData uri="http://schemas.openxmlformats.org/drawingml/2006/table">
            <a:tbl>
              <a:tblPr firstRow="1" bandRow="1">
                <a:tableStyleId>{5C22544A-7EE6-4342-B048-85BDC9FD1C3A}</a:tableStyleId>
              </a:tblPr>
              <a:tblGrid>
                <a:gridCol w="1945586">
                  <a:extLst>
                    <a:ext uri="{9D8B030D-6E8A-4147-A177-3AD203B41FA5}">
                      <a16:colId xmlns:a16="http://schemas.microsoft.com/office/drawing/2014/main" xmlns="" val="20000"/>
                    </a:ext>
                  </a:extLst>
                </a:gridCol>
              </a:tblGrid>
              <a:tr h="254108">
                <a:tc>
                  <a:txBody>
                    <a:bodyPr/>
                    <a:lstStyle/>
                    <a:p>
                      <a:pPr algn="ctr"/>
                      <a:r>
                        <a:rPr lang="en-US" sz="1800" dirty="0" smtClean="0">
                          <a:latin typeface="Cambria" panose="02040503050406030204" pitchFamily="18" charset="0"/>
                        </a:rPr>
                        <a:t>Connection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connectionId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410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arrivalTime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51460">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departureTime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bl>
          </a:graphicData>
        </a:graphic>
      </p:graphicFrame>
      <p:cxnSp>
        <p:nvCxnSpPr>
          <p:cNvPr id="35" name="Straight Connector 34"/>
          <p:cNvCxnSpPr>
            <a:endCxn id="34" idx="1"/>
          </p:cNvCxnSpPr>
          <p:nvPr/>
        </p:nvCxnSpPr>
        <p:spPr>
          <a:xfrm>
            <a:off x="6025423" y="3362438"/>
            <a:ext cx="103764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nvPr>
        </p:nvGraphicFramePr>
        <p:xfrm>
          <a:off x="2036830" y="4295923"/>
          <a:ext cx="1494670" cy="2469934"/>
        </p:xfrm>
        <a:graphic>
          <a:graphicData uri="http://schemas.openxmlformats.org/drawingml/2006/table">
            <a:tbl>
              <a:tblPr firstRow="1" bandRow="1">
                <a:tableStyleId>{5C22544A-7EE6-4342-B048-85BDC9FD1C3A}</a:tableStyleId>
              </a:tblPr>
              <a:tblGrid>
                <a:gridCol w="1494670">
                  <a:extLst>
                    <a:ext uri="{9D8B030D-6E8A-4147-A177-3AD203B41FA5}">
                      <a16:colId xmlns:a16="http://schemas.microsoft.com/office/drawing/2014/main" xmlns="" val="20000"/>
                    </a:ext>
                  </a:extLst>
                </a:gridCol>
              </a:tblGrid>
              <a:tr h="257936">
                <a:tc>
                  <a:txBody>
                    <a:bodyPr/>
                    <a:lstStyle/>
                    <a:p>
                      <a:pPr algn="ctr"/>
                      <a:r>
                        <a:rPr lang="en-US" sz="1800" dirty="0" smtClean="0">
                          <a:latin typeface="Cambria" panose="02040503050406030204" pitchFamily="18" charset="0"/>
                        </a:rPr>
                        <a:t>Station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412534">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-code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-name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-street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-location</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-routes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bl>
          </a:graphicData>
        </a:graphic>
      </p:graphicFrame>
      <p:sp>
        <p:nvSpPr>
          <p:cNvPr id="37" name="TextBox 36"/>
          <p:cNvSpPr txBox="1"/>
          <p:nvPr/>
        </p:nvSpPr>
        <p:spPr>
          <a:xfrm>
            <a:off x="3556004" y="4991754"/>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9" name="TextBox 38"/>
          <p:cNvSpPr txBox="1"/>
          <p:nvPr/>
        </p:nvSpPr>
        <p:spPr>
          <a:xfrm>
            <a:off x="3483551" y="5581952"/>
            <a:ext cx="5341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0..1</a:t>
            </a:r>
          </a:p>
        </p:txBody>
      </p:sp>
      <p:sp>
        <p:nvSpPr>
          <p:cNvPr id="41" name="TextBox 40"/>
          <p:cNvSpPr txBox="1"/>
          <p:nvPr/>
        </p:nvSpPr>
        <p:spPr>
          <a:xfrm>
            <a:off x="5514446" y="253449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2" name="Straight Connector 41"/>
          <p:cNvCxnSpPr>
            <a:endCxn id="33" idx="1"/>
          </p:cNvCxnSpPr>
          <p:nvPr/>
        </p:nvCxnSpPr>
        <p:spPr>
          <a:xfrm>
            <a:off x="3918650" y="1280160"/>
            <a:ext cx="1188334" cy="38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650" y="982735"/>
            <a:ext cx="3016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44" name="TextBox 43"/>
          <p:cNvSpPr txBox="1"/>
          <p:nvPr/>
        </p:nvSpPr>
        <p:spPr>
          <a:xfrm>
            <a:off x="4654897" y="982735"/>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45" name="Straight Connector 44"/>
          <p:cNvCxnSpPr>
            <a:stCxn id="32" idx="2"/>
            <a:endCxn id="36" idx="0"/>
          </p:cNvCxnSpPr>
          <p:nvPr/>
        </p:nvCxnSpPr>
        <p:spPr>
          <a:xfrm flipH="1">
            <a:off x="2784165" y="3179652"/>
            <a:ext cx="5567" cy="11162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45925" y="3139362"/>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47" name="TextBox 46"/>
          <p:cNvSpPr txBox="1"/>
          <p:nvPr/>
        </p:nvSpPr>
        <p:spPr>
          <a:xfrm>
            <a:off x="2345924" y="3971807"/>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48" name="Table 47"/>
          <p:cNvGraphicFramePr>
            <a:graphicFrameLocks noGrp="1"/>
          </p:cNvGraphicFramePr>
          <p:nvPr>
            <p:extLst/>
          </p:nvPr>
        </p:nvGraphicFramePr>
        <p:xfrm>
          <a:off x="394721" y="2903824"/>
          <a:ext cx="1103832" cy="685800"/>
        </p:xfrm>
        <a:graphic>
          <a:graphicData uri="http://schemas.openxmlformats.org/drawingml/2006/table">
            <a:tbl>
              <a:tblPr firstRow="1" bandRow="1">
                <a:tableStyleId>{5C22544A-7EE6-4342-B048-85BDC9FD1C3A}</a:tableStyleId>
              </a:tblPr>
              <a:tblGrid>
                <a:gridCol w="1103832">
                  <a:extLst>
                    <a:ext uri="{9D8B030D-6E8A-4147-A177-3AD203B41FA5}">
                      <a16:colId xmlns:a16="http://schemas.microsoft.com/office/drawing/2014/main" xmlns="" val="20000"/>
                    </a:ext>
                  </a:extLst>
                </a:gridCol>
              </a:tblGrid>
              <a:tr h="251460">
                <a:tc>
                  <a:txBody>
                    <a:bodyPr/>
                    <a:lstStyle/>
                    <a:p>
                      <a:pPr algn="ctr"/>
                      <a:r>
                        <a:rPr lang="en-US" sz="1800" dirty="0" err="1" smtClean="0">
                          <a:latin typeface="Cambria" panose="02040503050406030204" pitchFamily="18" charset="0"/>
                        </a:rPr>
                        <a:t>CityMap</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1460">
                <a:tc>
                  <a:txBody>
                    <a:bodyPr/>
                    <a:lstStyle/>
                    <a:p>
                      <a:pPr algn="l"/>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bl>
          </a:graphicData>
        </a:graphic>
      </p:graphicFrame>
      <p:cxnSp>
        <p:nvCxnSpPr>
          <p:cNvPr id="49" name="Elbow Connector 48"/>
          <p:cNvCxnSpPr>
            <a:endCxn id="32" idx="1"/>
          </p:cNvCxnSpPr>
          <p:nvPr/>
        </p:nvCxnSpPr>
        <p:spPr>
          <a:xfrm rot="5400000" flipH="1" flipV="1">
            <a:off x="627920" y="1894359"/>
            <a:ext cx="1267222" cy="75170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220283" y="1300881"/>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sp>
        <p:nvSpPr>
          <p:cNvPr id="51" name="TextBox 50"/>
          <p:cNvSpPr txBox="1"/>
          <p:nvPr/>
        </p:nvSpPr>
        <p:spPr>
          <a:xfrm>
            <a:off x="583991" y="2554812"/>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sp>
        <p:nvSpPr>
          <p:cNvPr id="52" name="TextBox 51"/>
          <p:cNvSpPr txBox="1"/>
          <p:nvPr/>
        </p:nvSpPr>
        <p:spPr>
          <a:xfrm>
            <a:off x="1549703" y="5527171"/>
            <a:ext cx="50847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0..*</a:t>
            </a:r>
          </a:p>
        </p:txBody>
      </p:sp>
      <p:cxnSp>
        <p:nvCxnSpPr>
          <p:cNvPr id="53" name="Elbow Connector 52"/>
          <p:cNvCxnSpPr/>
          <p:nvPr/>
        </p:nvCxnSpPr>
        <p:spPr>
          <a:xfrm rot="10800000">
            <a:off x="946637" y="3585905"/>
            <a:ext cx="1206133" cy="1941266"/>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3991" y="3555675"/>
            <a:ext cx="31290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mbria" panose="02040503050406030204" pitchFamily="18" charset="0"/>
              </a:rPr>
              <a:t>1</a:t>
            </a:r>
          </a:p>
        </p:txBody>
      </p:sp>
      <p:graphicFrame>
        <p:nvGraphicFramePr>
          <p:cNvPr id="55" name="Table 54"/>
          <p:cNvGraphicFramePr>
            <a:graphicFrameLocks noGrp="1"/>
          </p:cNvGraphicFramePr>
          <p:nvPr>
            <p:extLst/>
          </p:nvPr>
        </p:nvGraphicFramePr>
        <p:xfrm>
          <a:off x="5050875" y="4094386"/>
          <a:ext cx="1955800" cy="274320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xmlns="" val="20000"/>
                    </a:ext>
                  </a:extLst>
                </a:gridCol>
              </a:tblGrid>
              <a:tr h="257936">
                <a:tc>
                  <a:txBody>
                    <a:bodyPr/>
                    <a:lstStyle/>
                    <a:p>
                      <a:pPr algn="ctr"/>
                      <a:r>
                        <a:rPr lang="en-US" sz="1800" dirty="0" err="1" smtClean="0">
                          <a:latin typeface="Cambria" panose="02040503050406030204" pitchFamily="18" charset="0"/>
                        </a:rPr>
                        <a:t>PathInfo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0"/>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pathInfoId</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1"/>
                  </a:ext>
                </a:extLst>
              </a:tr>
              <a:tr h="2579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pathInfoNo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2"/>
                  </a:ext>
                </a:extLst>
              </a:tr>
              <a:tr h="283736">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middleLocations</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3"/>
                  </a:ext>
                </a:extLst>
              </a:tr>
              <a:tr h="255248">
                <a:tc>
                  <a:txBody>
                    <a:bodyPr/>
                    <a:lstStyle/>
                    <a:p>
                      <a:pPr algn="l"/>
                      <a:r>
                        <a:rPr lang="en-US" sz="1800" dirty="0" smtClean="0">
                          <a:latin typeface="Cambria" panose="02040503050406030204" pitchFamily="18" charset="0"/>
                        </a:rPr>
                        <a:t>-distance</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4"/>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stationFrom</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5"/>
                  </a:ext>
                </a:extLst>
              </a:tr>
              <a:tr h="255248">
                <a:tc>
                  <a:txBody>
                    <a:bodyPr/>
                    <a:lstStyle/>
                    <a:p>
                      <a:pPr algn="l"/>
                      <a:r>
                        <a:rPr lang="en-US" sz="1800" dirty="0" smtClean="0">
                          <a:latin typeface="Cambria" panose="02040503050406030204" pitchFamily="18" charset="0"/>
                        </a:rPr>
                        <a:t>-</a:t>
                      </a:r>
                      <a:r>
                        <a:rPr lang="en-US" sz="1800" dirty="0" err="1" smtClean="0">
                          <a:latin typeface="Cambria" panose="02040503050406030204" pitchFamily="18" charset="0"/>
                        </a:rPr>
                        <a:t>stationTo</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6"/>
                  </a:ext>
                </a:extLst>
              </a:tr>
              <a:tr h="255248">
                <a:tc>
                  <a:txBody>
                    <a:bodyPr/>
                    <a:lstStyle/>
                    <a:p>
                      <a:pPr algn="l"/>
                      <a:r>
                        <a:rPr lang="en-US" sz="1800" dirty="0" smtClean="0">
                          <a:latin typeface="Cambria" panose="02040503050406030204" pitchFamily="18" charset="0"/>
                        </a:rPr>
                        <a:t>-cost</a:t>
                      </a:r>
                      <a:endParaRPr lang="en-US" sz="1800" dirty="0">
                        <a:latin typeface="Cambria" panose="02040503050406030204" pitchFamily="18" charset="0"/>
                      </a:endParaRPr>
                    </a:p>
                  </a:txBody>
                  <a:tcPr marL="68580" marR="68580" marT="34290" marB="34290"/>
                </a:tc>
                <a:extLst>
                  <a:ext uri="{0D108BD9-81ED-4DB2-BD59-A6C34878D82A}">
                    <a16:rowId xmlns:a16="http://schemas.microsoft.com/office/drawing/2014/main" xmlns="" val="10007"/>
                  </a:ext>
                </a:extLst>
              </a:tr>
            </a:tbl>
          </a:graphicData>
        </a:graphic>
      </p:graphicFrame>
      <p:sp>
        <p:nvSpPr>
          <p:cNvPr id="56" name="TextBox 55"/>
          <p:cNvSpPr txBox="1"/>
          <p:nvPr/>
        </p:nvSpPr>
        <p:spPr>
          <a:xfrm>
            <a:off x="4615476" y="5003956"/>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7" name="TextBox 56"/>
          <p:cNvSpPr txBox="1"/>
          <p:nvPr/>
        </p:nvSpPr>
        <p:spPr>
          <a:xfrm>
            <a:off x="4609177" y="5584612"/>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0..*</a:t>
            </a:r>
          </a:p>
        </p:txBody>
      </p:sp>
      <p:sp>
        <p:nvSpPr>
          <p:cNvPr id="58" name="TextBox 57"/>
          <p:cNvSpPr txBox="1"/>
          <p:nvPr/>
        </p:nvSpPr>
        <p:spPr>
          <a:xfrm>
            <a:off x="5492905" y="3725054"/>
            <a:ext cx="53251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sp>
        <p:nvSpPr>
          <p:cNvPr id="3" name="Slide Number Placeholder 2"/>
          <p:cNvSpPr>
            <a:spLocks noGrp="1"/>
          </p:cNvSpPr>
          <p:nvPr>
            <p:ph type="sldNum" sz="quarter" idx="12"/>
          </p:nvPr>
        </p:nvSpPr>
        <p:spPr/>
        <p:txBody>
          <a:bodyPr/>
          <a:lstStyle/>
          <a:p>
            <a:fld id="{0E8E0603-4C39-4EF1-A0FE-816FABFA11C3}" type="slidenum">
              <a:rPr lang="en-US" smtClean="0"/>
              <a:t>46</a:t>
            </a:fld>
            <a:endParaRPr lang="en-US"/>
          </a:p>
        </p:txBody>
      </p:sp>
    </p:spTree>
    <p:extLst>
      <p:ext uri="{BB962C8B-B14F-4D97-AF65-F5344CB8AC3E}">
        <p14:creationId xmlns:p14="http://schemas.microsoft.com/office/powerpoint/2010/main" val="308999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r>
              <a:rPr lang="en-US" sz="6600" dirty="0" smtClean="0">
                <a:solidFill>
                  <a:schemeClr val="bg1"/>
                </a:solidFill>
                <a:latin typeface="Cambria" charset="0"/>
                <a:ea typeface="Cambria" charset="0"/>
                <a:cs typeface="Cambria" charset="0"/>
              </a:rPr>
              <a:t>Raptor algorithm</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a:bodyPr>
          <a:lstStyle/>
          <a:p>
            <a:pPr marL="0" indent="0" algn="ctr">
              <a:buNone/>
            </a:pPr>
            <a:r>
              <a:rPr lang="en-US" sz="3200" dirty="0" smtClean="0">
                <a:solidFill>
                  <a:schemeClr val="bg1"/>
                </a:solidFill>
                <a:latin typeface="Cambria" charset="0"/>
                <a:ea typeface="Cambria" charset="0"/>
                <a:cs typeface="Cambria" charset="0"/>
              </a:rPr>
              <a:t>Algorithm for searching shortest route between two point</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47</a:t>
            </a:fld>
            <a:endParaRPr lang="en-US"/>
          </a:p>
        </p:txBody>
      </p:sp>
    </p:spTree>
    <p:extLst>
      <p:ext uri="{BB962C8B-B14F-4D97-AF65-F5344CB8AC3E}">
        <p14:creationId xmlns:p14="http://schemas.microsoft.com/office/powerpoint/2010/main" val="52404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916081" y="2234267"/>
            <a:ext cx="7886700" cy="1325563"/>
          </a:xfrm>
        </p:spPr>
        <p:txBody>
          <a:bodyPr>
            <a:normAutofit/>
          </a:bodyPr>
          <a:lstStyle/>
          <a:p>
            <a:pPr algn="ctr"/>
            <a:r>
              <a:rPr lang="en-US" sz="6600" dirty="0" smtClean="0">
                <a:solidFill>
                  <a:schemeClr val="bg1"/>
                </a:solidFill>
                <a:latin typeface="Cambria" charset="0"/>
                <a:ea typeface="Cambria" charset="0"/>
                <a:cs typeface="Cambria" charset="0"/>
              </a:rPr>
              <a:t>Preparation</a:t>
            </a:r>
            <a:endParaRPr lang="en-US" sz="6600" dirty="0">
              <a:solidFill>
                <a:schemeClr val="bg1"/>
              </a:solidFill>
              <a:latin typeface="Cambria" charset="0"/>
              <a:ea typeface="Cambria" charset="0"/>
              <a:cs typeface="Cambria" charset="0"/>
            </a:endParaRPr>
          </a:p>
        </p:txBody>
      </p:sp>
      <p:sp>
        <p:nvSpPr>
          <p:cNvPr id="3" name="Content Placeholder 2"/>
          <p:cNvSpPr>
            <a:spLocks noGrp="1"/>
          </p:cNvSpPr>
          <p:nvPr>
            <p:ph idx="1"/>
          </p:nvPr>
        </p:nvSpPr>
        <p:spPr>
          <a:xfrm>
            <a:off x="494180" y="4071284"/>
            <a:ext cx="7886700" cy="1078940"/>
          </a:xfrm>
        </p:spPr>
        <p:txBody>
          <a:bodyPr>
            <a:normAutofit fontScale="92500" lnSpcReduction="20000"/>
          </a:bodyPr>
          <a:lstStyle/>
          <a:p>
            <a:pPr marL="0" indent="0" algn="ctr">
              <a:buNone/>
            </a:pPr>
            <a:r>
              <a:rPr lang="en-US" sz="3200" dirty="0" smtClean="0">
                <a:solidFill>
                  <a:schemeClr val="bg1"/>
                </a:solidFill>
                <a:latin typeface="Cambria" charset="0"/>
                <a:ea typeface="Cambria" charset="0"/>
                <a:cs typeface="Cambria" charset="0"/>
              </a:rPr>
              <a:t>Convert problem from finding shortest route between 2 arbitrary points to shortest route between 2 stations </a:t>
            </a:r>
            <a:endParaRPr lang="en-US" sz="3200" dirty="0">
              <a:solidFill>
                <a:schemeClr val="bg1"/>
              </a:solidFill>
              <a:latin typeface="Cambria" charset="0"/>
              <a:ea typeface="Cambria" charset="0"/>
              <a:cs typeface="Cambria" charset="0"/>
            </a:endParaRPr>
          </a:p>
        </p:txBody>
      </p:sp>
      <p:sp>
        <p:nvSpPr>
          <p:cNvPr id="6" name="Slide Number Placeholder 5"/>
          <p:cNvSpPr>
            <a:spLocks noGrp="1"/>
          </p:cNvSpPr>
          <p:nvPr>
            <p:ph type="sldNum" sz="quarter" idx="12"/>
          </p:nvPr>
        </p:nvSpPr>
        <p:spPr/>
        <p:txBody>
          <a:bodyPr/>
          <a:lstStyle/>
          <a:p>
            <a:fld id="{0E8E0603-4C39-4EF1-A0FE-816FABFA11C3}" type="slidenum">
              <a:rPr lang="en-US" smtClean="0"/>
              <a:t>48</a:t>
            </a:fld>
            <a:endParaRPr lang="en-US"/>
          </a:p>
        </p:txBody>
      </p:sp>
    </p:spTree>
    <p:extLst>
      <p:ext uri="{BB962C8B-B14F-4D97-AF65-F5344CB8AC3E}">
        <p14:creationId xmlns:p14="http://schemas.microsoft.com/office/powerpoint/2010/main" val="387622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33754" y="717175"/>
            <a:ext cx="207415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City bus graph</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49</a:t>
            </a:fld>
            <a:endParaRPr lang="en-US"/>
          </a:p>
        </p:txBody>
      </p:sp>
    </p:spTree>
    <p:extLst>
      <p:ext uri="{BB962C8B-B14F-4D97-AF65-F5344CB8AC3E}">
        <p14:creationId xmlns:p14="http://schemas.microsoft.com/office/powerpoint/2010/main" val="275038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mbria"/>
                <a:ea typeface="Cambria"/>
                <a:cs typeface="Cambria"/>
                <a:sym typeface="Cambria"/>
              </a:rPr>
              <a:t>Scenario</a:t>
            </a:r>
            <a:endParaRPr lang="en-US" dirty="0">
              <a:latin typeface="Cambria"/>
              <a:ea typeface="Cambria"/>
              <a:cs typeface="Cambria"/>
              <a:sym typeface="Cambria"/>
            </a:endParaRPr>
          </a:p>
        </p:txBody>
      </p:sp>
      <p:grpSp>
        <p:nvGrpSpPr>
          <p:cNvPr id="8" name="Group 7"/>
          <p:cNvGrpSpPr/>
          <p:nvPr/>
        </p:nvGrpSpPr>
        <p:grpSpPr>
          <a:xfrm>
            <a:off x="501265" y="2295464"/>
            <a:ext cx="2528256" cy="2032103"/>
            <a:chOff x="-39595" y="3161111"/>
            <a:chExt cx="2528256" cy="2032103"/>
          </a:xfrm>
        </p:grpSpPr>
        <p:grpSp>
          <p:nvGrpSpPr>
            <p:cNvPr id="2" name="Group 1"/>
            <p:cNvGrpSpPr/>
            <p:nvPr/>
          </p:nvGrpSpPr>
          <p:grpSpPr>
            <a:xfrm>
              <a:off x="433917" y="3161111"/>
              <a:ext cx="1400471" cy="1655461"/>
              <a:chOff x="1209565" y="3078635"/>
              <a:chExt cx="1400471" cy="1739780"/>
            </a:xfrm>
          </p:grpSpPr>
          <p:sp>
            <p:nvSpPr>
              <p:cNvPr id="10" name="TextBox 9"/>
              <p:cNvSpPr txBox="1"/>
              <p:nvPr/>
            </p:nvSpPr>
            <p:spPr>
              <a:xfrm>
                <a:off x="1259986" y="4333235"/>
                <a:ext cx="1350050" cy="48518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Khương</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pic>
            <p:nvPicPr>
              <p:cNvPr id="15" name="Picture 3" descr="C:\Users\ngoan\Desktop\image\tha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09565" y="30786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39595" y="4762327"/>
              <a:ext cx="252825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Công</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Viên</a:t>
              </a:r>
              <a:r>
                <a:rPr kumimoji="0" lang="en-US" sz="2200" b="0" i="0" u="none" strike="noStrike" kern="0" cap="none" spc="0" normalizeH="0" baseline="0" noProof="0" dirty="0">
                  <a:ln>
                    <a:noFill/>
                  </a:ln>
                  <a:solidFill>
                    <a:srgbClr val="FF0000"/>
                  </a:solidFill>
                  <a:effectLst/>
                  <a:uLnTx/>
                  <a:uFillTx/>
                  <a:latin typeface="Cambria" pitchFamily="18" charset="0"/>
                </a:rPr>
                <a:t> Tao </a:t>
              </a:r>
              <a:r>
                <a:rPr kumimoji="0" lang="en-US" sz="2200" b="0" i="0" u="none" strike="noStrike" kern="0" cap="none" spc="0" normalizeH="0" baseline="0" noProof="0" dirty="0" err="1">
                  <a:ln>
                    <a:noFill/>
                  </a:ln>
                  <a:solidFill>
                    <a:srgbClr val="FF0000"/>
                  </a:solidFill>
                  <a:effectLst/>
                  <a:uLnTx/>
                  <a:uFillTx/>
                  <a:latin typeface="Cambria" pitchFamily="18" charset="0"/>
                </a:rPr>
                <a:t>Đàn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grpSp>
      <p:sp>
        <p:nvSpPr>
          <p:cNvPr id="13" name="TextBox 12"/>
          <p:cNvSpPr txBox="1"/>
          <p:nvPr/>
        </p:nvSpPr>
        <p:spPr>
          <a:xfrm>
            <a:off x="2896108" y="5636260"/>
            <a:ext cx="131320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a:ln>
                  <a:noFill/>
                </a:ln>
                <a:solidFill>
                  <a:srgbClr val="000000"/>
                </a:solidFill>
                <a:effectLst/>
                <a:uLnTx/>
                <a:uFillTx/>
                <a:latin typeface="Cambria" pitchFamily="18" charset="0"/>
                <a:cs typeface="Times New Roman" pitchFamily="18" charset="0"/>
              </a:rPr>
              <a:t>Bạn gái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2" name="TextBox 11"/>
          <p:cNvSpPr txBox="1"/>
          <p:nvPr/>
        </p:nvSpPr>
        <p:spPr>
          <a:xfrm>
            <a:off x="2594274" y="6014361"/>
            <a:ext cx="1916871"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Bến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xe</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quận</a:t>
            </a:r>
            <a:r>
              <a:rPr kumimoji="0" lang="en-US" sz="2200" b="0" i="0" u="none" strike="noStrike" kern="0" cap="none" spc="0" normalizeH="0" baseline="0" noProof="0" dirty="0">
                <a:ln>
                  <a:noFill/>
                </a:ln>
                <a:solidFill>
                  <a:srgbClr val="FF0000"/>
                </a:solidFill>
                <a:effectLst/>
                <a:uLnTx/>
                <a:uFillTx/>
                <a:latin typeface="Cambria" pitchFamily="18" charset="0"/>
              </a:rPr>
              <a:t> 8</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026" name="Picture 2" descr="C:\Users\ngoan\Desktop\image\ngo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110" y="440135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993297" y="5372706"/>
            <a:ext cx="9144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000000"/>
                </a:solidFill>
                <a:effectLst/>
                <a:uLnTx/>
                <a:uFillTx/>
                <a:latin typeface="Cambria" pitchFamily="18" charset="0"/>
                <a:cs typeface="Times New Roman" pitchFamily="18" charset="0"/>
              </a:rPr>
              <a:t>Mẹ</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16" name="TextBox 15"/>
          <p:cNvSpPr txBox="1"/>
          <p:nvPr/>
        </p:nvSpPr>
        <p:spPr>
          <a:xfrm>
            <a:off x="5760720" y="5820253"/>
            <a:ext cx="3217764"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F0000"/>
                </a:solidFill>
                <a:effectLst/>
                <a:uLnTx/>
                <a:uFillTx/>
                <a:latin typeface="Cambria" pitchFamily="18" charset="0"/>
              </a:rPr>
              <a:t>280 </a:t>
            </a:r>
            <a:r>
              <a:rPr kumimoji="0" lang="en-US" sz="2200" b="0" i="0" u="none" strike="noStrike" kern="0" cap="none" spc="0" normalizeH="0" baseline="0" noProof="0" dirty="0" err="1">
                <a:ln>
                  <a:noFill/>
                </a:ln>
                <a:solidFill>
                  <a:srgbClr val="FF0000"/>
                </a:solidFill>
                <a:effectLst/>
                <a:uLnTx/>
                <a:uFillTx/>
                <a:latin typeface="Cambria" pitchFamily="18" charset="0"/>
              </a:rPr>
              <a:t>Nguyễn</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Đình</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Chiểu</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17" name="Picture 2" descr="C:\Users\ngoan\Desktop\image\Office-Client-Female-Ligh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58" y="4175937"/>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807727" y="3189131"/>
            <a:ext cx="119140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Bà</a:t>
            </a:r>
            <a:r>
              <a:rPr kumimoji="0" lang="en-US" sz="2400" b="1" i="0" u="none" strike="noStrike" kern="0" cap="none" spc="0" normalizeH="0" baseline="0" noProof="0" dirty="0" smtClean="0">
                <a:ln>
                  <a:noFill/>
                </a:ln>
                <a:solidFill>
                  <a:srgbClr val="000000"/>
                </a:solidFill>
                <a:effectLst/>
                <a:uLnTx/>
                <a:uFillTx/>
                <a:latin typeface="Cambria" pitchFamily="18" charset="0"/>
                <a:cs typeface="Times New Roman" pitchFamily="18" charset="0"/>
              </a:rPr>
              <a:t> </a:t>
            </a:r>
            <a:r>
              <a:rPr kumimoji="0" lang="en-US" sz="2400" b="1" i="0" u="none" strike="noStrike" kern="0" cap="none" spc="0" normalizeH="0" baseline="0" noProof="0" dirty="0" err="1" smtClean="0">
                <a:ln>
                  <a:noFill/>
                </a:ln>
                <a:solidFill>
                  <a:srgbClr val="000000"/>
                </a:solidFill>
                <a:effectLst/>
                <a:uLnTx/>
                <a:uFillTx/>
                <a:latin typeface="Cambria" pitchFamily="18" charset="0"/>
                <a:cs typeface="Times New Roman" pitchFamily="18" charset="0"/>
              </a:rPr>
              <a:t>Nội</a:t>
            </a:r>
            <a:endParaRPr kumimoji="0" lang="en-US" sz="2400" b="1" i="0" u="none" strike="noStrike" kern="0" cap="none" spc="0" normalizeH="0" baseline="0" noProof="0" dirty="0">
              <a:ln>
                <a:noFill/>
              </a:ln>
              <a:solidFill>
                <a:srgbClr val="000000"/>
              </a:solidFill>
              <a:effectLst/>
              <a:uLnTx/>
              <a:uFillTx/>
              <a:latin typeface="Cambria" pitchFamily="18" charset="0"/>
              <a:cs typeface="Times New Roman" pitchFamily="18" charset="0"/>
            </a:endParaRPr>
          </a:p>
        </p:txBody>
      </p:sp>
      <p:sp>
        <p:nvSpPr>
          <p:cNvPr id="22" name="TextBox 21"/>
          <p:cNvSpPr txBox="1"/>
          <p:nvPr/>
        </p:nvSpPr>
        <p:spPr>
          <a:xfrm>
            <a:off x="3952875" y="3587094"/>
            <a:ext cx="3040422"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0000"/>
                </a:solidFill>
                <a:effectLst/>
                <a:uLnTx/>
                <a:uFillTx/>
                <a:latin typeface="Cambria" pitchFamily="18" charset="0"/>
              </a:rPr>
              <a:t>VinCom</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Lê</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Thánh</a:t>
            </a:r>
            <a:r>
              <a:rPr kumimoji="0" lang="en-US" sz="2200" b="0" i="0" u="none" strike="noStrike" kern="0" cap="none" spc="0" normalizeH="0" baseline="0" noProof="0" dirty="0">
                <a:ln>
                  <a:noFill/>
                </a:ln>
                <a:solidFill>
                  <a:srgbClr val="FF0000"/>
                </a:solidFill>
                <a:effectLst/>
                <a:uLnTx/>
                <a:uFillTx/>
                <a:latin typeface="Cambria" pitchFamily="18" charset="0"/>
              </a:rPr>
              <a:t> </a:t>
            </a:r>
            <a:r>
              <a:rPr kumimoji="0" lang="en-US" sz="2200" b="0" i="0" u="none" strike="noStrike" kern="0" cap="none" spc="0" normalizeH="0" baseline="0" noProof="0" dirty="0" err="1">
                <a:ln>
                  <a:noFill/>
                </a:ln>
                <a:solidFill>
                  <a:srgbClr val="FF0000"/>
                </a:solidFill>
                <a:effectLst/>
                <a:uLnTx/>
                <a:uFillTx/>
                <a:latin typeface="Cambria" pitchFamily="18" charset="0"/>
              </a:rPr>
              <a:t>Tôn</a:t>
            </a:r>
            <a:endParaRPr kumimoji="0" lang="en-US" sz="2200" b="0" i="0" u="none" strike="noStrike" kern="0" cap="none" spc="0" normalizeH="0" baseline="0" noProof="0" dirty="0">
              <a:ln>
                <a:noFill/>
              </a:ln>
              <a:solidFill>
                <a:srgbClr val="FF0000"/>
              </a:solidFill>
              <a:effectLst/>
              <a:uLnTx/>
              <a:uFillTx/>
              <a:latin typeface="Cambria" pitchFamily="18" charset="0"/>
              <a:cs typeface="Times New Roman" pitchFamily="18" charset="0"/>
            </a:endParaRPr>
          </a:p>
        </p:txBody>
      </p:sp>
      <p:pic>
        <p:nvPicPr>
          <p:cNvPr id="23" name="Picture 2" descr="C:\Users\ngoan\Desktop\image\Religions-Muslim-Femal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727" y="2007791"/>
            <a:ext cx="1161288" cy="1161288"/>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5</a:t>
            </a:r>
          </a:p>
        </p:txBody>
      </p:sp>
    </p:spTree>
    <p:extLst>
      <p:ext uri="{BB962C8B-B14F-4D97-AF65-F5344CB8AC3E}">
        <p14:creationId xmlns:p14="http://schemas.microsoft.com/office/powerpoint/2010/main" val="2433013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29" name="TextBox 28"/>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30" name="TextBox 29"/>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1" name="TextBox 30"/>
          <p:cNvSpPr txBox="1"/>
          <p:nvPr/>
        </p:nvSpPr>
        <p:spPr>
          <a:xfrm>
            <a:off x="4733754" y="717175"/>
            <a:ext cx="3473387"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shortest route from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abitrary location S and T </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 name="Slide Number Placeholder 1"/>
          <p:cNvSpPr>
            <a:spLocks noGrp="1"/>
          </p:cNvSpPr>
          <p:nvPr>
            <p:ph type="sldNum" sz="quarter" idx="12"/>
          </p:nvPr>
        </p:nvSpPr>
        <p:spPr/>
        <p:txBody>
          <a:bodyPr/>
          <a:lstStyle/>
          <a:p>
            <a:fld id="{0E8E0603-4C39-4EF1-A0FE-816FABFA11C3}" type="slidenum">
              <a:rPr lang="en-US" smtClean="0"/>
              <a:t>50</a:t>
            </a:fld>
            <a:endParaRPr lang="en-US"/>
          </a:p>
        </p:txBody>
      </p:sp>
    </p:spTree>
    <p:extLst>
      <p:ext uri="{BB962C8B-B14F-4D97-AF65-F5344CB8AC3E}">
        <p14:creationId xmlns:p14="http://schemas.microsoft.com/office/powerpoint/2010/main" val="4209041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3" name="TextBox 32"/>
          <p:cNvSpPr txBox="1"/>
          <p:nvPr/>
        </p:nvSpPr>
        <p:spPr>
          <a:xfrm>
            <a:off x="4733754" y="717175"/>
            <a:ext cx="384752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start 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51</a:t>
            </a:fld>
            <a:endParaRPr lang="en-US"/>
          </a:p>
        </p:txBody>
      </p:sp>
    </p:spTree>
    <p:extLst>
      <p:ext uri="{BB962C8B-B14F-4D97-AF65-F5344CB8AC3E}">
        <p14:creationId xmlns:p14="http://schemas.microsoft.com/office/powerpoint/2010/main" val="10590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52</a:t>
            </a:fld>
            <a:endParaRPr lang="en-US"/>
          </a:p>
        </p:txBody>
      </p:sp>
    </p:spTree>
    <p:extLst>
      <p:ext uri="{BB962C8B-B14F-4D97-AF65-F5344CB8AC3E}">
        <p14:creationId xmlns:p14="http://schemas.microsoft.com/office/powerpoint/2010/main" val="126786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53</a:t>
            </a:fld>
            <a:endParaRPr lang="en-US"/>
          </a:p>
        </p:txBody>
      </p:sp>
    </p:spTree>
    <p:extLst>
      <p:ext uri="{BB962C8B-B14F-4D97-AF65-F5344CB8AC3E}">
        <p14:creationId xmlns:p14="http://schemas.microsoft.com/office/powerpoint/2010/main" val="2260848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39" name="TextBox 38"/>
          <p:cNvSpPr txBox="1"/>
          <p:nvPr/>
        </p:nvSpPr>
        <p:spPr>
          <a:xfrm>
            <a:off x="4733754" y="717175"/>
            <a:ext cx="375295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stations near end T</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54</a:t>
            </a:fld>
            <a:endParaRPr lang="en-US"/>
          </a:p>
        </p:txBody>
      </p:sp>
    </p:spTree>
    <p:extLst>
      <p:ext uri="{BB962C8B-B14F-4D97-AF65-F5344CB8AC3E}">
        <p14:creationId xmlns:p14="http://schemas.microsoft.com/office/powerpoint/2010/main" val="3706612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55</a:t>
            </a:fld>
            <a:endParaRPr lang="en-US"/>
          </a:p>
        </p:txBody>
      </p:sp>
    </p:spTree>
    <p:extLst>
      <p:ext uri="{BB962C8B-B14F-4D97-AF65-F5344CB8AC3E}">
        <p14:creationId xmlns:p14="http://schemas.microsoft.com/office/powerpoint/2010/main" val="45949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6916270" y="5230421"/>
            <a:ext cx="1246094" cy="85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6"/>
          </p:cNvCxnSpPr>
          <p:nvPr/>
        </p:nvCxnSpPr>
        <p:spPr>
          <a:xfrm flipH="1">
            <a:off x="6916271" y="4974925"/>
            <a:ext cx="1111623" cy="28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6"/>
          </p:cNvCxnSpPr>
          <p:nvPr/>
        </p:nvCxnSpPr>
        <p:spPr>
          <a:xfrm flipH="1" flipV="1">
            <a:off x="6916272" y="4251026"/>
            <a:ext cx="1111622" cy="537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 idx="2"/>
          </p:cNvCxnSpPr>
          <p:nvPr/>
        </p:nvCxnSpPr>
        <p:spPr>
          <a:xfrm>
            <a:off x="820271" y="2012574"/>
            <a:ext cx="1264022" cy="1013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4" idx="2"/>
          </p:cNvCxnSpPr>
          <p:nvPr/>
        </p:nvCxnSpPr>
        <p:spPr>
          <a:xfrm>
            <a:off x="995082" y="1730186"/>
            <a:ext cx="1089212" cy="282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2"/>
          </p:cNvCxnSpPr>
          <p:nvPr/>
        </p:nvCxnSpPr>
        <p:spPr>
          <a:xfrm flipV="1">
            <a:off x="995082" y="999564"/>
            <a:ext cx="1089213" cy="506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084294" y="173018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Oval 4"/>
          <p:cNvSpPr/>
          <p:nvPr/>
        </p:nvSpPr>
        <p:spPr>
          <a:xfrm>
            <a:off x="2084295" y="717175"/>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Oval 5"/>
          <p:cNvSpPr/>
          <p:nvPr/>
        </p:nvSpPr>
        <p:spPr>
          <a:xfrm>
            <a:off x="2084293" y="274319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Oval 6"/>
          <p:cNvSpPr/>
          <p:nvPr/>
        </p:nvSpPr>
        <p:spPr>
          <a:xfrm>
            <a:off x="6351494" y="498164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6351495" y="3968637"/>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8"/>
          <p:cNvSpPr/>
          <p:nvPr/>
        </p:nvSpPr>
        <p:spPr>
          <a:xfrm>
            <a:off x="6351493" y="5833294"/>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64178"/>
            <a:ext cx="672352" cy="1030784"/>
          </a:xfrm>
          <a:prstGeom prst="rect">
            <a:avLst/>
          </a:prstGeom>
        </p:spPr>
      </p:pic>
      <p:sp>
        <p:nvSpPr>
          <p:cNvPr id="23" name="TextBox 22"/>
          <p:cNvSpPr txBox="1"/>
          <p:nvPr/>
        </p:nvSpPr>
        <p:spPr>
          <a:xfrm rot="20062456">
            <a:off x="1208906" y="837957"/>
            <a:ext cx="64953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endParaRPr kumimoji="0" lang="en-US" sz="20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a:xfrm rot="961772">
            <a:off x="1367682" y="1471272"/>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5m</a:t>
            </a:r>
            <a:endParaRPr kumimoji="0" lang="en-US" sz="20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a:xfrm rot="2390636">
            <a:off x="1367957" y="2187858"/>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endParaRPr kumimoji="0" lang="en-US" sz="2000" b="1" i="0" u="none" strike="noStrike" kern="0" cap="none" spc="0" normalizeH="0" baseline="0" noProof="0" dirty="0">
              <a:ln>
                <a:noFill/>
              </a:ln>
              <a:solidFill>
                <a:sysClr val="windowText" lastClr="000000"/>
              </a:solidFill>
              <a:effectLst/>
              <a:uLnTx/>
              <a:uFillTx/>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2" y="4533414"/>
            <a:ext cx="672352" cy="1030784"/>
          </a:xfrm>
          <a:prstGeom prst="rect">
            <a:avLst/>
          </a:prstGeom>
        </p:spPr>
      </p:pic>
      <p:sp>
        <p:nvSpPr>
          <p:cNvPr id="38" name="TextBox 37"/>
          <p:cNvSpPr txBox="1"/>
          <p:nvPr/>
        </p:nvSpPr>
        <p:spPr>
          <a:xfrm rot="2302758">
            <a:off x="7321466" y="4155763"/>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20m</a:t>
            </a:r>
          </a:p>
        </p:txBody>
      </p:sp>
      <p:sp>
        <p:nvSpPr>
          <p:cNvPr id="39" name="TextBox 38"/>
          <p:cNvSpPr txBox="1"/>
          <p:nvPr/>
        </p:nvSpPr>
        <p:spPr>
          <a:xfrm rot="20534462">
            <a:off x="6977622" y="4764779"/>
            <a:ext cx="65274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15m</a:t>
            </a:r>
          </a:p>
        </p:txBody>
      </p:sp>
      <p:sp>
        <p:nvSpPr>
          <p:cNvPr id="40" name="TextBox 39"/>
          <p:cNvSpPr txBox="1"/>
          <p:nvPr/>
        </p:nvSpPr>
        <p:spPr>
          <a:xfrm rot="19779979">
            <a:off x="7094091" y="5392345"/>
            <a:ext cx="52290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5</a:t>
            </a:r>
            <a:r>
              <a:rPr kumimoji="0" lang="en-US" sz="2000" b="1" i="0" u="none" strike="noStrike" kern="0" cap="none" spc="0" normalizeH="0" baseline="0" noProof="0" dirty="0" smtClean="0">
                <a:ln>
                  <a:noFill/>
                </a:ln>
                <a:solidFill>
                  <a:sysClr val="windowText" lastClr="000000"/>
                </a:solidFill>
                <a:effectLst/>
                <a:uLnTx/>
                <a:uFillTx/>
              </a:rPr>
              <a:t>m</a:t>
            </a:r>
          </a:p>
        </p:txBody>
      </p:sp>
      <p:sp>
        <p:nvSpPr>
          <p:cNvPr id="41" name="Oval 40"/>
          <p:cNvSpPr/>
          <p:nvPr/>
        </p:nvSpPr>
        <p:spPr>
          <a:xfrm>
            <a:off x="4251688" y="3569488"/>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Oval 41"/>
          <p:cNvSpPr/>
          <p:nvPr/>
        </p:nvSpPr>
        <p:spPr>
          <a:xfrm>
            <a:off x="4251687" y="1875646"/>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42"/>
          <p:cNvSpPr/>
          <p:nvPr/>
        </p:nvSpPr>
        <p:spPr>
          <a:xfrm>
            <a:off x="4251687" y="5310011"/>
            <a:ext cx="564777" cy="564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45" name="Straight Connector 44"/>
          <p:cNvCxnSpPr>
            <a:stCxn id="5" idx="6"/>
            <a:endCxn id="42" idx="2"/>
          </p:cNvCxnSpPr>
          <p:nvPr/>
        </p:nvCxnSpPr>
        <p:spPr>
          <a:xfrm>
            <a:off x="2649072" y="999564"/>
            <a:ext cx="1602615" cy="115847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 idx="6"/>
            <a:endCxn id="41" idx="2"/>
          </p:cNvCxnSpPr>
          <p:nvPr/>
        </p:nvCxnSpPr>
        <p:spPr>
          <a:xfrm>
            <a:off x="2649072" y="999564"/>
            <a:ext cx="1602616" cy="285231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 idx="5"/>
            <a:endCxn id="42" idx="3"/>
          </p:cNvCxnSpPr>
          <p:nvPr/>
        </p:nvCxnSpPr>
        <p:spPr>
          <a:xfrm>
            <a:off x="2566361" y="2212253"/>
            <a:ext cx="1768036" cy="14546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 idx="5"/>
            <a:endCxn id="43" idx="2"/>
          </p:cNvCxnSpPr>
          <p:nvPr/>
        </p:nvCxnSpPr>
        <p:spPr>
          <a:xfrm>
            <a:off x="2566361" y="2212253"/>
            <a:ext cx="1685326" cy="338014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6"/>
            <a:endCxn id="41" idx="2"/>
          </p:cNvCxnSpPr>
          <p:nvPr/>
        </p:nvCxnSpPr>
        <p:spPr>
          <a:xfrm>
            <a:off x="2649070" y="3025586"/>
            <a:ext cx="1602618" cy="826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2" idx="5"/>
            <a:endCxn id="8" idx="0"/>
          </p:cNvCxnSpPr>
          <p:nvPr/>
        </p:nvCxnSpPr>
        <p:spPr>
          <a:xfrm>
            <a:off x="4733754" y="2357713"/>
            <a:ext cx="1900130" cy="161092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 idx="1"/>
            <a:endCxn id="43" idx="6"/>
          </p:cNvCxnSpPr>
          <p:nvPr/>
        </p:nvCxnSpPr>
        <p:spPr>
          <a:xfrm flipH="1">
            <a:off x="4816464" y="5064358"/>
            <a:ext cx="1617740" cy="52804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 idx="1"/>
            <a:endCxn id="41" idx="6"/>
          </p:cNvCxnSpPr>
          <p:nvPr/>
        </p:nvCxnSpPr>
        <p:spPr>
          <a:xfrm flipH="1" flipV="1">
            <a:off x="4816465" y="3851877"/>
            <a:ext cx="1617740" cy="1994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80714" y="2707187"/>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67"/>
          <p:cNvSpPr/>
          <p:nvPr/>
        </p:nvSpPr>
        <p:spPr>
          <a:xfrm>
            <a:off x="4480714" y="3184283"/>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68"/>
          <p:cNvSpPr/>
          <p:nvPr/>
        </p:nvSpPr>
        <p:spPr>
          <a:xfrm>
            <a:off x="4483130" y="2934872"/>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75"/>
          <p:cNvSpPr/>
          <p:nvPr/>
        </p:nvSpPr>
        <p:spPr>
          <a:xfrm>
            <a:off x="4483058" y="4428219"/>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76"/>
          <p:cNvSpPr/>
          <p:nvPr/>
        </p:nvSpPr>
        <p:spPr>
          <a:xfrm>
            <a:off x="4483058" y="4905315"/>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77"/>
          <p:cNvSpPr/>
          <p:nvPr/>
        </p:nvSpPr>
        <p:spPr>
          <a:xfrm>
            <a:off x="4485474" y="4655904"/>
            <a:ext cx="170331" cy="1703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82" name="Straight Connector 81"/>
          <p:cNvCxnSpPr>
            <a:stCxn id="9" idx="1"/>
            <a:endCxn id="43" idx="6"/>
          </p:cNvCxnSpPr>
          <p:nvPr/>
        </p:nvCxnSpPr>
        <p:spPr>
          <a:xfrm flipH="1" flipV="1">
            <a:off x="4816464" y="5592400"/>
            <a:ext cx="1617739" cy="3236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 idx="1"/>
            <a:endCxn id="41" idx="6"/>
          </p:cNvCxnSpPr>
          <p:nvPr/>
        </p:nvCxnSpPr>
        <p:spPr>
          <a:xfrm flipH="1" flipV="1">
            <a:off x="4816465" y="3851877"/>
            <a:ext cx="1617738" cy="2064127"/>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6634" y="4189420"/>
            <a:ext cx="33695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T</a:t>
            </a:r>
            <a:endParaRPr kumimoji="0" lang="en-US" sz="2400" b="1" i="0" u="none" strike="noStrike" kern="0" cap="none" spc="0" normalizeH="0" baseline="0" noProof="0" dirty="0">
              <a:ln>
                <a:noFill/>
              </a:ln>
              <a:solidFill>
                <a:srgbClr val="FF0000"/>
              </a:solidFill>
              <a:effectLst/>
              <a:uLnTx/>
              <a:uFillTx/>
            </a:endParaRPr>
          </a:p>
        </p:txBody>
      </p:sp>
      <p:sp>
        <p:nvSpPr>
          <p:cNvPr id="44" name="TextBox 43"/>
          <p:cNvSpPr txBox="1"/>
          <p:nvPr/>
        </p:nvSpPr>
        <p:spPr>
          <a:xfrm>
            <a:off x="623429" y="945190"/>
            <a:ext cx="3305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rPr>
              <a:t>S</a:t>
            </a:r>
            <a:endParaRPr kumimoji="0" lang="en-US" sz="2400" b="1" i="0" u="none" strike="noStrike" kern="0" cap="none" spc="0" normalizeH="0" baseline="0" noProof="0" dirty="0">
              <a:ln>
                <a:noFill/>
              </a:ln>
              <a:solidFill>
                <a:srgbClr val="FF0000"/>
              </a:solidFill>
              <a:effectLst/>
              <a:uLnTx/>
              <a:uFillTx/>
            </a:endParaRPr>
          </a:p>
        </p:txBody>
      </p:sp>
      <p:sp>
        <p:nvSpPr>
          <p:cNvPr id="46" name="TextBox 45"/>
          <p:cNvSpPr txBox="1"/>
          <p:nvPr/>
        </p:nvSpPr>
        <p:spPr>
          <a:xfrm>
            <a:off x="5332711" y="717175"/>
            <a:ext cx="3392275"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Create temporary edges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between S and T </a:t>
            </a:r>
            <a:b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4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with found stations</a:t>
            </a:r>
            <a:endParaRPr kumimoji="0" lang="en-US" sz="24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0" name="Slide Number Placeholder 9"/>
          <p:cNvSpPr>
            <a:spLocks noGrp="1"/>
          </p:cNvSpPr>
          <p:nvPr>
            <p:ph type="sldNum" sz="quarter" idx="12"/>
          </p:nvPr>
        </p:nvSpPr>
        <p:spPr/>
        <p:txBody>
          <a:bodyPr/>
          <a:lstStyle/>
          <a:p>
            <a:fld id="{0E8E0603-4C39-4EF1-A0FE-816FABFA11C3}" type="slidenum">
              <a:rPr lang="en-US" smtClean="0"/>
              <a:t>56</a:t>
            </a:fld>
            <a:endParaRPr lang="en-US" dirty="0"/>
          </a:p>
        </p:txBody>
      </p:sp>
    </p:spTree>
    <p:extLst>
      <p:ext uri="{BB962C8B-B14F-4D97-AF65-F5344CB8AC3E}">
        <p14:creationId xmlns:p14="http://schemas.microsoft.com/office/powerpoint/2010/main" val="2156766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1158039" y="2787483"/>
            <a:ext cx="6846971" cy="1325563"/>
          </a:xfrm>
        </p:spPr>
        <p:txBody>
          <a:bodyPr>
            <a:normAutofit/>
          </a:bodyPr>
          <a:lstStyle/>
          <a:p>
            <a:r>
              <a:rPr lang="en-US" sz="7200" dirty="0" smtClean="0">
                <a:solidFill>
                  <a:schemeClr val="bg1"/>
                </a:solidFill>
              </a:rPr>
              <a:t>Raptor algorithm</a:t>
            </a:r>
            <a:endParaRPr lang="en-US" sz="7200" dirty="0">
              <a:solidFill>
                <a:schemeClr val="bg1"/>
              </a:solidFill>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57</a:t>
            </a:fld>
            <a:endParaRPr lang="en-US" dirty="0"/>
          </a:p>
        </p:txBody>
      </p:sp>
    </p:spTree>
    <p:extLst>
      <p:ext uri="{BB962C8B-B14F-4D97-AF65-F5344CB8AC3E}">
        <p14:creationId xmlns:p14="http://schemas.microsoft.com/office/powerpoint/2010/main" val="285146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a:t>
            </a:r>
            <a:r>
              <a:rPr lang="en-US" sz="4800" dirty="0" smtClean="0"/>
              <a:t>terminology</a:t>
            </a:r>
            <a:endParaRPr lang="en-US" sz="4800" dirty="0"/>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sp>
        <p:nvSpPr>
          <p:cNvPr id="8"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58</a:t>
            </a:r>
            <a:endParaRPr lang="en-US" sz="1200" dirty="0">
              <a:solidFill>
                <a:schemeClr val="bg1">
                  <a:lumMod val="65000"/>
                </a:schemeClr>
              </a:solidFill>
            </a:endParaRPr>
          </a:p>
        </p:txBody>
      </p:sp>
    </p:spTree>
    <p:extLst>
      <p:ext uri="{BB962C8B-B14F-4D97-AF65-F5344CB8AC3E}">
        <p14:creationId xmlns:p14="http://schemas.microsoft.com/office/powerpoint/2010/main" val="2221161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59</a:t>
            </a:r>
            <a:endParaRPr lang="en-US" sz="1200" dirty="0">
              <a:solidFill>
                <a:schemeClr val="bg1">
                  <a:lumMod val="65000"/>
                </a:schemeClr>
              </a:solidFill>
            </a:endParaRPr>
          </a:p>
        </p:txBody>
      </p:sp>
    </p:spTree>
    <p:extLst>
      <p:ext uri="{BB962C8B-B14F-4D97-AF65-F5344CB8AC3E}">
        <p14:creationId xmlns:p14="http://schemas.microsoft.com/office/powerpoint/2010/main" val="30287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grpSp>
        <p:nvGrpSpPr>
          <p:cNvPr id="6" name="Group 5"/>
          <p:cNvGrpSpPr/>
          <p:nvPr/>
        </p:nvGrpSpPr>
        <p:grpSpPr>
          <a:xfrm>
            <a:off x="798810" y="2252387"/>
            <a:ext cx="1827744" cy="3705067"/>
            <a:chOff x="525854" y="2416939"/>
            <a:chExt cx="1827744" cy="3705067"/>
          </a:xfrm>
        </p:grpSpPr>
        <p:pic>
          <p:nvPicPr>
            <p:cNvPr id="1027" name="Picture 3" descr="C:\Users\ngoan\Desktop\image\google_maps2.png"/>
            <p:cNvPicPr>
              <a:picLocks noChangeAspect="1" noChangeArrowheads="1"/>
            </p:cNvPicPr>
            <p:nvPr/>
          </p:nvPicPr>
          <p:blipFill rotWithShape="1">
            <a:blip r:embed="rId3">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525854" y="3578636"/>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727832" y="5660341"/>
              <a:ext cx="138691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6</a:t>
            </a:r>
          </a:p>
        </p:txBody>
      </p:sp>
    </p:spTree>
    <p:extLst>
      <p:ext uri="{BB962C8B-B14F-4D97-AF65-F5344CB8AC3E}">
        <p14:creationId xmlns:p14="http://schemas.microsoft.com/office/powerpoint/2010/main" val="1330830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algorithm terminology</a:t>
            </a:r>
          </a:p>
        </p:txBody>
      </p:sp>
      <p:sp>
        <p:nvSpPr>
          <p:cNvPr id="5" name="TextBox 4"/>
          <p:cNvSpPr txBox="1"/>
          <p:nvPr/>
        </p:nvSpPr>
        <p:spPr>
          <a:xfrm>
            <a:off x="689811" y="2181726"/>
            <a:ext cx="617989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K: maximum number of bus transfers.</a:t>
            </a:r>
            <a:endParaRPr kumimoji="0" lang="en-US" sz="2800" b="0" i="0" u="none" strike="noStrike" kern="0" cap="none" spc="0" normalizeH="0" baseline="0" noProof="0" dirty="0">
              <a:ln>
                <a:noFill/>
              </a:ln>
              <a:solidFill>
                <a:sysClr val="windowText" lastClr="000000"/>
              </a:solidFill>
              <a:effectLst/>
              <a:uLnTx/>
              <a:uFillTx/>
            </a:endParaRPr>
          </a:p>
        </p:txBody>
      </p:sp>
      <p:graphicFrame>
        <p:nvGraphicFramePr>
          <p:cNvPr id="8" name="Table 7"/>
          <p:cNvGraphicFramePr>
            <a:graphicFrameLocks noGrp="1"/>
          </p:cNvGraphicFramePr>
          <p:nvPr>
            <p:extLst/>
          </p:nvPr>
        </p:nvGraphicFramePr>
        <p:xfrm>
          <a:off x="292676" y="3720109"/>
          <a:ext cx="8264116" cy="1493520"/>
        </p:xfrm>
        <a:graphic>
          <a:graphicData uri="http://schemas.openxmlformats.org/drawingml/2006/table">
            <a:tbl>
              <a:tblPr firstRow="1" bandRow="1"/>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0">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rgbClr val="FF0000"/>
                        </a:solidFill>
                        <a:latin typeface="Cambria" charset="0"/>
                        <a:ea typeface="Cambria" charset="0"/>
                        <a:cs typeface="Cambria" charset="0"/>
                      </a:endParaRPr>
                    </a:p>
                    <a:p>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1pPr>
                      <a:lvl2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2pPr>
                      <a:lvl3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3pPr>
                      <a:lvl4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4pPr>
                      <a:lvl5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5pPr>
                      <a:lvl6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6pPr>
                      <a:lvl7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7pPr>
                      <a:lvl8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8pPr>
                      <a:lvl9pPr marR="0" algn="l" rtl="0">
                        <a:lnSpc>
                          <a:spcPct val="100000"/>
                        </a:lnSpc>
                        <a:spcBef>
                          <a:spcPts val="0"/>
                        </a:spcBef>
                        <a:spcAft>
                          <a:spcPts val="0"/>
                        </a:spcAft>
                        <a:buNone/>
                        <a:defRPr sz="1050" b="1" i="0" u="none" strike="noStrike" cap="none" baseline="0">
                          <a:solidFill>
                            <a:schemeClr val="lt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6</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0001"/>
                  </a:ext>
                </a:extLst>
              </a:tr>
              <a:tr h="370840">
                <a:tc gridSpan="7">
                  <a:txBody>
                    <a:bodyPr/>
                    <a:lstStyle>
                      <a:lvl1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1pPr>
                      <a:lvl2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2pPr>
                      <a:lvl3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3pPr>
                      <a:lvl4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4pPr>
                      <a:lvl5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5pPr>
                      <a:lvl6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6pPr>
                      <a:lvl7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7pPr>
                      <a:lvl8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8pPr>
                      <a:lvl9pPr marR="0" algn="l" rtl="0">
                        <a:lnSpc>
                          <a:spcPct val="100000"/>
                        </a:lnSpc>
                        <a:spcBef>
                          <a:spcPts val="0"/>
                        </a:spcBef>
                        <a:spcAft>
                          <a:spcPts val="0"/>
                        </a:spcAft>
                        <a:buNone/>
                        <a:defRPr sz="1050" b="0" i="0" u="none" strike="noStrike" cap="none" baseline="0">
                          <a:solidFill>
                            <a:schemeClr val="dk1"/>
                          </a:solidFill>
                          <a:latin typeface="Calibri" panose="020F0502020204030204"/>
                          <a:ea typeface=""/>
                          <a:cs typeface=""/>
                          <a:sym typeface="Arial"/>
                          <a:rtl val="0"/>
                        </a:defRPr>
                      </a:lvl9pPr>
                    </a:lstStyle>
                    <a:p>
                      <a:r>
                        <a:rPr lang="en-US" sz="2000" dirty="0" smtClean="0">
                          <a:latin typeface="Cambria" charset="0"/>
                          <a:ea typeface="Cambria" charset="0"/>
                          <a:cs typeface="Cambria" charset="0"/>
                        </a:rPr>
                        <a:t>Improve Station (</a:t>
                      </a:r>
                      <a:r>
                        <a:rPr lang="en-US" sz="2000" strike="sngStrike" dirty="0" smtClean="0">
                          <a:latin typeface="Cambria" charset="0"/>
                          <a:ea typeface="Cambria" charset="0"/>
                          <a:cs typeface="Cambria" charset="0"/>
                        </a:rPr>
                        <a:t>4, 5</a:t>
                      </a:r>
                      <a:r>
                        <a:rPr lang="en-US" sz="2000" dirty="0" smtClean="0">
                          <a:latin typeface="Cambria" charset="0"/>
                          <a:ea typeface="Cambria" charset="0"/>
                          <a:cs typeface="Cambria" charset="0"/>
                        </a:rPr>
                        <a:t>)</a:t>
                      </a:r>
                      <a:r>
                        <a:rPr lang="en-US" sz="2000" baseline="0" dirty="0" smtClean="0">
                          <a:latin typeface="Cambria" charset="0"/>
                          <a:ea typeface="Cambria" charset="0"/>
                          <a:cs typeface="Cambria" charset="0"/>
                        </a:rPr>
                        <a:t>  (1,2,3)</a:t>
                      </a:r>
                      <a:endParaRPr lang="en-US" sz="2000" dirty="0">
                        <a:latin typeface="Cambria" charset="0"/>
                        <a:ea typeface="Cambria" charset="0"/>
                        <a:cs typeface="Cambria"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7" name="Slide Number Placeholder 4"/>
          <p:cNvSpPr>
            <a:spLocks noGrp="1"/>
          </p:cNvSpPr>
          <p:nvPr>
            <p:ph type="sldNum" sz="quarter" idx="12"/>
          </p:nvPr>
        </p:nvSpPr>
        <p:spPr>
          <a:xfrm>
            <a:off x="6457950" y="6356351"/>
            <a:ext cx="2057400" cy="365125"/>
          </a:xfrm>
        </p:spPr>
        <p:txBody>
          <a:bodyPr/>
          <a:lstStyle/>
          <a:p>
            <a:pPr algn="r"/>
            <a:r>
              <a:rPr lang="en-US" sz="1200" dirty="0" smtClean="0">
                <a:solidFill>
                  <a:schemeClr val="bg1">
                    <a:lumMod val="65000"/>
                  </a:schemeClr>
                </a:solidFill>
              </a:rPr>
              <a:t>60</a:t>
            </a:r>
            <a:endParaRPr lang="en-US" sz="1200" dirty="0">
              <a:solidFill>
                <a:schemeClr val="bg1">
                  <a:lumMod val="65000"/>
                </a:schemeClr>
              </a:solidFill>
            </a:endParaRPr>
          </a:p>
        </p:txBody>
      </p:sp>
    </p:spTree>
    <p:extLst>
      <p:ext uri="{BB962C8B-B14F-4D97-AF65-F5344CB8AC3E}">
        <p14:creationId xmlns:p14="http://schemas.microsoft.com/office/powerpoint/2010/main" val="174306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445625"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32303" y="3784502"/>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7956578" y="4346799"/>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043557" y="4410679"/>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09546" y="4058184"/>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3835" y="3739413"/>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171" y="4454239"/>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34" name="TextBox 33"/>
          <p:cNvSpPr txBox="1"/>
          <p:nvPr/>
        </p:nvSpPr>
        <p:spPr>
          <a:xfrm>
            <a:off x="2148450" y="1494618"/>
            <a:ext cx="4693401"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shortest route from station 1 to 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7" name="Slide Number Placeholder 16"/>
          <p:cNvSpPr>
            <a:spLocks noGrp="1"/>
          </p:cNvSpPr>
          <p:nvPr>
            <p:ph type="sldNum" sz="quarter" idx="12"/>
          </p:nvPr>
        </p:nvSpPr>
        <p:spPr/>
        <p:txBody>
          <a:bodyPr/>
          <a:lstStyle/>
          <a:p>
            <a:fld id="{0E8E0603-4C39-4EF1-A0FE-816FABFA11C3}" type="slidenum">
              <a:rPr lang="en-US" smtClean="0"/>
              <a:t>61</a:t>
            </a:fld>
            <a:endParaRPr lang="en-US"/>
          </a:p>
        </p:txBody>
      </p:sp>
    </p:spTree>
    <p:extLst>
      <p:ext uri="{BB962C8B-B14F-4D97-AF65-F5344CB8AC3E}">
        <p14:creationId xmlns:p14="http://schemas.microsoft.com/office/powerpoint/2010/main" val="361221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graphicFrame>
        <p:nvGraphicFramePr>
          <p:cNvPr id="2" name="Table 1"/>
          <p:cNvGraphicFramePr>
            <a:graphicFrameLocks noGrp="1"/>
          </p:cNvGraphicFramePr>
          <p:nvPr>
            <p:extLst/>
          </p:nvPr>
        </p:nvGraphicFramePr>
        <p:xfrm>
          <a:off x="156557" y="119994"/>
          <a:ext cx="8264116" cy="70104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093830">
                  <a:extLst>
                    <a:ext uri="{9D8B030D-6E8A-4147-A177-3AD203B41FA5}">
                      <a16:colId xmlns:a16="http://schemas.microsoft.com/office/drawing/2014/main" xmlns="" val="20003"/>
                    </a:ext>
                  </a:extLst>
                </a:gridCol>
                <a:gridCol w="1267327">
                  <a:extLst>
                    <a:ext uri="{9D8B030D-6E8A-4147-A177-3AD203B41FA5}">
                      <a16:colId xmlns:a16="http://schemas.microsoft.com/office/drawing/2014/main" xmlns="" val="20004"/>
                    </a:ext>
                  </a:extLst>
                </a:gridCol>
                <a:gridCol w="1152727">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pPr algn="ct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pPr algn="ctr"/>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Rectangle 17"/>
          <p:cNvSpPr/>
          <p:nvPr/>
        </p:nvSpPr>
        <p:spPr>
          <a:xfrm>
            <a:off x="3017915" y="1398787"/>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62</a:t>
            </a:fld>
            <a:endParaRPr lang="en-US"/>
          </a:p>
        </p:txBody>
      </p:sp>
    </p:spTree>
    <p:extLst>
      <p:ext uri="{BB962C8B-B14F-4D97-AF65-F5344CB8AC3E}">
        <p14:creationId xmlns:p14="http://schemas.microsoft.com/office/powerpoint/2010/main" val="1087909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09728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bl>
          </a:graphicData>
        </a:graphic>
      </p:graphicFrame>
      <p:sp>
        <p:nvSpPr>
          <p:cNvPr id="51" name="Rectangle 50"/>
          <p:cNvSpPr/>
          <p:nvPr/>
        </p:nvSpPr>
        <p:spPr>
          <a:xfrm>
            <a:off x="2836436" y="1402268"/>
            <a:ext cx="301413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Initialize State</a:t>
            </a:r>
            <a:endParaRPr kumimoji="0" lang="en-US" sz="28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63</a:t>
            </a:fld>
            <a:endParaRPr lang="en-US"/>
          </a:p>
        </p:txBody>
      </p:sp>
    </p:spTree>
    <p:extLst>
      <p:ext uri="{BB962C8B-B14F-4D97-AF65-F5344CB8AC3E}">
        <p14:creationId xmlns:p14="http://schemas.microsoft.com/office/powerpoint/2010/main" val="4272691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834158" y="491136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64</a:t>
            </a:fld>
            <a:endParaRPr lang="en-US"/>
          </a:p>
        </p:txBody>
      </p:sp>
    </p:spTree>
    <p:extLst>
      <p:ext uri="{BB962C8B-B14F-4D97-AF65-F5344CB8AC3E}">
        <p14:creationId xmlns:p14="http://schemas.microsoft.com/office/powerpoint/2010/main" val="4190000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09786" y="492703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8:00</a:t>
            </a:r>
            <a:endParaRPr kumimoji="0" lang="en-US" sz="2000" b="1" i="0" u="none" strike="noStrike" kern="0" cap="none" spc="0" normalizeH="0" baseline="0" noProof="0" dirty="0">
              <a:ln>
                <a:noFill/>
              </a:ln>
              <a:solidFill>
                <a:srgbClr val="FF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4" name="Rectangle 53"/>
          <p:cNvSpPr/>
          <p:nvPr/>
        </p:nvSpPr>
        <p:spPr>
          <a:xfrm>
            <a:off x="3187994" y="2228298"/>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65</a:t>
            </a:fld>
            <a:endParaRPr lang="en-US"/>
          </a:p>
        </p:txBody>
      </p:sp>
    </p:spTree>
    <p:extLst>
      <p:ext uri="{BB962C8B-B14F-4D97-AF65-F5344CB8AC3E}">
        <p14:creationId xmlns:p14="http://schemas.microsoft.com/office/powerpoint/2010/main" val="1133815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K=0</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(1)</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Initialize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66</a:t>
            </a:fld>
            <a:endParaRPr lang="en-US"/>
          </a:p>
        </p:txBody>
      </p:sp>
    </p:spTree>
    <p:extLst>
      <p:ext uri="{BB962C8B-B14F-4D97-AF65-F5344CB8AC3E}">
        <p14:creationId xmlns:p14="http://schemas.microsoft.com/office/powerpoint/2010/main" val="4189900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Rectangle 50"/>
          <p:cNvSpPr/>
          <p:nvPr/>
        </p:nvSpPr>
        <p:spPr>
          <a:xfrm>
            <a:off x="3316169" y="2153154"/>
            <a:ext cx="2585843" cy="531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Running State</a:t>
            </a:r>
            <a:endParaRPr kumimoji="0" lang="en-US" sz="2400" b="0" i="0" u="none" strike="noStrike" kern="0" cap="none" spc="0" normalizeH="0" baseline="0" noProof="0" dirty="0">
              <a:ln>
                <a:noFill/>
              </a:ln>
              <a:solidFill>
                <a:sysClr val="windowText" lastClr="000000"/>
              </a:solidFill>
              <a:effectLst/>
              <a:uLnTx/>
              <a:uFillTx/>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67</a:t>
            </a:fld>
            <a:endParaRPr lang="en-US"/>
          </a:p>
        </p:txBody>
      </p:sp>
    </p:spTree>
    <p:extLst>
      <p:ext uri="{BB962C8B-B14F-4D97-AF65-F5344CB8AC3E}">
        <p14:creationId xmlns:p14="http://schemas.microsoft.com/office/powerpoint/2010/main" val="1881618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54" name="TextBox 53"/>
          <p:cNvSpPr txBox="1"/>
          <p:nvPr/>
        </p:nvSpPr>
        <p:spPr>
          <a:xfrm>
            <a:off x="3126415" y="2391227"/>
            <a:ext cx="259795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Finding all bus routes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68</a:t>
            </a:fld>
            <a:endParaRPr lang="en-US"/>
          </a:p>
        </p:txBody>
      </p:sp>
    </p:spTree>
    <p:extLst>
      <p:ext uri="{BB962C8B-B14F-4D97-AF65-F5344CB8AC3E}">
        <p14:creationId xmlns:p14="http://schemas.microsoft.com/office/powerpoint/2010/main" val="983729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69</a:t>
            </a:fld>
            <a:endParaRPr lang="en-US"/>
          </a:p>
        </p:txBody>
      </p:sp>
    </p:spTree>
    <p:extLst>
      <p:ext uri="{BB962C8B-B14F-4D97-AF65-F5344CB8AC3E}">
        <p14:creationId xmlns:p14="http://schemas.microsoft.com/office/powerpoint/2010/main" val="125314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Problem</a:t>
            </a:r>
            <a:endParaRPr lang="en-US" sz="5400" dirty="0"/>
          </a:p>
        </p:txBody>
      </p:sp>
      <p:sp>
        <p:nvSpPr>
          <p:cNvPr id="3" name="TextBox 2"/>
          <p:cNvSpPr txBox="1"/>
          <p:nvPr/>
        </p:nvSpPr>
        <p:spPr>
          <a:xfrm>
            <a:off x="5691352" y="4919890"/>
            <a:ext cx="26052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Search &gt; 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0" name="Straight Arrow Connector 9"/>
          <p:cNvCxnSpPr>
            <a:stCxn id="1027" idx="3"/>
            <a:endCxn id="1026" idx="1"/>
          </p:cNvCxnSpPr>
          <p:nvPr/>
        </p:nvCxnSpPr>
        <p:spPr>
          <a:xfrm>
            <a:off x="2210938" y="2824951"/>
            <a:ext cx="3766022" cy="118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6419">
            <a:off x="3332779" y="301722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60" y="309151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797136" y="2252387"/>
            <a:ext cx="1827744" cy="3712484"/>
            <a:chOff x="524180" y="2416939"/>
            <a:chExt cx="1827744" cy="3712484"/>
          </a:xfrm>
        </p:grpSpPr>
        <p:pic>
          <p:nvPicPr>
            <p:cNvPr id="1027" name="Picture 3" descr="C:\Users\ngoan\Desktop\image\google_maps2.png"/>
            <p:cNvPicPr>
              <a:picLocks noChangeAspect="1" noChangeArrowheads="1"/>
            </p:cNvPicPr>
            <p:nvPr/>
          </p:nvPicPr>
          <p:blipFill rotWithShape="1">
            <a:blip r:embed="rId5">
              <a:extLst>
                <a:ext uri="{28A0092B-C50C-407E-A947-70E740481C1C}">
                  <a14:useLocalDpi xmlns:a14="http://schemas.microsoft.com/office/drawing/2010/main" val="0"/>
                </a:ext>
              </a:extLst>
            </a:blip>
            <a:srcRect l="19030" r="19030" b="16512"/>
            <a:stretch/>
          </p:blipFill>
          <p:spPr bwMode="auto">
            <a:xfrm>
              <a:off x="805218" y="2416939"/>
              <a:ext cx="1132764" cy="11451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219" y="4525962"/>
              <a:ext cx="1132764" cy="1117809"/>
            </a:xfrm>
            <a:prstGeom prst="rect">
              <a:avLst/>
            </a:prstGeom>
          </p:spPr>
        </p:pic>
        <p:sp>
          <p:nvSpPr>
            <p:cNvPr id="15" name="TextBox 14"/>
            <p:cNvSpPr txBox="1"/>
            <p:nvPr/>
          </p:nvSpPr>
          <p:spPr>
            <a:xfrm>
              <a:off x="524180" y="3610932"/>
              <a:ext cx="18277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Google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6" name="TextBox 15"/>
            <p:cNvSpPr txBox="1"/>
            <p:nvPr/>
          </p:nvSpPr>
          <p:spPr>
            <a:xfrm>
              <a:off x="678141" y="5667758"/>
              <a:ext cx="138691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Bus Map</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grpSp>
      <p:cxnSp>
        <p:nvCxnSpPr>
          <p:cNvPr id="19" name="Straight Arrow Connector 18"/>
          <p:cNvCxnSpPr>
            <a:stCxn id="14" idx="3"/>
            <a:endCxn id="1026" idx="1"/>
          </p:cNvCxnSpPr>
          <p:nvPr/>
        </p:nvCxnSpPr>
        <p:spPr>
          <a:xfrm flipV="1">
            <a:off x="2210939" y="4005915"/>
            <a:ext cx="3766021"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4" name="Picture 2" descr="C:\Users\ngoan\Desktop\image\vista_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57058">
            <a:off x="3326833" y="442459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7</a:t>
            </a:r>
            <a:endParaRPr lang="en" sz="1200" dirty="0">
              <a:solidFill>
                <a:schemeClr val="bg1">
                  <a:lumMod val="75000"/>
                </a:schemeClr>
              </a:solidFill>
            </a:endParaRPr>
          </a:p>
        </p:txBody>
      </p:sp>
    </p:spTree>
    <p:extLst>
      <p:ext uri="{BB962C8B-B14F-4D97-AF65-F5344CB8AC3E}">
        <p14:creationId xmlns:p14="http://schemas.microsoft.com/office/powerpoint/2010/main" val="258534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2896130" y="5973658"/>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61" name="TextBox 60"/>
          <p:cNvSpPr txBox="1"/>
          <p:nvPr/>
        </p:nvSpPr>
        <p:spPr>
          <a:xfrm>
            <a:off x="3345935" y="2502719"/>
            <a:ext cx="235250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Finding earliest trip</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 from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70</a:t>
            </a:fld>
            <a:endParaRPr lang="en-US"/>
          </a:p>
        </p:txBody>
      </p:sp>
    </p:spTree>
    <p:extLst>
      <p:ext uri="{BB962C8B-B14F-4D97-AF65-F5344CB8AC3E}">
        <p14:creationId xmlns:p14="http://schemas.microsoft.com/office/powerpoint/2010/main" val="4641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0.01406 -0.00347 L -0.01858 -0.09745 " pathEditMode="relative" ptsTypes="AA">
                                      <p:cBhvr>
                                        <p:cTn id="1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735830" y="55083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8" name="TextBox 37"/>
          <p:cNvSpPr txBox="1"/>
          <p:nvPr/>
        </p:nvSpPr>
        <p:spPr>
          <a:xfrm>
            <a:off x="6272432" y="5456799"/>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521645" y="6021784"/>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652608" y="2500110"/>
            <a:ext cx="189474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 station 2 and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71</a:t>
            </a:fld>
            <a:endParaRPr lang="en-US"/>
          </a:p>
        </p:txBody>
      </p:sp>
    </p:spTree>
    <p:extLst>
      <p:ext uri="{BB962C8B-B14F-4D97-AF65-F5344CB8AC3E}">
        <p14:creationId xmlns:p14="http://schemas.microsoft.com/office/powerpoint/2010/main" val="6301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052 -0.0088 L -0.02952 -0.08357 " pathEditMode="relative" ptsTypes="AA">
                                      <p:cBhvr>
                                        <p:cTn id="9" dur="2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5" y="119994"/>
          <a:ext cx="8703358" cy="1506758"/>
        </p:xfrm>
        <a:graphic>
          <a:graphicData uri="http://schemas.openxmlformats.org/drawingml/2006/table">
            <a:tbl>
              <a:tblPr firstRow="1" bandRow="1">
                <a:tableStyleId>{5C22544A-7EE6-4342-B048-85BDC9FD1C3A}</a:tableStyleId>
              </a:tblPr>
              <a:tblGrid>
                <a:gridCol w="1437045">
                  <a:extLst>
                    <a:ext uri="{9D8B030D-6E8A-4147-A177-3AD203B41FA5}">
                      <a16:colId xmlns:a16="http://schemas.microsoft.com/office/drawing/2014/main" xmlns="" val="20000"/>
                    </a:ext>
                  </a:extLst>
                </a:gridCol>
                <a:gridCol w="1015222">
                  <a:extLst>
                    <a:ext uri="{9D8B030D-6E8A-4147-A177-3AD203B41FA5}">
                      <a16:colId xmlns:a16="http://schemas.microsoft.com/office/drawing/2014/main" xmlns="" val="20001"/>
                    </a:ext>
                  </a:extLst>
                </a:gridCol>
                <a:gridCol w="1385662">
                  <a:extLst>
                    <a:ext uri="{9D8B030D-6E8A-4147-A177-3AD203B41FA5}">
                      <a16:colId xmlns:a16="http://schemas.microsoft.com/office/drawing/2014/main" xmlns="" val="20002"/>
                    </a:ext>
                  </a:extLst>
                </a:gridCol>
                <a:gridCol w="1203158">
                  <a:extLst>
                    <a:ext uri="{9D8B030D-6E8A-4147-A177-3AD203B41FA5}">
                      <a16:colId xmlns:a16="http://schemas.microsoft.com/office/drawing/2014/main" xmlns="" val="20003"/>
                    </a:ext>
                  </a:extLst>
                </a:gridCol>
                <a:gridCol w="931709">
                  <a:extLst>
                    <a:ext uri="{9D8B030D-6E8A-4147-A177-3AD203B41FA5}">
                      <a16:colId xmlns:a16="http://schemas.microsoft.com/office/drawing/2014/main" xmlns="" val="20004"/>
                    </a:ext>
                  </a:extLst>
                </a:gridCol>
                <a:gridCol w="1293590">
                  <a:extLst>
                    <a:ext uri="{9D8B030D-6E8A-4147-A177-3AD203B41FA5}">
                      <a16:colId xmlns:a16="http://schemas.microsoft.com/office/drawing/2014/main" xmlns="" val="20005"/>
                    </a:ext>
                  </a:extLst>
                </a:gridCol>
                <a:gridCol w="1436972">
                  <a:extLst>
                    <a:ext uri="{9D8B030D-6E8A-4147-A177-3AD203B41FA5}">
                      <a16:colId xmlns:a16="http://schemas.microsoft.com/office/drawing/2014/main" xmlns="" val="20006"/>
                    </a:ext>
                  </a:extLst>
                </a:gridCol>
              </a:tblGrid>
              <a:tr h="707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99752">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 -&gt; 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99752">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trace[2]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72</a:t>
            </a:fld>
            <a:endParaRPr lang="en-US"/>
          </a:p>
        </p:txBody>
      </p:sp>
    </p:spTree>
    <p:extLst>
      <p:ext uri="{BB962C8B-B14F-4D97-AF65-F5344CB8AC3E}">
        <p14:creationId xmlns:p14="http://schemas.microsoft.com/office/powerpoint/2010/main" val="582726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8:10</a:t>
            </a:r>
            <a:endParaRPr kumimoji="0" lang="en-US" sz="2000" b="1" i="1" u="none" strike="noStrike" kern="0" cap="none" spc="0" normalizeH="0" baseline="0" noProof="0" dirty="0">
              <a:ln>
                <a:noFill/>
              </a:ln>
              <a:solidFill>
                <a:srgbClr val="00B0F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1286336">
                  <a:extLst>
                    <a:ext uri="{9D8B030D-6E8A-4147-A177-3AD203B41FA5}">
                      <a16:colId xmlns:a16="http://schemas.microsoft.com/office/drawing/2014/main" xmlns="" val="20003"/>
                    </a:ext>
                  </a:extLst>
                </a:gridCol>
                <a:gridCol w="99924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1</a:t>
            </a:r>
          </a:p>
        </p:txBody>
      </p:sp>
      <p:sp>
        <p:nvSpPr>
          <p:cNvPr id="51" name="TextBox 50"/>
          <p:cNvSpPr txBox="1"/>
          <p:nvPr/>
        </p:nvSpPr>
        <p:spPr>
          <a:xfrm>
            <a:off x="102447" y="2210652"/>
            <a:ext cx="206569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a:t>
            </a:r>
          </a:p>
        </p:txBody>
      </p:sp>
      <p:sp>
        <p:nvSpPr>
          <p:cNvPr id="18" name="TextBox 17"/>
          <p:cNvSpPr txBox="1"/>
          <p:nvPr/>
        </p:nvSpPr>
        <p:spPr>
          <a:xfrm>
            <a:off x="1155559" y="5660838"/>
            <a:ext cx="64312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8:05</a:t>
            </a:r>
            <a:endParaRPr kumimoji="0" lang="en-US" sz="2000" b="1" i="1" u="none" strike="noStrike" kern="0" cap="none" spc="0" normalizeH="0" baseline="0" noProof="0" dirty="0">
              <a:ln>
                <a:noFill/>
              </a:ln>
              <a:solidFill>
                <a:srgbClr val="00B0F0"/>
              </a:solidFill>
              <a:effectLst/>
              <a:uLnTx/>
              <a:uFillTx/>
            </a:endParaRP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B0F0"/>
                </a:solidFill>
                <a:effectLst/>
                <a:uLnTx/>
                <a:uFillTx/>
              </a:rPr>
              <a:t>8:15</a:t>
            </a:r>
            <a:endParaRPr kumimoji="0" lang="en-US" sz="2000" b="1" i="1" u="none" strike="noStrike" kern="0" cap="none" spc="0" normalizeH="0" baseline="0" noProof="0" dirty="0">
              <a:ln>
                <a:noFill/>
              </a:ln>
              <a:solidFill>
                <a:srgbClr val="00B0F0"/>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trace[3]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73</a:t>
            </a:fld>
            <a:endParaRPr lang="en-US"/>
          </a:p>
        </p:txBody>
      </p:sp>
    </p:spTree>
    <p:extLst>
      <p:ext uri="{BB962C8B-B14F-4D97-AF65-F5344CB8AC3E}">
        <p14:creationId xmlns:p14="http://schemas.microsoft.com/office/powerpoint/2010/main" val="7727699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K=1</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(2,3)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299564" y="2345846"/>
            <a:ext cx="26636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First array </a:t>
            </a: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in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improve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empty</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K = 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74</a:t>
            </a:fld>
            <a:endParaRPr lang="en-US"/>
          </a:p>
        </p:txBody>
      </p:sp>
    </p:spTree>
    <p:extLst>
      <p:ext uri="{BB962C8B-B14F-4D97-AF65-F5344CB8AC3E}">
        <p14:creationId xmlns:p14="http://schemas.microsoft.com/office/powerpoint/2010/main" val="4148474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2</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389433" y="2600286"/>
            <a:ext cx="2381999"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Now K = 2</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Processing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75</a:t>
            </a:fld>
            <a:endParaRPr lang="en-US"/>
          </a:p>
        </p:txBody>
      </p:sp>
    </p:spTree>
    <p:extLst>
      <p:ext uri="{BB962C8B-B14F-4D97-AF65-F5344CB8AC3E}">
        <p14:creationId xmlns:p14="http://schemas.microsoft.com/office/powerpoint/2010/main" val="3226781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27,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650995" y="2633860"/>
            <a:ext cx="212827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go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76</a:t>
            </a:fld>
            <a:endParaRPr lang="en-US"/>
          </a:p>
        </p:txBody>
      </p:sp>
    </p:spTree>
    <p:extLst>
      <p:ext uri="{BB962C8B-B14F-4D97-AF65-F5344CB8AC3E}">
        <p14:creationId xmlns:p14="http://schemas.microsoft.com/office/powerpoint/2010/main" val="498298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398348" y="2953582"/>
            <a:ext cx="2466124"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Not process route 27</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77</a:t>
            </a:fld>
            <a:endParaRPr lang="en-US"/>
          </a:p>
        </p:txBody>
      </p:sp>
    </p:spTree>
    <p:extLst>
      <p:ext uri="{BB962C8B-B14F-4D97-AF65-F5344CB8AC3E}">
        <p14:creationId xmlns:p14="http://schemas.microsoft.com/office/powerpoint/2010/main" val="34640943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344692" y="256849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at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78</a:t>
            </a:fld>
            <a:endParaRPr lang="en-US"/>
          </a:p>
        </p:txBody>
      </p:sp>
    </p:spTree>
    <p:extLst>
      <p:ext uri="{BB962C8B-B14F-4D97-AF65-F5344CB8AC3E}">
        <p14:creationId xmlns:p14="http://schemas.microsoft.com/office/powerpoint/2010/main" val="19316098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2237873" y="390903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60" name="TextBox 59"/>
          <p:cNvSpPr txBox="1"/>
          <p:nvPr/>
        </p:nvSpPr>
        <p:spPr>
          <a:xfrm>
            <a:off x="3708141" y="2953582"/>
            <a:ext cx="18465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79</a:t>
            </a:fld>
            <a:endParaRPr lang="en-US"/>
          </a:p>
        </p:txBody>
      </p:sp>
    </p:spTree>
    <p:extLst>
      <p:ext uri="{BB962C8B-B14F-4D97-AF65-F5344CB8AC3E}">
        <p14:creationId xmlns:p14="http://schemas.microsoft.com/office/powerpoint/2010/main" val="29149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379 0.00348 L 0.09358 -0.05486 " pathEditMode="relative" ptsTypes="AA">
                                      <p:cBhvr>
                                        <p:cTn id="9"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9"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457200" y="5059269"/>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611640" y="6117694"/>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400" b="1" i="0" u="none" strike="noStrike" kern="0" cap="none" spc="0" normalizeH="0" baseline="0" noProof="0" dirty="0" smtClean="0">
                <a:ln>
                  <a:noFill/>
                </a:ln>
                <a:solidFill>
                  <a:srgbClr val="FF0000"/>
                </a:solidFill>
                <a:effectLst/>
                <a:uLnTx/>
                <a:uFillTx/>
                <a:latin typeface="Cambria" pitchFamily="18" charset="0"/>
              </a:rPr>
              <a:t>r</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pic>
        <p:nvPicPr>
          <p:cNvPr id="9"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p:cNvSpPr>
            <a:spLocks noGrp="1"/>
          </p:cNvSpPr>
          <p:nvPr>
            <p:ph type="sldNum" idx="12"/>
          </p:nvPr>
        </p:nvSpPr>
        <p:spPr>
          <a:xfrm>
            <a:off x="8556793" y="6333138"/>
            <a:ext cx="548699" cy="524699"/>
          </a:xfrm>
        </p:spPr>
        <p:txBody>
          <a:bodyPr/>
          <a:lstStyle/>
          <a:p>
            <a:r>
              <a:rPr lang="en" sz="1200" dirty="0">
                <a:solidFill>
                  <a:schemeClr val="bg1">
                    <a:lumMod val="75000"/>
                  </a:schemeClr>
                </a:solidFill>
              </a:rPr>
              <a:t>8</a:t>
            </a:r>
          </a:p>
        </p:txBody>
      </p:sp>
    </p:spTree>
    <p:extLst>
      <p:ext uri="{BB962C8B-B14F-4D97-AF65-F5344CB8AC3E}">
        <p14:creationId xmlns:p14="http://schemas.microsoft.com/office/powerpoint/2010/main" val="1828758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047966" y="3692166"/>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8:25</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18" name="TextBox 17"/>
          <p:cNvSpPr txBox="1"/>
          <p:nvPr/>
        </p:nvSpPr>
        <p:spPr>
          <a:xfrm>
            <a:off x="1844843" y="542501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6">
                    <a:lumMod val="75000"/>
                  </a:schemeClr>
                </a:solidFill>
                <a:effectLst/>
                <a:uLnTx/>
                <a:uFillTx/>
              </a:rPr>
              <a:t>8:20</a:t>
            </a:r>
            <a:endParaRPr kumimoji="0" lang="en-US" sz="2000" b="1" i="0" u="none" strike="noStrike" kern="0" cap="none" spc="0" normalizeH="0" baseline="0" noProof="0" dirty="0">
              <a:ln>
                <a:noFill/>
              </a:ln>
              <a:solidFill>
                <a:schemeClr val="accent6">
                  <a:lumMod val="75000"/>
                </a:schemeClr>
              </a:solidFill>
              <a:effectLst/>
              <a:uLnTx/>
              <a:uFillTx/>
            </a:endParaRPr>
          </a:p>
        </p:txBody>
      </p:sp>
      <p:sp>
        <p:nvSpPr>
          <p:cNvPr id="54" name="TextBox 53"/>
          <p:cNvSpPr txBox="1"/>
          <p:nvPr/>
        </p:nvSpPr>
        <p:spPr>
          <a:xfrm>
            <a:off x="3481890" y="2953582"/>
            <a:ext cx="22990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trace[4] =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20" name="Slide Number Placeholder 19"/>
          <p:cNvSpPr>
            <a:spLocks noGrp="1"/>
          </p:cNvSpPr>
          <p:nvPr>
            <p:ph type="sldNum" sz="quarter" idx="12"/>
          </p:nvPr>
        </p:nvSpPr>
        <p:spPr/>
        <p:txBody>
          <a:bodyPr/>
          <a:lstStyle/>
          <a:p>
            <a:fld id="{0E8E0603-4C39-4EF1-A0FE-816FABFA11C3}" type="slidenum">
              <a:rPr lang="en-US" smtClean="0"/>
              <a:t>80</a:t>
            </a:fld>
            <a:endParaRPr lang="en-US"/>
          </a:p>
        </p:txBody>
      </p:sp>
    </p:spTree>
    <p:extLst>
      <p:ext uri="{BB962C8B-B14F-4D97-AF65-F5344CB8AC3E}">
        <p14:creationId xmlns:p14="http://schemas.microsoft.com/office/powerpoint/2010/main" val="2407922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959609" y="3732272"/>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,3)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a:t>
            </a:r>
            <a:r>
              <a:rPr kumimoji="0" lang="en-US" sz="2000" b="1" i="0" u="none" strike="noStrike" kern="0" cap="none" spc="0" normalizeH="0" baseline="0" noProof="0" smtClean="0">
                <a:ln>
                  <a:noFill/>
                </a:ln>
                <a:solidFill>
                  <a:sysClr val="windowText" lastClr="000000"/>
                </a:solidFill>
                <a:effectLst/>
                <a:uLnTx/>
                <a:uFillTx/>
              </a:rPr>
              <a:t>: 2</a:t>
            </a:r>
            <a:endParaRPr kumimoji="0" lang="en-US" sz="2000" b="1" i="0" u="none" strike="noStrike" kern="0" cap="none" spc="0" normalizeH="0" baseline="0" noProof="0" dirty="0" smtClean="0">
              <a:ln>
                <a:noFill/>
              </a:ln>
              <a:solidFill>
                <a:sysClr val="windowText" lastClr="000000"/>
              </a:solidFill>
              <a:effectLst/>
              <a:uLnTx/>
              <a:uFillTx/>
            </a:endParaRPr>
          </a:p>
        </p:txBody>
      </p:sp>
      <p:sp>
        <p:nvSpPr>
          <p:cNvPr id="51" name="TextBox 50"/>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27</a:t>
            </a:r>
            <a:r>
              <a:rPr kumimoji="0" lang="en-US" sz="2000" b="1" i="0" u="none" strike="noStrike" kern="0" cap="none" spc="0" normalizeH="0" baseline="0" noProof="0" dirty="0" smtClean="0">
                <a:ln>
                  <a:noFill/>
                </a:ln>
                <a:solidFill>
                  <a:sysClr val="windowText" lastClr="000000"/>
                </a:solidFill>
                <a:effectLst/>
                <a:uLnTx/>
                <a:uFillTx/>
              </a:rPr>
              <a:t>, 24</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a:off x="3419378" y="2953582"/>
            <a:ext cx="242406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Finish with station 2</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81</a:t>
            </a:fld>
            <a:endParaRPr lang="en-US"/>
          </a:p>
        </p:txBody>
      </p:sp>
    </p:spTree>
    <p:extLst>
      <p:ext uri="{BB962C8B-B14F-4D97-AF65-F5344CB8AC3E}">
        <p14:creationId xmlns:p14="http://schemas.microsoft.com/office/powerpoint/2010/main" val="1893895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3</a:t>
            </a:r>
          </a:p>
        </p:txBody>
      </p:sp>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473737" y="2599867"/>
            <a:ext cx="2119105"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Continue to get </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station 3 from list</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82</a:t>
            </a:fld>
            <a:endParaRPr lang="en-US"/>
          </a:p>
        </p:txBody>
      </p:sp>
    </p:spTree>
    <p:extLst>
      <p:ext uri="{BB962C8B-B14F-4D97-AF65-F5344CB8AC3E}">
        <p14:creationId xmlns:p14="http://schemas.microsoft.com/office/powerpoint/2010/main" val="2273147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K=2</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(4,5)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3148597" y="2344742"/>
            <a:ext cx="280352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Similarly with station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at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trace[5] = 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83</a:t>
            </a:fld>
            <a:endParaRPr lang="en-US"/>
          </a:p>
        </p:txBody>
      </p:sp>
    </p:spTree>
    <p:extLst>
      <p:ext uri="{BB962C8B-B14F-4D97-AF65-F5344CB8AC3E}">
        <p14:creationId xmlns:p14="http://schemas.microsoft.com/office/powerpoint/2010/main" val="11671360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60" name="TextBox 59"/>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24</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1" name="TextBox 60"/>
          <p:cNvSpPr txBox="1"/>
          <p:nvPr/>
        </p:nvSpPr>
        <p:spPr>
          <a:xfrm>
            <a:off x="3595003" y="2345138"/>
            <a:ext cx="2071080" cy="13234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Now K=3</a:t>
            </a:r>
            <a:b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smtClean="0">
                <a:ln>
                  <a:noFill/>
                </a:ln>
                <a:solidFill>
                  <a:sysClr val="windowText" lastClr="000000"/>
                </a:solidFill>
                <a:effectLst/>
                <a:uLnTx/>
                <a:uFillTx/>
                <a:latin typeface="Cambria" charset="0"/>
                <a:ea typeface="Cambria" charset="0"/>
                <a:cs typeface="Cambria" charset="0"/>
              </a:rPr>
              <a:t>Find </a:t>
            </a: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4</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24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84</a:t>
            </a:fld>
            <a:endParaRPr lang="en-US"/>
          </a:p>
        </p:txBody>
      </p:sp>
    </p:spTree>
    <p:extLst>
      <p:ext uri="{BB962C8B-B14F-4D97-AF65-F5344CB8AC3E}">
        <p14:creationId xmlns:p14="http://schemas.microsoft.com/office/powerpoint/2010/main" val="3072010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4" name="TextBox 63"/>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2" name="TextBox 61"/>
          <p:cNvSpPr txBox="1"/>
          <p:nvPr/>
        </p:nvSpPr>
        <p:spPr>
          <a:xfrm>
            <a:off x="3307999" y="2439587"/>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85</a:t>
            </a:fld>
            <a:endParaRPr lang="en-US"/>
          </a:p>
        </p:txBody>
      </p:sp>
    </p:spTree>
    <p:extLst>
      <p:ext uri="{BB962C8B-B14F-4D97-AF65-F5344CB8AC3E}">
        <p14:creationId xmlns:p14="http://schemas.microsoft.com/office/powerpoint/2010/main" val="2601130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7210893" y="3523726"/>
            <a:ext cx="53893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INF</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243012" y="438087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096439" y="2344742"/>
            <a:ext cx="290784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station 6</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 doesn't update</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86</a:t>
            </a:fld>
            <a:endParaRPr lang="en-US"/>
          </a:p>
        </p:txBody>
      </p:sp>
    </p:spTree>
    <p:extLst>
      <p:ext uri="{BB962C8B-B14F-4D97-AF65-F5344CB8AC3E}">
        <p14:creationId xmlns:p14="http://schemas.microsoft.com/office/powerpoint/2010/main" val="2224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059 -0.01644 L -0.01684 -0.15255 " pathEditMode="relative" ptsTypes="AA">
                                      <p:cBhvr>
                                        <p:cTn id="9" dur="2000" fill="hold"/>
                                        <p:tgtEl>
                                          <p:spTgt spid="6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vi-VN" sz="2000" dirty="0" smtClean="0">
                          <a:latin typeface="Cambria" charset="0"/>
                          <a:ea typeface="Cambria" charset="0"/>
                          <a:cs typeface="Cambria" charset="0"/>
                        </a:rPr>
                        <a:t>NULL-&gt;4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4</a:t>
            </a:r>
          </a:p>
        </p:txBody>
      </p:sp>
      <p:sp>
        <p:nvSpPr>
          <p:cNvPr id="2" name="TextBox 1"/>
          <p:cNvSpPr txBox="1"/>
          <p:nvPr/>
        </p:nvSpPr>
        <p:spPr>
          <a:xfrm>
            <a:off x="3112167" y="437284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8:35</a:t>
            </a:r>
            <a:endParaRPr kumimoji="0" lang="en-US" sz="2000" b="1" i="0" u="none" strike="noStrike" kern="0" cap="none" spc="0" normalizeH="0" baseline="0" noProof="0" dirty="0">
              <a:ln>
                <a:noFill/>
              </a:ln>
              <a:solidFill>
                <a:srgbClr val="FF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8:40</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Process Route: </a:t>
            </a:r>
            <a:r>
              <a:rPr kumimoji="0" lang="en-US" sz="2000" b="1" i="0" u="none" strike="sngStrike" kern="0" cap="none" spc="0" normalizeH="0" baseline="0" noProof="0" dirty="0">
                <a:ln>
                  <a:noFill/>
                </a:ln>
                <a:solidFill>
                  <a:sysClr val="windowText" lastClr="000000"/>
                </a:solidFill>
                <a:effectLst/>
                <a:uLnTx/>
                <a:uFillTx/>
              </a:rPr>
              <a:t>24</a:t>
            </a:r>
            <a:r>
              <a:rPr kumimoji="0" lang="en-US" sz="2000" b="1" i="0" u="none" strike="noStrike" kern="0" cap="none" spc="0" normalizeH="0" baseline="0" noProof="0" dirty="0">
                <a:ln>
                  <a:noFill/>
                </a:ln>
                <a:solidFill>
                  <a:sysClr val="windowText" lastClr="000000"/>
                </a:solidFill>
                <a:effectLst/>
                <a:uLnTx/>
                <a:uFillTx/>
              </a:rPr>
              <a:t>, 18</a:t>
            </a:r>
          </a:p>
        </p:txBody>
      </p:sp>
      <p:sp>
        <p:nvSpPr>
          <p:cNvPr id="63" name="TextBox 62"/>
          <p:cNvSpPr txBox="1"/>
          <p:nvPr/>
        </p:nvSpPr>
        <p:spPr>
          <a:xfrm>
            <a:off x="3456953"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trace[6]=4</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9" name="Slide Number Placeholder 18"/>
          <p:cNvSpPr>
            <a:spLocks noGrp="1"/>
          </p:cNvSpPr>
          <p:nvPr>
            <p:ph type="sldNum" sz="quarter" idx="12"/>
          </p:nvPr>
        </p:nvSpPr>
        <p:spPr/>
        <p:txBody>
          <a:bodyPr/>
          <a:lstStyle/>
          <a:p>
            <a:fld id="{0E8E0603-4C39-4EF1-A0FE-816FABFA11C3}" type="slidenum">
              <a:rPr lang="en-US" smtClean="0"/>
              <a:t>87</a:t>
            </a:fld>
            <a:endParaRPr lang="en-US"/>
          </a:p>
        </p:txBody>
      </p:sp>
    </p:spTree>
    <p:extLst>
      <p:ext uri="{BB962C8B-B14F-4D97-AF65-F5344CB8AC3E}">
        <p14:creationId xmlns:p14="http://schemas.microsoft.com/office/powerpoint/2010/main" val="37908678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093301" y="2344742"/>
            <a:ext cx="291413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Continue to get station 5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from list and process</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88</a:t>
            </a:fld>
            <a:endParaRPr lang="en-US"/>
          </a:p>
        </p:txBody>
      </p:sp>
    </p:spTree>
    <p:extLst>
      <p:ext uri="{BB962C8B-B14F-4D97-AF65-F5344CB8AC3E}">
        <p14:creationId xmlns:p14="http://schemas.microsoft.com/office/powerpoint/2010/main" val="4096269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3302302" y="2344742"/>
            <a:ext cx="2496133"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all routes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through station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And remove route 55</a:t>
            </a:r>
          </a:p>
        </p:txBody>
      </p:sp>
      <p:sp>
        <p:nvSpPr>
          <p:cNvPr id="18" name="Slide Number Placeholder 17"/>
          <p:cNvSpPr>
            <a:spLocks noGrp="1"/>
          </p:cNvSpPr>
          <p:nvPr>
            <p:ph type="sldNum" sz="quarter" idx="12"/>
          </p:nvPr>
        </p:nvSpPr>
        <p:spPr/>
        <p:txBody>
          <a:bodyPr/>
          <a:lstStyle/>
          <a:p>
            <a:fld id="{0E8E0603-4C39-4EF1-A0FE-816FABFA11C3}" type="slidenum">
              <a:rPr lang="en-US" smtClean="0"/>
              <a:t>89</a:t>
            </a:fld>
            <a:endParaRPr lang="en-US"/>
          </a:p>
        </p:txBody>
      </p:sp>
    </p:spTree>
    <p:extLst>
      <p:ext uri="{BB962C8B-B14F-4D97-AF65-F5344CB8AC3E}">
        <p14:creationId xmlns:p14="http://schemas.microsoft.com/office/powerpoint/2010/main" val="2733329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Cambria" charset="0"/>
                <a:ea typeface="Cambria" charset="0"/>
                <a:cs typeface="Cambria" charset="0"/>
              </a:rPr>
              <a:t>Solution</a:t>
            </a:r>
            <a:endParaRPr lang="en-US" sz="5400" dirty="0">
              <a:latin typeface="Cambria" charset="0"/>
              <a:ea typeface="Cambria" charset="0"/>
              <a:cs typeface="Cambria" charset="0"/>
            </a:endParaRPr>
          </a:p>
        </p:txBody>
      </p:sp>
      <p:pic>
        <p:nvPicPr>
          <p:cNvPr id="7" name="Picture 6"/>
          <p:cNvPicPr>
            <a:picLocks noChangeAspect="1"/>
          </p:cNvPicPr>
          <p:nvPr/>
        </p:nvPicPr>
        <p:blipFill>
          <a:blip r:embed="rId3"/>
          <a:stretch>
            <a:fillRect/>
          </a:stretch>
        </p:blipFill>
        <p:spPr>
          <a:xfrm>
            <a:off x="3878681" y="5013290"/>
            <a:ext cx="1371600" cy="1371600"/>
          </a:xfrm>
          <a:prstGeom prst="rect">
            <a:avLst/>
          </a:prstGeom>
        </p:spPr>
      </p:pic>
      <p:cxnSp>
        <p:nvCxnSpPr>
          <p:cNvPr id="11" name="Straight Arrow Connector 10"/>
          <p:cNvCxnSpPr>
            <a:stCxn id="7" idx="1"/>
            <a:endCxn id="16" idx="3"/>
          </p:cNvCxnSpPr>
          <p:nvPr/>
        </p:nvCxnSpPr>
        <p:spPr>
          <a:xfrm flipH="1" flipV="1">
            <a:off x="1712226" y="4463412"/>
            <a:ext cx="2166455" cy="1235678"/>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383016" y="5080539"/>
            <a:ext cx="132921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2 points</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sp>
        <p:nvSpPr>
          <p:cNvPr id="14" name="TextBox 13"/>
          <p:cNvSpPr txBox="1"/>
          <p:nvPr/>
        </p:nvSpPr>
        <p:spPr>
          <a:xfrm>
            <a:off x="3529086" y="6029264"/>
            <a:ext cx="208582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mbria" pitchFamily="18" charset="0"/>
              </a:rPr>
              <a:t>Street Route</a:t>
            </a:r>
            <a:r>
              <a:rPr kumimoji="0" lang="vi-VN" sz="2400" b="1" i="0" u="none" strike="noStrike" kern="0" cap="none" spc="0" normalizeH="0" baseline="0" noProof="0" dirty="0" smtClean="0">
                <a:ln>
                  <a:noFill/>
                </a:ln>
                <a:solidFill>
                  <a:srgbClr val="FF0000"/>
                </a:solidFill>
                <a:effectLst/>
                <a:uLnTx/>
                <a:uFillTx/>
                <a:latin typeface="Cambria" pitchFamily="18" charset="0"/>
              </a:rPr>
              <a:t>r</a:t>
            </a:r>
            <a:endParaRPr kumimoji="0" lang="en-US" sz="2400" b="1" i="0" u="none" strike="noStrike" kern="0" cap="none" spc="0" normalizeH="0" baseline="0" noProof="0" dirty="0">
              <a:ln>
                <a:noFill/>
              </a:ln>
              <a:solidFill>
                <a:srgbClr val="FF0000"/>
              </a:solidFill>
              <a:effectLst/>
              <a:uLnTx/>
              <a:uFillTx/>
              <a:latin typeface="Cambria" pitchFamily="18" charset="0"/>
            </a:endParaRPr>
          </a:p>
        </p:txBody>
      </p:sp>
      <p:cxnSp>
        <p:nvCxnSpPr>
          <p:cNvPr id="13" name="Straight Arrow Connector 12"/>
          <p:cNvCxnSpPr>
            <a:stCxn id="7" idx="0"/>
            <a:endCxn id="17" idx="2"/>
          </p:cNvCxnSpPr>
          <p:nvPr/>
        </p:nvCxnSpPr>
        <p:spPr>
          <a:xfrm flipV="1">
            <a:off x="4564481" y="3014267"/>
            <a:ext cx="0" cy="1999023"/>
          </a:xfrm>
          <a:prstGeom prst="straightConnector1">
            <a:avLst/>
          </a:prstGeom>
          <a:ln cmpd="sng">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709200" y="3014267"/>
            <a:ext cx="146226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rgbClr val="FF0000"/>
                </a:solidFill>
                <a:effectLst/>
                <a:uLnTx/>
                <a:uFillTx/>
                <a:latin typeface="Cambria" pitchFamily="18" charset="0"/>
              </a:rPr>
              <a:t>&gt; 2 points</a:t>
            </a:r>
            <a:endParaRPr kumimoji="0" lang="en-US" sz="2200" b="1" i="0" u="none" strike="noStrike" kern="0" cap="none" spc="0" normalizeH="0" baseline="0" noProof="0" dirty="0">
              <a:ln>
                <a:noFill/>
              </a:ln>
              <a:solidFill>
                <a:srgbClr val="FF0000"/>
              </a:solidFill>
              <a:effectLst/>
              <a:uLnTx/>
              <a:uFillTx/>
              <a:latin typeface="Cambria" pitchFamily="18" charset="0"/>
            </a:endParaRPr>
          </a:p>
        </p:txBody>
      </p:sp>
      <p:pic>
        <p:nvPicPr>
          <p:cNvPr id="16"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26" y="377761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ngoan\Desktop\image\bu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681" y="1642667"/>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2"/>
          <p:cNvSpPr>
            <a:spLocks noGrp="1"/>
          </p:cNvSpPr>
          <p:nvPr>
            <p:ph type="sldNum" idx="12"/>
          </p:nvPr>
        </p:nvSpPr>
        <p:spPr>
          <a:xfrm>
            <a:off x="8556793" y="6333138"/>
            <a:ext cx="548699" cy="524699"/>
          </a:xfrm>
        </p:spPr>
        <p:txBody>
          <a:bodyPr/>
          <a:lstStyle/>
          <a:p>
            <a:r>
              <a:rPr lang="en" sz="1200" dirty="0" smtClean="0">
                <a:solidFill>
                  <a:schemeClr val="bg1">
                    <a:lumMod val="75000"/>
                  </a:schemeClr>
                </a:solidFill>
              </a:rPr>
              <a:t>9</a:t>
            </a:r>
            <a:endParaRPr lang="en" sz="1200" dirty="0">
              <a:solidFill>
                <a:schemeClr val="bg1">
                  <a:lumMod val="75000"/>
                </a:schemeClr>
              </a:solidFill>
            </a:endParaRPr>
          </a:p>
        </p:txBody>
      </p:sp>
    </p:spTree>
    <p:extLst>
      <p:ext uri="{BB962C8B-B14F-4D97-AF65-F5344CB8AC3E}">
        <p14:creationId xmlns:p14="http://schemas.microsoft.com/office/powerpoint/2010/main" val="814159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311598" y="2344742"/>
            <a:ext cx="247753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Find the earliest trip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can be catched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at 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90</a:t>
            </a:fld>
            <a:endParaRPr lang="en-US"/>
          </a:p>
        </p:txBody>
      </p:sp>
    </p:spTree>
    <p:extLst>
      <p:ext uri="{BB962C8B-B14F-4D97-AF65-F5344CB8AC3E}">
        <p14:creationId xmlns:p14="http://schemas.microsoft.com/office/powerpoint/2010/main" val="33999950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51" name="TextBox 50"/>
          <p:cNvSpPr txBox="1"/>
          <p:nvPr/>
        </p:nvSpPr>
        <p:spPr>
          <a:xfrm>
            <a:off x="102447" y="1803194"/>
            <a:ext cx="206370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Station: 5</a:t>
            </a: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8:40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102447" y="2210652"/>
            <a:ext cx="2448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Process Route: </a:t>
            </a:r>
            <a:r>
              <a:rPr kumimoji="0" lang="en-US" sz="2000" b="1" i="0" u="none" strike="sngStrike" kern="0" cap="none" spc="0" normalizeH="0" baseline="0" noProof="0" dirty="0" smtClean="0">
                <a:ln>
                  <a:noFill/>
                </a:ln>
                <a:solidFill>
                  <a:sysClr val="windowText" lastClr="000000"/>
                </a:solidFill>
                <a:effectLst/>
                <a:uLnTx/>
                <a:uFillTx/>
              </a:rPr>
              <a:t>55</a:t>
            </a:r>
            <a:r>
              <a:rPr kumimoji="0" lang="en-US" sz="2000" b="1" i="0" u="none" strike="noStrike" kern="0" cap="none" spc="0" normalizeH="0" baseline="0" noProof="0" dirty="0" smtClean="0">
                <a:ln>
                  <a:noFill/>
                </a:ln>
                <a:solidFill>
                  <a:sysClr val="windowText" lastClr="000000"/>
                </a:solidFill>
                <a:effectLst/>
                <a:uLnTx/>
                <a:uFillTx/>
              </a:rPr>
              <a:t>, 18</a:t>
            </a:r>
          </a:p>
        </p:txBody>
      </p:sp>
      <p:sp>
        <p:nvSpPr>
          <p:cNvPr id="60" name="TextBox 59"/>
          <p:cNvSpPr txBox="1"/>
          <p:nvPr/>
        </p:nvSpPr>
        <p:spPr>
          <a:xfrm>
            <a:off x="6440905" y="438086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8:25</a:t>
            </a:r>
            <a:endParaRPr kumimoji="0" lang="en-US" sz="2000" b="1" i="0" u="none" strike="noStrike" kern="0" cap="none" spc="0" normalizeH="0" baseline="0" noProof="0" dirty="0">
              <a:ln>
                <a:noFill/>
              </a:ln>
              <a:solidFill>
                <a:srgbClr val="FF0000"/>
              </a:solidFill>
              <a:effectLst/>
              <a:uLnTx/>
              <a:uFillTx/>
            </a:endParaRPr>
          </a:p>
        </p:txBody>
      </p:sp>
      <p:sp>
        <p:nvSpPr>
          <p:cNvPr id="62" name="TextBox 61"/>
          <p:cNvSpPr txBox="1"/>
          <p:nvPr/>
        </p:nvSpPr>
        <p:spPr>
          <a:xfrm>
            <a:off x="7267077" y="4388891"/>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8:30</a:t>
            </a:r>
            <a:endParaRPr kumimoji="0" lang="en-US" sz="2000" b="1" i="0" u="none" strike="noStrike" kern="0" cap="none" spc="0" normalizeH="0" baseline="0" noProof="0" dirty="0">
              <a:ln>
                <a:noFill/>
              </a:ln>
              <a:solidFill>
                <a:srgbClr val="FF0000"/>
              </a:solidFill>
              <a:effectLst/>
              <a:uLnTx/>
              <a:uFillTx/>
            </a:endParaRPr>
          </a:p>
        </p:txBody>
      </p:sp>
      <p:sp>
        <p:nvSpPr>
          <p:cNvPr id="63" name="TextBox 62"/>
          <p:cNvSpPr txBox="1"/>
          <p:nvPr/>
        </p:nvSpPr>
        <p:spPr>
          <a:xfrm>
            <a:off x="3574934" y="2344742"/>
            <a:ext cx="1950854"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time for </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station 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91</a:t>
            </a:fld>
            <a:endParaRPr lang="en-US"/>
          </a:p>
        </p:txBody>
      </p:sp>
    </p:spTree>
    <p:extLst>
      <p:ext uri="{BB962C8B-B14F-4D97-AF65-F5344CB8AC3E}">
        <p14:creationId xmlns:p14="http://schemas.microsoft.com/office/powerpoint/2010/main" val="40383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02066 -0.01759 L -0.0177 -0.15949 " pathEditMode="relative" ptsTypes="AA">
                                      <p:cBhvr>
                                        <p:cTn id="9"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4-&gt;5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456952" y="2344742"/>
            <a:ext cx="218681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Update trace[6]=5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92</a:t>
            </a:fld>
            <a:endParaRPr lang="en-US"/>
          </a:p>
        </p:txBody>
      </p:sp>
    </p:spTree>
    <p:extLst>
      <p:ext uri="{BB962C8B-B14F-4D97-AF65-F5344CB8AC3E}">
        <p14:creationId xmlns:p14="http://schemas.microsoft.com/office/powerpoint/2010/main" val="36902939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91322" y="3948284"/>
            <a:ext cx="7948202" cy="1011910"/>
          </a:xfrm>
          <a:custGeom>
            <a:avLst/>
            <a:gdLst>
              <a:gd name="connsiteX0" fmla="*/ 0 w 7463117"/>
              <a:gd name="connsiteY0" fmla="*/ 204347 h 1011910"/>
              <a:gd name="connsiteX1" fmla="*/ 255494 w 7463117"/>
              <a:gd name="connsiteY1" fmla="*/ 406053 h 1011910"/>
              <a:gd name="connsiteX2" fmla="*/ 1062317 w 7463117"/>
              <a:gd name="connsiteY2" fmla="*/ 1011170 h 1011910"/>
              <a:gd name="connsiteX3" fmla="*/ 2528047 w 7463117"/>
              <a:gd name="connsiteY3" fmla="*/ 271582 h 1011910"/>
              <a:gd name="connsiteX4" fmla="*/ 3509682 w 7463117"/>
              <a:gd name="connsiteY4" fmla="*/ 943935 h 1011910"/>
              <a:gd name="connsiteX5" fmla="*/ 5096435 w 7463117"/>
              <a:gd name="connsiteY5" fmla="*/ 701888 h 1011910"/>
              <a:gd name="connsiteX6" fmla="*/ 6131859 w 7463117"/>
              <a:gd name="connsiteY6" fmla="*/ 2641 h 1011910"/>
              <a:gd name="connsiteX7" fmla="*/ 7463117 w 7463117"/>
              <a:gd name="connsiteY7" fmla="*/ 446394 h 101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3117" h="1011910">
                <a:moveTo>
                  <a:pt x="0" y="204347"/>
                </a:moveTo>
                <a:cubicBezTo>
                  <a:pt x="39220" y="237965"/>
                  <a:pt x="255494" y="406053"/>
                  <a:pt x="255494" y="406053"/>
                </a:cubicBezTo>
                <a:cubicBezTo>
                  <a:pt x="432547" y="540524"/>
                  <a:pt x="683558" y="1033582"/>
                  <a:pt x="1062317" y="1011170"/>
                </a:cubicBezTo>
                <a:cubicBezTo>
                  <a:pt x="1441076" y="988758"/>
                  <a:pt x="2120153" y="282788"/>
                  <a:pt x="2528047" y="271582"/>
                </a:cubicBezTo>
                <a:cubicBezTo>
                  <a:pt x="2935941" y="260376"/>
                  <a:pt x="3081617" y="872217"/>
                  <a:pt x="3509682" y="943935"/>
                </a:cubicBezTo>
                <a:cubicBezTo>
                  <a:pt x="3937747" y="1015653"/>
                  <a:pt x="4659406" y="858770"/>
                  <a:pt x="5096435" y="701888"/>
                </a:cubicBezTo>
                <a:cubicBezTo>
                  <a:pt x="5533464" y="545006"/>
                  <a:pt x="5737412" y="45223"/>
                  <a:pt x="6131859" y="2641"/>
                </a:cubicBezTo>
                <a:cubicBezTo>
                  <a:pt x="6526306" y="-39941"/>
                  <a:pt x="7463117" y="446394"/>
                  <a:pt x="7463117" y="446394"/>
                </a:cubicBezTo>
              </a:path>
            </a:pathLst>
          </a:cu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7187183" y="3904418"/>
            <a:ext cx="495045" cy="49504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Freeform 3"/>
          <p:cNvSpPr/>
          <p:nvPr/>
        </p:nvSpPr>
        <p:spPr>
          <a:xfrm>
            <a:off x="156557" y="5307762"/>
            <a:ext cx="7462933" cy="739819"/>
          </a:xfrm>
          <a:custGeom>
            <a:avLst/>
            <a:gdLst>
              <a:gd name="connsiteX0" fmla="*/ 0 w 7705165"/>
              <a:gd name="connsiteY0" fmla="*/ 659005 h 739819"/>
              <a:gd name="connsiteX1" fmla="*/ 1048870 w 7705165"/>
              <a:gd name="connsiteY1" fmla="*/ 100 h 739819"/>
              <a:gd name="connsiteX2" fmla="*/ 2474259 w 7705165"/>
              <a:gd name="connsiteY2" fmla="*/ 699347 h 739819"/>
              <a:gd name="connsiteX3" fmla="*/ 4706470 w 7705165"/>
              <a:gd name="connsiteY3" fmla="*/ 242147 h 739819"/>
              <a:gd name="connsiteX4" fmla="*/ 6589059 w 7705165"/>
              <a:gd name="connsiteY4" fmla="*/ 739688 h 739819"/>
              <a:gd name="connsiteX5" fmla="*/ 7705165 w 7705165"/>
              <a:gd name="connsiteY5" fmla="*/ 295935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65" h="739819">
                <a:moveTo>
                  <a:pt x="0" y="659005"/>
                </a:moveTo>
                <a:cubicBezTo>
                  <a:pt x="318247" y="326190"/>
                  <a:pt x="636494" y="-6624"/>
                  <a:pt x="1048870" y="100"/>
                </a:cubicBezTo>
                <a:cubicBezTo>
                  <a:pt x="1461246" y="6824"/>
                  <a:pt x="1864659" y="659006"/>
                  <a:pt x="2474259" y="699347"/>
                </a:cubicBezTo>
                <a:cubicBezTo>
                  <a:pt x="3083859" y="739688"/>
                  <a:pt x="4020670" y="235424"/>
                  <a:pt x="4706470" y="242147"/>
                </a:cubicBezTo>
                <a:cubicBezTo>
                  <a:pt x="5392270" y="248870"/>
                  <a:pt x="6089277" y="730723"/>
                  <a:pt x="6589059" y="739688"/>
                </a:cubicBezTo>
                <a:cubicBezTo>
                  <a:pt x="7088841" y="748653"/>
                  <a:pt x="7705165" y="295935"/>
                  <a:pt x="7705165" y="29593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1204940" y="5149874"/>
            <a:ext cx="474587" cy="474587"/>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7594075" y="5448060"/>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613576" y="3495974"/>
            <a:ext cx="1559948" cy="3362025"/>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8</a:t>
            </a: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reeform 12"/>
          <p:cNvSpPr/>
          <p:nvPr/>
        </p:nvSpPr>
        <p:spPr>
          <a:xfrm>
            <a:off x="5531318" y="3111337"/>
            <a:ext cx="1012873" cy="3576775"/>
          </a:xfrm>
          <a:custGeom>
            <a:avLst/>
            <a:gdLst>
              <a:gd name="connsiteX0" fmla="*/ 0 w 1017120"/>
              <a:gd name="connsiteY0" fmla="*/ 3993777 h 3993777"/>
              <a:gd name="connsiteX1" fmla="*/ 1008530 w 1017120"/>
              <a:gd name="connsiteY1" fmla="*/ 3711388 h 3993777"/>
              <a:gd name="connsiteX2" fmla="*/ 510989 w 1017120"/>
              <a:gd name="connsiteY2" fmla="*/ 2433918 h 3993777"/>
              <a:gd name="connsiteX3" fmla="*/ 968189 w 1017120"/>
              <a:gd name="connsiteY3" fmla="*/ 1452283 h 3993777"/>
              <a:gd name="connsiteX4" fmla="*/ 847165 w 1017120"/>
              <a:gd name="connsiteY4" fmla="*/ 0 h 39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20" h="3993777">
                <a:moveTo>
                  <a:pt x="0" y="3993777"/>
                </a:moveTo>
                <a:cubicBezTo>
                  <a:pt x="461682" y="3982570"/>
                  <a:pt x="923365" y="3971364"/>
                  <a:pt x="1008530" y="3711388"/>
                </a:cubicBezTo>
                <a:cubicBezTo>
                  <a:pt x="1093695" y="3451411"/>
                  <a:pt x="517712" y="2810435"/>
                  <a:pt x="510989" y="2433918"/>
                </a:cubicBezTo>
                <a:cubicBezTo>
                  <a:pt x="504266" y="2057401"/>
                  <a:pt x="912160" y="1857936"/>
                  <a:pt x="968189" y="1452283"/>
                </a:cubicBezTo>
                <a:cubicBezTo>
                  <a:pt x="1024218" y="1046630"/>
                  <a:pt x="847165" y="0"/>
                  <a:pt x="847165" y="0"/>
                </a:cubicBezTo>
              </a:path>
            </a:pathLst>
          </a:cu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440740" y="5813306"/>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37097" y="5824623"/>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76488" y="5218624"/>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23" name="Triangle 22"/>
          <p:cNvSpPr/>
          <p:nvPr/>
        </p:nvSpPr>
        <p:spPr>
          <a:xfrm rot="2956754">
            <a:off x="7700179" y="5288457"/>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2836436" y="4018117"/>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363909" y="4040400"/>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272927" y="3983397"/>
            <a:ext cx="337088" cy="33708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870061" y="3442607"/>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281235" y="3038071"/>
            <a:ext cx="184042" cy="184042"/>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705362" y="3201313"/>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157898" y="2825745"/>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341956" y="4285467"/>
            <a:ext cx="184042" cy="184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411983" y="4382878"/>
            <a:ext cx="329398" cy="28396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7943875" y="5121898"/>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364265" y="3348650"/>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649136" y="2437171"/>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14016" y="2077333"/>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2474280" y="5762335"/>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61841" y="5782254"/>
            <a:ext cx="55666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2847836" y="39497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60301" y="3996157"/>
            <a:ext cx="478016"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  </a:t>
            </a:r>
            <a:endParaRPr kumimoji="0" lang="en-US" sz="24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61" y="2818437"/>
            <a:ext cx="406400" cy="406400"/>
          </a:xfrm>
          <a:prstGeom prst="rect">
            <a:avLst/>
          </a:prstGeom>
        </p:spPr>
      </p:pic>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397" y="2457868"/>
            <a:ext cx="406400" cy="406400"/>
          </a:xfrm>
          <a:prstGeom prst="rect">
            <a:avLst/>
          </a:prstGeom>
        </p:spPr>
      </p:pic>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3977" y="3875440"/>
            <a:ext cx="406400" cy="406400"/>
          </a:xfrm>
          <a:prstGeom prst="rect">
            <a:avLst/>
          </a:prstGeom>
        </p:spPr>
      </p:pic>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86" y="5505221"/>
            <a:ext cx="406400" cy="406400"/>
          </a:xfrm>
          <a:prstGeom prst="rect">
            <a:avLst/>
          </a:prstGeom>
        </p:spPr>
      </p:pic>
      <p:sp>
        <p:nvSpPr>
          <p:cNvPr id="17" name="TextBox 16"/>
          <p:cNvSpPr txBox="1"/>
          <p:nvPr/>
        </p:nvSpPr>
        <p:spPr>
          <a:xfrm>
            <a:off x="689721" y="4923729"/>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8:00</a:t>
            </a:r>
            <a:endParaRPr kumimoji="0" lang="en-US" sz="2000" b="1" i="0" u="none" strike="noStrike" kern="0" cap="none" spc="0" normalizeH="0" baseline="0" noProof="0" dirty="0">
              <a:ln>
                <a:noFill/>
              </a:ln>
              <a:solidFill>
                <a:sysClr val="windowText" lastClr="000000"/>
              </a:solidFill>
              <a:effectLst/>
              <a:uLnTx/>
              <a:uFillTx/>
            </a:endParaRPr>
          </a:p>
        </p:txBody>
      </p:sp>
      <p:sp>
        <p:nvSpPr>
          <p:cNvPr id="37" name="TextBox 36"/>
          <p:cNvSpPr txBox="1"/>
          <p:nvPr/>
        </p:nvSpPr>
        <p:spPr>
          <a:xfrm>
            <a:off x="2510558" y="5448777"/>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8:10</a:t>
            </a:r>
            <a:endParaRPr kumimoji="0" lang="en-US" sz="2000" b="1"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5785159" y="379610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8:20</a:t>
            </a:r>
            <a:endParaRPr kumimoji="0" lang="en-US" sz="2000" b="1" i="0" u="none" strike="noStrike" kern="0" cap="none" spc="0" normalizeH="0" baseline="0" noProof="0" dirty="0">
              <a:ln>
                <a:noFill/>
              </a:ln>
              <a:solidFill>
                <a:sysClr val="windowText" lastClr="000000"/>
              </a:solidFill>
              <a:effectLst/>
              <a:uLnTx/>
              <a:uFillTx/>
            </a:endParaRPr>
          </a:p>
        </p:txBody>
      </p:sp>
      <p:graphicFrame>
        <p:nvGraphicFramePr>
          <p:cNvPr id="49" name="Table 4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59" name="TextBox 58"/>
          <p:cNvSpPr txBox="1"/>
          <p:nvPr/>
        </p:nvSpPr>
        <p:spPr>
          <a:xfrm>
            <a:off x="6424405" y="547638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8:15</a:t>
            </a:r>
            <a:endParaRPr kumimoji="0" lang="en-US" sz="2000" b="1" i="0" u="none" strike="noStrike" kern="0" cap="none" spc="0" normalizeH="0" baseline="0" noProof="0" dirty="0">
              <a:ln>
                <a:noFill/>
              </a:ln>
              <a:solidFill>
                <a:sysClr val="windowText" lastClr="000000"/>
              </a:solidFill>
              <a:effectLst/>
              <a:uLnTx/>
              <a:uFillTx/>
            </a:endParaRPr>
          </a:p>
        </p:txBody>
      </p:sp>
      <p:sp>
        <p:nvSpPr>
          <p:cNvPr id="54" name="TextBox 53"/>
          <p:cNvSpPr txBox="1"/>
          <p:nvPr/>
        </p:nvSpPr>
        <p:spPr>
          <a:xfrm>
            <a:off x="3168568" y="373227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8:25</a:t>
            </a:r>
            <a:endParaRPr kumimoji="0" lang="en-US" sz="2000" b="1"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7135251" y="3511752"/>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8:30</a:t>
            </a:r>
            <a:endParaRPr kumimoji="0" lang="en-US" sz="2000" b="1" i="0" u="none" strike="noStrike" kern="0" cap="none" spc="0" normalizeH="0" baseline="0" noProof="0" dirty="0">
              <a:ln>
                <a:noFill/>
              </a:ln>
              <a:solidFill>
                <a:sysClr val="windowText" lastClr="000000"/>
              </a:solidFill>
              <a:effectLst/>
              <a:uLnTx/>
              <a:uFillTx/>
            </a:endParaRPr>
          </a:p>
        </p:txBody>
      </p:sp>
      <p:sp>
        <p:nvSpPr>
          <p:cNvPr id="42" name="TextBox 41"/>
          <p:cNvSpPr txBox="1"/>
          <p:nvPr/>
        </p:nvSpPr>
        <p:spPr>
          <a:xfrm>
            <a:off x="3187994" y="2550014"/>
            <a:ext cx="285937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finishes when</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improve station empty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18" name="Slide Number Placeholder 17"/>
          <p:cNvSpPr>
            <a:spLocks noGrp="1"/>
          </p:cNvSpPr>
          <p:nvPr>
            <p:ph type="sldNum" sz="quarter" idx="12"/>
          </p:nvPr>
        </p:nvSpPr>
        <p:spPr/>
        <p:txBody>
          <a:bodyPr/>
          <a:lstStyle/>
          <a:p>
            <a:fld id="{0E8E0603-4C39-4EF1-A0FE-816FABFA11C3}" type="slidenum">
              <a:rPr lang="en-US" smtClean="0"/>
              <a:t>93</a:t>
            </a:fld>
            <a:endParaRPr lang="en-US"/>
          </a:p>
        </p:txBody>
      </p:sp>
    </p:spTree>
    <p:extLst>
      <p:ext uri="{BB962C8B-B14F-4D97-AF65-F5344CB8AC3E}">
        <p14:creationId xmlns:p14="http://schemas.microsoft.com/office/powerpoint/2010/main" val="20110083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652075" y="2311889"/>
            <a:ext cx="2345963"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using trace array</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94</a:t>
            </a:fld>
            <a:endParaRPr lang="en-US"/>
          </a:p>
        </p:txBody>
      </p:sp>
    </p:spTree>
    <p:extLst>
      <p:ext uri="{BB962C8B-B14F-4D97-AF65-F5344CB8AC3E}">
        <p14:creationId xmlns:p14="http://schemas.microsoft.com/office/powerpoint/2010/main" val="1531331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6-&gt;5</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95</a:t>
            </a:fld>
            <a:endParaRPr lang="en-US"/>
          </a:p>
        </p:txBody>
      </p:sp>
    </p:spTree>
    <p:extLst>
      <p:ext uri="{BB962C8B-B14F-4D97-AF65-F5344CB8AC3E}">
        <p14:creationId xmlns:p14="http://schemas.microsoft.com/office/powerpoint/2010/main" val="2927086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Oval 13"/>
          <p:cNvSpPr/>
          <p:nvPr/>
        </p:nvSpPr>
        <p:spPr>
          <a:xfrm>
            <a:off x="2645894" y="5606122"/>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 name="Rectangle 2"/>
          <p:cNvSpPr/>
          <p:nvPr/>
        </p:nvSpPr>
        <p:spPr>
          <a:xfrm>
            <a:off x="2644359" y="554383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a:t>
            </a:r>
            <a:endParaRPr kumimoji="0" lang="en-US" sz="24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04796" y="2311889"/>
            <a:ext cx="284052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5-&gt;3</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9" name="Slide Number Placeholder 8"/>
          <p:cNvSpPr>
            <a:spLocks noGrp="1"/>
          </p:cNvSpPr>
          <p:nvPr>
            <p:ph type="sldNum" sz="quarter" idx="12"/>
          </p:nvPr>
        </p:nvSpPr>
        <p:spPr/>
        <p:txBody>
          <a:bodyPr/>
          <a:lstStyle/>
          <a:p>
            <a:fld id="{0E8E0603-4C39-4EF1-A0FE-816FABFA11C3}" type="slidenum">
              <a:rPr lang="en-US" smtClean="0"/>
              <a:t>96</a:t>
            </a:fld>
            <a:endParaRPr lang="en-US"/>
          </a:p>
        </p:txBody>
      </p:sp>
    </p:spTree>
    <p:extLst>
      <p:ext uri="{BB962C8B-B14F-4D97-AF65-F5344CB8AC3E}">
        <p14:creationId xmlns:p14="http://schemas.microsoft.com/office/powerpoint/2010/main" val="470185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432848" y="2311889"/>
            <a:ext cx="2784417"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Building bus route</a:t>
            </a:r>
            <a:b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b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by trace back from 3-&gt;1</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97</a:t>
            </a:fld>
            <a:endParaRPr lang="en-US"/>
          </a:p>
        </p:txBody>
      </p:sp>
    </p:spTree>
    <p:extLst>
      <p:ext uri="{BB962C8B-B14F-4D97-AF65-F5344CB8AC3E}">
        <p14:creationId xmlns:p14="http://schemas.microsoft.com/office/powerpoint/2010/main" val="22360184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6373906" y="5327930"/>
            <a:ext cx="2205318" cy="522122"/>
          </a:xfrm>
          <a:custGeom>
            <a:avLst/>
            <a:gdLst>
              <a:gd name="connsiteX0" fmla="*/ 0 w 2205318"/>
              <a:gd name="connsiteY0" fmla="*/ 225705 h 522122"/>
              <a:gd name="connsiteX1" fmla="*/ 632012 w 2205318"/>
              <a:gd name="connsiteY1" fmla="*/ 10552 h 522122"/>
              <a:gd name="connsiteX2" fmla="*/ 1358153 w 2205318"/>
              <a:gd name="connsiteY2" fmla="*/ 521541 h 522122"/>
              <a:gd name="connsiteX3" fmla="*/ 2205318 w 2205318"/>
              <a:gd name="connsiteY3" fmla="*/ 91235 h 522122"/>
            </a:gdLst>
            <a:ahLst/>
            <a:cxnLst>
              <a:cxn ang="0">
                <a:pos x="connsiteX0" y="connsiteY0"/>
              </a:cxn>
              <a:cxn ang="0">
                <a:pos x="connsiteX1" y="connsiteY1"/>
              </a:cxn>
              <a:cxn ang="0">
                <a:pos x="connsiteX2" y="connsiteY2"/>
              </a:cxn>
              <a:cxn ang="0">
                <a:pos x="connsiteX3" y="connsiteY3"/>
              </a:cxn>
            </a:cxnLst>
            <a:rect l="l" t="t" r="r" b="b"/>
            <a:pathLst>
              <a:path w="2205318" h="522122">
                <a:moveTo>
                  <a:pt x="0" y="225705"/>
                </a:moveTo>
                <a:cubicBezTo>
                  <a:pt x="202826" y="93475"/>
                  <a:pt x="405653" y="-38754"/>
                  <a:pt x="632012" y="10552"/>
                </a:cubicBezTo>
                <a:cubicBezTo>
                  <a:pt x="858371" y="59858"/>
                  <a:pt x="1095935" y="508094"/>
                  <a:pt x="1358153" y="521541"/>
                </a:cubicBezTo>
                <a:cubicBezTo>
                  <a:pt x="1620371" y="534988"/>
                  <a:pt x="1912844" y="313111"/>
                  <a:pt x="2205318" y="91235"/>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6"/>
          <p:cNvSpPr/>
          <p:nvPr/>
        </p:nvSpPr>
        <p:spPr>
          <a:xfrm>
            <a:off x="6008900" y="3738282"/>
            <a:ext cx="648888" cy="1815353"/>
          </a:xfrm>
          <a:custGeom>
            <a:avLst/>
            <a:gdLst>
              <a:gd name="connsiteX0" fmla="*/ 405347 w 648888"/>
              <a:gd name="connsiteY0" fmla="*/ 1815353 h 1815353"/>
              <a:gd name="connsiteX1" fmla="*/ 1935 w 648888"/>
              <a:gd name="connsiteY1" fmla="*/ 1573306 h 1815353"/>
              <a:gd name="connsiteX2" fmla="*/ 243982 w 648888"/>
              <a:gd name="connsiteY2" fmla="*/ 1129553 h 1815353"/>
              <a:gd name="connsiteX3" fmla="*/ 42276 w 648888"/>
              <a:gd name="connsiteY3" fmla="*/ 537883 h 1815353"/>
              <a:gd name="connsiteX4" fmla="*/ 607053 w 648888"/>
              <a:gd name="connsiteY4" fmla="*/ 389965 h 1815353"/>
              <a:gd name="connsiteX5" fmla="*/ 607053 w 648888"/>
              <a:gd name="connsiteY5" fmla="*/ 0 h 18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88" h="1815353">
                <a:moveTo>
                  <a:pt x="405347" y="1815353"/>
                </a:moveTo>
                <a:cubicBezTo>
                  <a:pt x="217088" y="1751479"/>
                  <a:pt x="28829" y="1687606"/>
                  <a:pt x="1935" y="1573306"/>
                </a:cubicBezTo>
                <a:cubicBezTo>
                  <a:pt x="-24959" y="1459006"/>
                  <a:pt x="237258" y="1302123"/>
                  <a:pt x="243982" y="1129553"/>
                </a:cubicBezTo>
                <a:cubicBezTo>
                  <a:pt x="250705" y="956982"/>
                  <a:pt x="-18236" y="661148"/>
                  <a:pt x="42276" y="537883"/>
                </a:cubicBezTo>
                <a:cubicBezTo>
                  <a:pt x="102788" y="414618"/>
                  <a:pt x="512924" y="479612"/>
                  <a:pt x="607053" y="389965"/>
                </a:cubicBezTo>
                <a:cubicBezTo>
                  <a:pt x="701182" y="300318"/>
                  <a:pt x="607053" y="0"/>
                  <a:pt x="607053" y="0"/>
                </a:cubicBezTo>
              </a:path>
            </a:pathLst>
          </a:custGeom>
          <a:no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p:nvPr/>
        </p:nvSpPr>
        <p:spPr>
          <a:xfrm>
            <a:off x="6589059" y="3079308"/>
            <a:ext cx="2138082" cy="726210"/>
          </a:xfrm>
          <a:custGeom>
            <a:avLst/>
            <a:gdLst>
              <a:gd name="connsiteX0" fmla="*/ 0 w 2138082"/>
              <a:gd name="connsiteY0" fmla="*/ 645527 h 726210"/>
              <a:gd name="connsiteX1" fmla="*/ 658906 w 2138082"/>
              <a:gd name="connsiteY1" fmla="*/ 68 h 726210"/>
              <a:gd name="connsiteX2" fmla="*/ 1452282 w 2138082"/>
              <a:gd name="connsiteY2" fmla="*/ 605186 h 726210"/>
              <a:gd name="connsiteX3" fmla="*/ 2138082 w 2138082"/>
              <a:gd name="connsiteY3" fmla="*/ 726210 h 726210"/>
            </a:gdLst>
            <a:ahLst/>
            <a:cxnLst>
              <a:cxn ang="0">
                <a:pos x="connsiteX0" y="connsiteY0"/>
              </a:cxn>
              <a:cxn ang="0">
                <a:pos x="connsiteX1" y="connsiteY1"/>
              </a:cxn>
              <a:cxn ang="0">
                <a:pos x="connsiteX2" y="connsiteY2"/>
              </a:cxn>
              <a:cxn ang="0">
                <a:pos x="connsiteX3" y="connsiteY3"/>
              </a:cxn>
            </a:cxnLst>
            <a:rect l="l" t="t" r="r" b="b"/>
            <a:pathLst>
              <a:path w="2138082" h="726210">
                <a:moveTo>
                  <a:pt x="0" y="645527"/>
                </a:moveTo>
                <a:cubicBezTo>
                  <a:pt x="208429" y="326159"/>
                  <a:pt x="416859" y="6791"/>
                  <a:pt x="658906" y="68"/>
                </a:cubicBezTo>
                <a:cubicBezTo>
                  <a:pt x="900953" y="-6656"/>
                  <a:pt x="1205753" y="484162"/>
                  <a:pt x="1452282" y="605186"/>
                </a:cubicBezTo>
                <a:cubicBezTo>
                  <a:pt x="1698811" y="726210"/>
                  <a:pt x="2138082" y="726210"/>
                  <a:pt x="2138082" y="72621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7"/>
          <p:cNvSpPr/>
          <p:nvPr/>
        </p:nvSpPr>
        <p:spPr>
          <a:xfrm>
            <a:off x="6306645" y="2393576"/>
            <a:ext cx="297756" cy="1317812"/>
          </a:xfrm>
          <a:custGeom>
            <a:avLst/>
            <a:gdLst>
              <a:gd name="connsiteX0" fmla="*/ 282414 w 297756"/>
              <a:gd name="connsiteY0" fmla="*/ 1317812 h 1317812"/>
              <a:gd name="connsiteX1" fmla="*/ 26 w 297756"/>
              <a:gd name="connsiteY1" fmla="*/ 887506 h 1317812"/>
              <a:gd name="connsiteX2" fmla="*/ 295861 w 297756"/>
              <a:gd name="connsiteY2" fmla="*/ 591671 h 1317812"/>
              <a:gd name="connsiteX3" fmla="*/ 134496 w 297756"/>
              <a:gd name="connsiteY3" fmla="*/ 0 h 1317812"/>
            </a:gdLst>
            <a:ahLst/>
            <a:cxnLst>
              <a:cxn ang="0">
                <a:pos x="connsiteX0" y="connsiteY0"/>
              </a:cxn>
              <a:cxn ang="0">
                <a:pos x="connsiteX1" y="connsiteY1"/>
              </a:cxn>
              <a:cxn ang="0">
                <a:pos x="connsiteX2" y="connsiteY2"/>
              </a:cxn>
              <a:cxn ang="0">
                <a:pos x="connsiteX3" y="connsiteY3"/>
              </a:cxn>
            </a:cxnLst>
            <a:rect l="l" t="t" r="r" b="b"/>
            <a:pathLst>
              <a:path w="297756" h="1317812">
                <a:moveTo>
                  <a:pt x="282414" y="1317812"/>
                </a:moveTo>
                <a:cubicBezTo>
                  <a:pt x="140099" y="1163170"/>
                  <a:pt x="-2215" y="1008529"/>
                  <a:pt x="26" y="887506"/>
                </a:cubicBezTo>
                <a:cubicBezTo>
                  <a:pt x="2267" y="766483"/>
                  <a:pt x="273449" y="739589"/>
                  <a:pt x="295861" y="591671"/>
                </a:cubicBezTo>
                <a:cubicBezTo>
                  <a:pt x="318273" y="443753"/>
                  <a:pt x="134496" y="0"/>
                  <a:pt x="134496"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p:nvPr/>
        </p:nvSpPr>
        <p:spPr>
          <a:xfrm>
            <a:off x="5257800" y="5593976"/>
            <a:ext cx="1398494" cy="1062105"/>
          </a:xfrm>
          <a:custGeom>
            <a:avLst/>
            <a:gdLst>
              <a:gd name="connsiteX0" fmla="*/ 0 w 1398494"/>
              <a:gd name="connsiteY0" fmla="*/ 1048871 h 1062105"/>
              <a:gd name="connsiteX1" fmla="*/ 53788 w 1398494"/>
              <a:gd name="connsiteY1" fmla="*/ 1021977 h 1062105"/>
              <a:gd name="connsiteX2" fmla="*/ 282388 w 1398494"/>
              <a:gd name="connsiteY2" fmla="*/ 712695 h 1062105"/>
              <a:gd name="connsiteX3" fmla="*/ 1143000 w 1398494"/>
              <a:gd name="connsiteY3" fmla="*/ 1021977 h 1062105"/>
              <a:gd name="connsiteX4" fmla="*/ 1398494 w 1398494"/>
              <a:gd name="connsiteY4" fmla="*/ 389965 h 1062105"/>
              <a:gd name="connsiteX5" fmla="*/ 1143000 w 1398494"/>
              <a:gd name="connsiteY5" fmla="*/ 0 h 10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494" h="1062105">
                <a:moveTo>
                  <a:pt x="0" y="1048871"/>
                </a:moveTo>
                <a:cubicBezTo>
                  <a:pt x="3361" y="1063438"/>
                  <a:pt x="6723" y="1078006"/>
                  <a:pt x="53788" y="1021977"/>
                </a:cubicBezTo>
                <a:cubicBezTo>
                  <a:pt x="100853" y="965948"/>
                  <a:pt x="100853" y="712695"/>
                  <a:pt x="282388" y="712695"/>
                </a:cubicBezTo>
                <a:cubicBezTo>
                  <a:pt x="463923" y="712695"/>
                  <a:pt x="956982" y="1075765"/>
                  <a:pt x="1143000" y="1021977"/>
                </a:cubicBezTo>
                <a:cubicBezTo>
                  <a:pt x="1329018" y="968189"/>
                  <a:pt x="1398494" y="560294"/>
                  <a:pt x="1398494" y="389965"/>
                </a:cubicBezTo>
                <a:cubicBezTo>
                  <a:pt x="1398494" y="219636"/>
                  <a:pt x="1143000" y="0"/>
                  <a:pt x="1143000"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p:nvPr/>
        </p:nvSpPr>
        <p:spPr>
          <a:xfrm>
            <a:off x="146645" y="4916620"/>
            <a:ext cx="6213814" cy="1349709"/>
          </a:xfrm>
          <a:custGeom>
            <a:avLst/>
            <a:gdLst>
              <a:gd name="connsiteX0" fmla="*/ 41614 w 6213814"/>
              <a:gd name="connsiteY0" fmla="*/ 1349709 h 1349709"/>
              <a:gd name="connsiteX1" fmla="*/ 55061 w 6213814"/>
              <a:gd name="connsiteY1" fmla="*/ 731145 h 1349709"/>
              <a:gd name="connsiteX2" fmla="*/ 579496 w 6213814"/>
              <a:gd name="connsiteY2" fmla="*/ 435309 h 1349709"/>
              <a:gd name="connsiteX3" fmla="*/ 1023249 w 6213814"/>
              <a:gd name="connsiteY3" fmla="*/ 5004 h 1349709"/>
              <a:gd name="connsiteX4" fmla="*/ 2139355 w 6213814"/>
              <a:gd name="connsiteY4" fmla="*/ 744592 h 1349709"/>
              <a:gd name="connsiteX5" fmla="*/ 3443720 w 6213814"/>
              <a:gd name="connsiteY5" fmla="*/ 852168 h 1349709"/>
              <a:gd name="connsiteX6" fmla="*/ 4385014 w 6213814"/>
              <a:gd name="connsiteY6" fmla="*/ 233604 h 1349709"/>
              <a:gd name="connsiteX7" fmla="*/ 5487673 w 6213814"/>
              <a:gd name="connsiteY7" fmla="*/ 637015 h 1349709"/>
              <a:gd name="connsiteX8" fmla="*/ 6213814 w 6213814"/>
              <a:gd name="connsiteY8" fmla="*/ 637015 h 13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3814" h="1349709">
                <a:moveTo>
                  <a:pt x="41614" y="1349709"/>
                </a:moveTo>
                <a:cubicBezTo>
                  <a:pt x="3514" y="1116627"/>
                  <a:pt x="-34586" y="883545"/>
                  <a:pt x="55061" y="731145"/>
                </a:cubicBezTo>
                <a:cubicBezTo>
                  <a:pt x="144708" y="578745"/>
                  <a:pt x="418131" y="556332"/>
                  <a:pt x="579496" y="435309"/>
                </a:cubicBezTo>
                <a:cubicBezTo>
                  <a:pt x="740861" y="314286"/>
                  <a:pt x="763273" y="-46543"/>
                  <a:pt x="1023249" y="5004"/>
                </a:cubicBezTo>
                <a:cubicBezTo>
                  <a:pt x="1283225" y="56551"/>
                  <a:pt x="1735943" y="603398"/>
                  <a:pt x="2139355" y="744592"/>
                </a:cubicBezTo>
                <a:cubicBezTo>
                  <a:pt x="2542767" y="885786"/>
                  <a:pt x="3069444" y="937333"/>
                  <a:pt x="3443720" y="852168"/>
                </a:cubicBezTo>
                <a:cubicBezTo>
                  <a:pt x="3817996" y="767003"/>
                  <a:pt x="4044355" y="269463"/>
                  <a:pt x="4385014" y="233604"/>
                </a:cubicBezTo>
                <a:cubicBezTo>
                  <a:pt x="4725673" y="197745"/>
                  <a:pt x="5182873" y="569780"/>
                  <a:pt x="5487673" y="637015"/>
                </a:cubicBezTo>
                <a:cubicBezTo>
                  <a:pt x="5792473" y="704250"/>
                  <a:pt x="6213814" y="637015"/>
                  <a:pt x="6213814" y="637015"/>
                </a:cubicBezTo>
              </a:path>
            </a:pathLst>
          </a:cu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7"/>
          <p:cNvSpPr/>
          <p:nvPr/>
        </p:nvSpPr>
        <p:spPr>
          <a:xfrm>
            <a:off x="219241" y="3563926"/>
            <a:ext cx="6396712" cy="972277"/>
          </a:xfrm>
          <a:custGeom>
            <a:avLst/>
            <a:gdLst>
              <a:gd name="connsiteX0" fmla="*/ 90041 w 6396712"/>
              <a:gd name="connsiteY0" fmla="*/ 416403 h 972277"/>
              <a:gd name="connsiteX1" fmla="*/ 157277 w 6396712"/>
              <a:gd name="connsiteY1" fmla="*/ 497086 h 972277"/>
              <a:gd name="connsiteX2" fmla="*/ 1542324 w 6396712"/>
              <a:gd name="connsiteY2" fmla="*/ 860156 h 972277"/>
              <a:gd name="connsiteX3" fmla="*/ 2497065 w 6396712"/>
              <a:gd name="connsiteY3" fmla="*/ 53333 h 972277"/>
              <a:gd name="connsiteX4" fmla="*/ 3586277 w 6396712"/>
              <a:gd name="connsiteY4" fmla="*/ 174356 h 972277"/>
              <a:gd name="connsiteX5" fmla="*/ 4083818 w 6396712"/>
              <a:gd name="connsiteY5" fmla="*/ 967733 h 972277"/>
              <a:gd name="connsiteX6" fmla="*/ 5751253 w 6396712"/>
              <a:gd name="connsiteY6" fmla="*/ 483639 h 972277"/>
              <a:gd name="connsiteX7" fmla="*/ 6396712 w 6396712"/>
              <a:gd name="connsiteY7" fmla="*/ 160909 h 97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6712" h="972277">
                <a:moveTo>
                  <a:pt x="90041" y="416403"/>
                </a:moveTo>
                <a:cubicBezTo>
                  <a:pt x="2635" y="419765"/>
                  <a:pt x="-84770" y="423127"/>
                  <a:pt x="157277" y="497086"/>
                </a:cubicBezTo>
                <a:cubicBezTo>
                  <a:pt x="399324" y="571045"/>
                  <a:pt x="1152359" y="934115"/>
                  <a:pt x="1542324" y="860156"/>
                </a:cubicBezTo>
                <a:cubicBezTo>
                  <a:pt x="1932289" y="786197"/>
                  <a:pt x="2156406" y="167633"/>
                  <a:pt x="2497065" y="53333"/>
                </a:cubicBezTo>
                <a:cubicBezTo>
                  <a:pt x="2837724" y="-60967"/>
                  <a:pt x="3321818" y="21956"/>
                  <a:pt x="3586277" y="174356"/>
                </a:cubicBezTo>
                <a:cubicBezTo>
                  <a:pt x="3850736" y="326756"/>
                  <a:pt x="3722989" y="916186"/>
                  <a:pt x="4083818" y="967733"/>
                </a:cubicBezTo>
                <a:cubicBezTo>
                  <a:pt x="4444647" y="1019280"/>
                  <a:pt x="5365771" y="618110"/>
                  <a:pt x="5751253" y="483639"/>
                </a:cubicBezTo>
                <a:cubicBezTo>
                  <a:pt x="6136735" y="349168"/>
                  <a:pt x="6396712" y="160909"/>
                  <a:pt x="6396712" y="160909"/>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p:nvPr/>
        </p:nvSpPr>
        <p:spPr>
          <a:xfrm>
            <a:off x="8484455" y="53279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Freeform 11"/>
          <p:cNvSpPr/>
          <p:nvPr/>
        </p:nvSpPr>
        <p:spPr>
          <a:xfrm>
            <a:off x="1564765" y="2541495"/>
            <a:ext cx="1751802" cy="4114800"/>
          </a:xfrm>
          <a:custGeom>
            <a:avLst/>
            <a:gdLst>
              <a:gd name="connsiteX0" fmla="*/ 0 w 1576990"/>
              <a:gd name="connsiteY0" fmla="*/ 4047565 h 4130573"/>
              <a:gd name="connsiteX1" fmla="*/ 201706 w 1576990"/>
              <a:gd name="connsiteY1" fmla="*/ 4087906 h 4130573"/>
              <a:gd name="connsiteX2" fmla="*/ 1210235 w 1576990"/>
              <a:gd name="connsiteY2" fmla="*/ 3523129 h 4130573"/>
              <a:gd name="connsiteX3" fmla="*/ 820270 w 1576990"/>
              <a:gd name="connsiteY3" fmla="*/ 2460812 h 4130573"/>
              <a:gd name="connsiteX4" fmla="*/ 1559858 w 1576990"/>
              <a:gd name="connsiteY4" fmla="*/ 1559859 h 4130573"/>
              <a:gd name="connsiteX5" fmla="*/ 1358153 w 1576990"/>
              <a:gd name="connsiteY5" fmla="*/ 0 h 41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990" h="4130573">
                <a:moveTo>
                  <a:pt x="0" y="4047565"/>
                </a:moveTo>
                <a:cubicBezTo>
                  <a:pt x="0" y="4111438"/>
                  <a:pt x="0" y="4175312"/>
                  <a:pt x="201706" y="4087906"/>
                </a:cubicBezTo>
                <a:cubicBezTo>
                  <a:pt x="403412" y="4000500"/>
                  <a:pt x="1107141" y="3794311"/>
                  <a:pt x="1210235" y="3523129"/>
                </a:cubicBezTo>
                <a:cubicBezTo>
                  <a:pt x="1313329" y="3251947"/>
                  <a:pt x="762000" y="2788024"/>
                  <a:pt x="820270" y="2460812"/>
                </a:cubicBezTo>
                <a:cubicBezTo>
                  <a:pt x="878541" y="2133600"/>
                  <a:pt x="1470211" y="1969994"/>
                  <a:pt x="1559858" y="1559859"/>
                </a:cubicBezTo>
                <a:cubicBezTo>
                  <a:pt x="1649505" y="1149724"/>
                  <a:pt x="1358153" y="0"/>
                  <a:pt x="1358153" y="0"/>
                </a:cubicBezTo>
              </a:path>
            </a:pathLst>
          </a:cu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6209365" y="5377327"/>
            <a:ext cx="337088" cy="337088"/>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564765" y="5082889"/>
            <a:ext cx="337088" cy="337088"/>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1</a:t>
            </a:r>
            <a:endParaRPr kumimoji="0" lang="en-US" sz="2400" b="1" i="0" u="none" strike="noStrike" kern="0" cap="none" spc="0" normalizeH="0" baseline="0" noProof="0" dirty="0">
              <a:ln>
                <a:noFill/>
              </a:ln>
              <a:solidFill>
                <a:schemeClr val="tx1"/>
              </a:solidFill>
              <a:effectLst/>
              <a:uLnTx/>
              <a:uFillTx/>
            </a:endParaRPr>
          </a:p>
        </p:txBody>
      </p:sp>
      <p:sp>
        <p:nvSpPr>
          <p:cNvPr id="17" name="Oval 16"/>
          <p:cNvSpPr/>
          <p:nvPr/>
        </p:nvSpPr>
        <p:spPr>
          <a:xfrm>
            <a:off x="784663" y="5043900"/>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Oval 19"/>
          <p:cNvSpPr/>
          <p:nvPr/>
        </p:nvSpPr>
        <p:spPr>
          <a:xfrm>
            <a:off x="3888472" y="548745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Oval 20"/>
          <p:cNvSpPr/>
          <p:nvPr/>
        </p:nvSpPr>
        <p:spPr>
          <a:xfrm>
            <a:off x="5116692" y="5268756"/>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Oval 21"/>
          <p:cNvSpPr/>
          <p:nvPr/>
        </p:nvSpPr>
        <p:spPr>
          <a:xfrm>
            <a:off x="7556608" y="5698917"/>
            <a:ext cx="184042" cy="184042"/>
          </a:xfrm>
          <a:prstGeom prst="ellipse">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riangle 22"/>
          <p:cNvSpPr/>
          <p:nvPr/>
        </p:nvSpPr>
        <p:spPr>
          <a:xfrm rot="2956754">
            <a:off x="8586744" y="5141050"/>
            <a:ext cx="329398" cy="2839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2643790" y="6154177"/>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2027428" y="6400800"/>
            <a:ext cx="184042" cy="184042"/>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2440666" y="4832199"/>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2982982" y="433227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5781249" y="6322173"/>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6531826" y="6093624"/>
            <a:ext cx="170648" cy="170648"/>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6025323" y="5005766"/>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6070935" y="440366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096887" y="3428619"/>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6428562" y="3559833"/>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1472744" y="4274152"/>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2229087" y="3838453"/>
            <a:ext cx="184042" cy="18404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3998191" y="4244499"/>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5510304" y="4116623"/>
            <a:ext cx="184042" cy="184042"/>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7619490" y="3298858"/>
            <a:ext cx="337088" cy="337088"/>
          </a:xfrm>
          <a:prstGeom prst="ellipse">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rPr>
              <a:t>6</a:t>
            </a:r>
            <a:endParaRPr kumimoji="0" lang="en-US" sz="2400" b="1" i="0" u="none" strike="noStrike" kern="0" cap="none" spc="0" normalizeH="0" baseline="0" noProof="0" dirty="0">
              <a:ln>
                <a:noFill/>
              </a:ln>
              <a:solidFill>
                <a:schemeClr val="tx1"/>
              </a:solidFill>
              <a:effectLst/>
              <a:uLnTx/>
              <a:uFillTx/>
            </a:endParaRPr>
          </a:p>
        </p:txBody>
      </p:sp>
      <p:sp>
        <p:nvSpPr>
          <p:cNvPr id="43" name="Oval 42"/>
          <p:cNvSpPr/>
          <p:nvPr/>
        </p:nvSpPr>
        <p:spPr>
          <a:xfrm>
            <a:off x="2977419" y="2416150"/>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6336541" y="2295571"/>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5" name="Triangle 44"/>
          <p:cNvSpPr/>
          <p:nvPr/>
        </p:nvSpPr>
        <p:spPr>
          <a:xfrm rot="20348038">
            <a:off x="2833048" y="2216204"/>
            <a:ext cx="329398" cy="283964"/>
          </a:xfrm>
          <a:prstGeom prst="triangl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riangle 45"/>
          <p:cNvSpPr/>
          <p:nvPr/>
        </p:nvSpPr>
        <p:spPr>
          <a:xfrm rot="20343067">
            <a:off x="6202833" y="2107579"/>
            <a:ext cx="329398" cy="283964"/>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630339" y="3728377"/>
            <a:ext cx="184042" cy="184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8" name="Triangle 47"/>
          <p:cNvSpPr/>
          <p:nvPr/>
        </p:nvSpPr>
        <p:spPr>
          <a:xfrm rot="7613045">
            <a:off x="8670898" y="3779615"/>
            <a:ext cx="329398" cy="28396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Box 51"/>
          <p:cNvSpPr txBox="1"/>
          <p:nvPr/>
        </p:nvSpPr>
        <p:spPr>
          <a:xfrm>
            <a:off x="8420672" y="481768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27</a:t>
            </a:r>
            <a:endParaRPr kumimoji="0" lang="en-US" sz="2400" b="1" i="0" u="none" strike="noStrike" kern="0" cap="none" spc="0" normalizeH="0" baseline="0" noProof="0" dirty="0">
              <a:ln>
                <a:noFill/>
              </a:ln>
              <a:solidFill>
                <a:sysClr val="windowText" lastClr="000000"/>
              </a:solidFill>
              <a:effectLst/>
              <a:uLnTx/>
              <a:uFillTx/>
            </a:endParaRPr>
          </a:p>
        </p:txBody>
      </p:sp>
      <p:sp>
        <p:nvSpPr>
          <p:cNvPr id="55" name="TextBox 54"/>
          <p:cNvSpPr txBox="1"/>
          <p:nvPr/>
        </p:nvSpPr>
        <p:spPr>
          <a:xfrm>
            <a:off x="8470848" y="3295176"/>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18</a:t>
            </a:r>
            <a:endParaRPr kumimoji="0" lang="en-US" sz="2400" b="1"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2706568" y="1837647"/>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24</a:t>
            </a:r>
            <a:endParaRPr kumimoji="0" lang="en-US" sz="2400" b="1"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6036177" y="1752092"/>
            <a:ext cx="49564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55</a:t>
            </a:r>
            <a:endParaRPr kumimoji="0" lang="en-US" sz="2400" b="1" i="0" u="none" strike="noStrike" kern="0" cap="none" spc="0" normalizeH="0" baseline="0" noProof="0" dirty="0">
              <a:ln>
                <a:noFill/>
              </a:ln>
              <a:solidFill>
                <a:sysClr val="windowText" lastClr="000000"/>
              </a:solidFill>
              <a:effectLst/>
              <a:uLnTx/>
              <a:uFillTx/>
            </a:endParaRPr>
          </a:p>
        </p:txBody>
      </p:sp>
      <p:sp>
        <p:nvSpPr>
          <p:cNvPr id="42" name="Oval 41"/>
          <p:cNvSpPr/>
          <p:nvPr/>
        </p:nvSpPr>
        <p:spPr>
          <a:xfrm>
            <a:off x="3096887" y="29113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49" name="Oval 48"/>
          <p:cNvSpPr/>
          <p:nvPr/>
        </p:nvSpPr>
        <p:spPr>
          <a:xfrm>
            <a:off x="6454432" y="2895237"/>
            <a:ext cx="184042" cy="184042"/>
          </a:xfrm>
          <a:prstGeom prst="ellipse">
            <a:avLst/>
          </a:prstGeom>
          <a:solidFill>
            <a:schemeClr val="accent6">
              <a:lumMod val="75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6208986" y="5329273"/>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3</a:t>
            </a:r>
            <a:endParaRPr kumimoji="0" lang="en-US" sz="24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3077451" y="3378122"/>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4</a:t>
            </a:r>
            <a:endParaRPr kumimoji="0" lang="en-US" sz="2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454432" y="3513424"/>
            <a:ext cx="34015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ysClr val="windowText" lastClr="000000"/>
                </a:solidFill>
                <a:effectLst/>
                <a:uLnTx/>
                <a:uFillTx/>
              </a:rPr>
              <a:t>5</a:t>
            </a: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Oval 53"/>
          <p:cNvSpPr/>
          <p:nvPr/>
        </p:nvSpPr>
        <p:spPr>
          <a:xfrm>
            <a:off x="323234" y="5424397"/>
            <a:ext cx="196956" cy="196956"/>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531826" y="2567510"/>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ysClr val="windowText" lastClr="000000"/>
                </a:solidFill>
                <a:effectLst/>
                <a:uLnTx/>
                <a:uFillTx/>
              </a:rPr>
              <a:t>8:27</a:t>
            </a:r>
          </a:p>
        </p:txBody>
      </p:sp>
      <p:sp>
        <p:nvSpPr>
          <p:cNvPr id="58" name="TextBox 57"/>
          <p:cNvSpPr txBox="1"/>
          <p:nvPr/>
        </p:nvSpPr>
        <p:spPr>
          <a:xfrm>
            <a:off x="7568985" y="2916013"/>
            <a:ext cx="64472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8:28</a:t>
            </a:r>
          </a:p>
        </p:txBody>
      </p:sp>
      <p:graphicFrame>
        <p:nvGraphicFramePr>
          <p:cNvPr id="59" name="Table 58"/>
          <p:cNvGraphicFramePr>
            <a:graphicFrameLocks noGrp="1"/>
          </p:cNvGraphicFramePr>
          <p:nvPr>
            <p:extLst/>
          </p:nvPr>
        </p:nvGraphicFramePr>
        <p:xfrm>
          <a:off x="156557" y="119994"/>
          <a:ext cx="8264116" cy="1493520"/>
        </p:xfrm>
        <a:graphic>
          <a:graphicData uri="http://schemas.openxmlformats.org/drawingml/2006/table">
            <a:tbl>
              <a:tblPr firstRow="1" bandRow="1">
                <a:tableStyleId>{5C22544A-7EE6-4342-B048-85BDC9FD1C3A}</a:tableStyleId>
              </a:tblPr>
              <a:tblGrid>
                <a:gridCol w="1364520">
                  <a:extLst>
                    <a:ext uri="{9D8B030D-6E8A-4147-A177-3AD203B41FA5}">
                      <a16:colId xmlns:a16="http://schemas.microsoft.com/office/drawing/2014/main" xmlns="" val="20000"/>
                    </a:ext>
                  </a:extLst>
                </a:gridCol>
                <a:gridCol w="963986">
                  <a:extLst>
                    <a:ext uri="{9D8B030D-6E8A-4147-A177-3AD203B41FA5}">
                      <a16:colId xmlns:a16="http://schemas.microsoft.com/office/drawing/2014/main" xmlns="" val="20001"/>
                    </a:ext>
                  </a:extLst>
                </a:gridCol>
                <a:gridCol w="1057275">
                  <a:extLst>
                    <a:ext uri="{9D8B030D-6E8A-4147-A177-3AD203B41FA5}">
                      <a16:colId xmlns:a16="http://schemas.microsoft.com/office/drawing/2014/main" xmlns="" val="20002"/>
                    </a:ext>
                  </a:extLst>
                </a:gridCol>
                <a:gridCol w="963376">
                  <a:extLst>
                    <a:ext uri="{9D8B030D-6E8A-4147-A177-3AD203B41FA5}">
                      <a16:colId xmlns:a16="http://schemas.microsoft.com/office/drawing/2014/main" xmlns="" val="20003"/>
                    </a:ext>
                  </a:extLst>
                </a:gridCol>
                <a:gridCol w="1322203">
                  <a:extLst>
                    <a:ext uri="{9D8B030D-6E8A-4147-A177-3AD203B41FA5}">
                      <a16:colId xmlns:a16="http://schemas.microsoft.com/office/drawing/2014/main" xmlns="" val="20004"/>
                    </a:ext>
                  </a:extLst>
                </a:gridCol>
                <a:gridCol w="1228305">
                  <a:extLst>
                    <a:ext uri="{9D8B030D-6E8A-4147-A177-3AD203B41FA5}">
                      <a16:colId xmlns:a16="http://schemas.microsoft.com/office/drawing/2014/main" xmlns="" val="20005"/>
                    </a:ext>
                  </a:extLst>
                </a:gridCol>
                <a:gridCol w="1364451">
                  <a:extLst>
                    <a:ext uri="{9D8B030D-6E8A-4147-A177-3AD203B41FA5}">
                      <a16:colId xmlns:a16="http://schemas.microsoft.com/office/drawing/2014/main" xmlns="" val="20006"/>
                    </a:ext>
                  </a:extLst>
                </a:gridCol>
              </a:tblGrid>
              <a:tr h="303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Cambria" charset="0"/>
                          <a:ea typeface="Cambria" charset="0"/>
                          <a:cs typeface="Cambria" charset="0"/>
                        </a:rPr>
                        <a:t>K=3</a:t>
                      </a:r>
                    </a:p>
                    <a:p>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1(S)</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4</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5</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6(E)</a:t>
                      </a:r>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0"/>
                  </a:ext>
                </a:extLst>
              </a:tr>
              <a:tr h="370840">
                <a:tc>
                  <a:txBody>
                    <a:bodyPr/>
                    <a:lstStyle/>
                    <a:p>
                      <a:r>
                        <a:rPr lang="en-US" sz="2000" dirty="0" smtClean="0">
                          <a:latin typeface="Cambria" charset="0"/>
                          <a:ea typeface="Cambria" charset="0"/>
                          <a:cs typeface="Cambria" charset="0"/>
                        </a:rPr>
                        <a:t>Trace</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NULL</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smtClean="0">
                          <a:latin typeface="Cambria" charset="0"/>
                          <a:ea typeface="Cambria" charset="0"/>
                          <a:cs typeface="Cambria" charset="0"/>
                        </a:rPr>
                        <a:t>1</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2</a:t>
                      </a:r>
                      <a:endParaRPr lang="en-US" sz="2000" dirty="0">
                        <a:latin typeface="Cambria" charset="0"/>
                        <a:ea typeface="Cambria" charset="0"/>
                        <a:cs typeface="Cambria" charset="0"/>
                      </a:endParaRPr>
                    </a:p>
                  </a:txBody>
                  <a:tcPr/>
                </a:tc>
                <a:tc>
                  <a:txBody>
                    <a:bodyPr/>
                    <a:lstStyle/>
                    <a:p>
                      <a:r>
                        <a:rPr lang="en-US" sz="2000" dirty="0" smtClean="0">
                          <a:latin typeface="Cambria" charset="0"/>
                          <a:ea typeface="Cambria" charset="0"/>
                          <a:cs typeface="Cambria" charset="0"/>
                        </a:rPr>
                        <a:t>3</a:t>
                      </a:r>
                      <a:endParaRPr lang="en-US" sz="2000" dirty="0">
                        <a:latin typeface="Cambria" charset="0"/>
                        <a:ea typeface="Cambria" charset="0"/>
                        <a:cs typeface="Cambria" charset="0"/>
                      </a:endParaRPr>
                    </a:p>
                  </a:txBody>
                  <a:tcPr/>
                </a:tc>
                <a:tc>
                  <a:txBody>
                    <a:bodyPr/>
                    <a:lstStyle/>
                    <a:p>
                      <a:r>
                        <a:rPr lang="en-US" sz="2000" b="1" dirty="0" smtClean="0">
                          <a:latin typeface="Cambria" charset="0"/>
                          <a:ea typeface="Cambria" charset="0"/>
                          <a:cs typeface="Cambria" charset="0"/>
                        </a:rPr>
                        <a:t>5</a:t>
                      </a:r>
                      <a:endParaRPr lang="en-US" sz="2000" b="1" dirty="0">
                        <a:latin typeface="Cambria" charset="0"/>
                        <a:ea typeface="Cambria" charset="0"/>
                        <a:cs typeface="Cambria" charset="0"/>
                      </a:endParaRPr>
                    </a:p>
                  </a:txBody>
                  <a:tcPr/>
                </a:tc>
                <a:extLst>
                  <a:ext uri="{0D108BD9-81ED-4DB2-BD59-A6C34878D82A}">
                    <a16:rowId xmlns:a16="http://schemas.microsoft.com/office/drawing/2014/main" xmlns="" val="10001"/>
                  </a:ext>
                </a:extLst>
              </a:tr>
              <a:tr h="370840">
                <a:tc gridSpan="7">
                  <a:txBody>
                    <a:bodyPr/>
                    <a:lstStyle/>
                    <a:p>
                      <a:r>
                        <a:rPr lang="en-US" sz="2000" dirty="0" smtClean="0">
                          <a:latin typeface="Cambria" charset="0"/>
                          <a:ea typeface="Cambria" charset="0"/>
                          <a:cs typeface="Cambria" charset="0"/>
                        </a:rPr>
                        <a:t>Improve Station (</a:t>
                      </a:r>
                      <a:r>
                        <a:rPr lang="en-US" sz="2000" strike="sngStrike" dirty="0" smtClean="0">
                          <a:solidFill>
                            <a:srgbClr val="FF0000"/>
                          </a:solidFill>
                          <a:latin typeface="Cambria" charset="0"/>
                          <a:ea typeface="Cambria" charset="0"/>
                          <a:cs typeface="Cambria" charset="0"/>
                        </a:rPr>
                        <a:t>1</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2</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3</a:t>
                      </a:r>
                      <a:r>
                        <a:rPr lang="en-US" sz="2000" dirty="0" smtClean="0">
                          <a:latin typeface="Cambria" charset="0"/>
                          <a:ea typeface="Cambria" charset="0"/>
                          <a:cs typeface="Cambria" charset="0"/>
                        </a:rPr>
                        <a:t>)  (</a:t>
                      </a:r>
                      <a:r>
                        <a:rPr lang="en-US" sz="2000" strike="sngStrike" dirty="0" smtClean="0">
                          <a:solidFill>
                            <a:srgbClr val="FF0000"/>
                          </a:solidFill>
                          <a:latin typeface="Cambria" charset="0"/>
                          <a:ea typeface="Cambria" charset="0"/>
                          <a:cs typeface="Cambria" charset="0"/>
                        </a:rPr>
                        <a:t>4</a:t>
                      </a:r>
                      <a:r>
                        <a:rPr lang="en-US" sz="2000" dirty="0" smtClean="0">
                          <a:latin typeface="Cambria" charset="0"/>
                          <a:ea typeface="Cambria" charset="0"/>
                          <a:cs typeface="Cambria" charset="0"/>
                        </a:rPr>
                        <a:t>,</a:t>
                      </a:r>
                      <a:r>
                        <a:rPr lang="en-US" sz="2000" strike="sngStrike" dirty="0" smtClean="0">
                          <a:solidFill>
                            <a:srgbClr val="FF0000"/>
                          </a:solidFill>
                          <a:latin typeface="Cambria" charset="0"/>
                          <a:ea typeface="Cambria" charset="0"/>
                          <a:cs typeface="Cambria" charset="0"/>
                        </a:rPr>
                        <a:t>5</a:t>
                      </a:r>
                      <a:r>
                        <a:rPr lang="en-US" sz="2000" dirty="0" smtClean="0">
                          <a:latin typeface="Cambria" charset="0"/>
                          <a:ea typeface="Cambria" charset="0"/>
                          <a:cs typeface="Cambria" charset="0"/>
                        </a:rPr>
                        <a:t>)</a:t>
                      </a:r>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tc hMerge="1">
                  <a:txBody>
                    <a:bodyPr/>
                    <a:lstStyle/>
                    <a:p>
                      <a:endParaRPr lang="en-US" sz="2000" dirty="0">
                        <a:latin typeface="Cambria" charset="0"/>
                        <a:ea typeface="Cambria" charset="0"/>
                        <a:cs typeface="Cambria" charset="0"/>
                      </a:endParaRPr>
                    </a:p>
                  </a:txBody>
                  <a:tcPr/>
                </a:tc>
                <a:extLst>
                  <a:ext uri="{0D108BD9-81ED-4DB2-BD59-A6C34878D82A}">
                    <a16:rowId xmlns:a16="http://schemas.microsoft.com/office/drawing/2014/main" xmlns="" val="10002"/>
                  </a:ext>
                </a:extLst>
              </a:tr>
            </a:tbl>
          </a:graphicData>
        </a:graphic>
      </p:graphicFrame>
      <p:sp>
        <p:nvSpPr>
          <p:cNvPr id="2" name="TextBox 1"/>
          <p:cNvSpPr txBox="1"/>
          <p:nvPr/>
        </p:nvSpPr>
        <p:spPr>
          <a:xfrm>
            <a:off x="3813404" y="2311889"/>
            <a:ext cx="2023311"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Algorithm Finish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2000" b="0" i="0" u="none" strike="noStrike" kern="0" cap="none" spc="0" normalizeH="0" baseline="0" noProof="0" dirty="0" smtClean="0">
                <a:ln>
                  <a:noFill/>
                </a:ln>
                <a:solidFill>
                  <a:sysClr val="windowText" lastClr="000000"/>
                </a:solidFill>
                <a:effectLst/>
                <a:uLnTx/>
                <a:uFillTx/>
                <a:latin typeface="Cambria" charset="0"/>
                <a:ea typeface="Cambria" charset="0"/>
                <a:cs typeface="Cambria" charset="0"/>
              </a:rPr>
              <a:t>1-&gt;3-&gt;5-&gt;6</a:t>
            </a:r>
            <a:endParaRPr kumimoji="0" lang="en-US" sz="2000" b="0" i="0" u="none" strike="noStrike" kern="0" cap="none" spc="0" normalizeH="0" baseline="0" noProof="0" dirty="0">
              <a:ln>
                <a:noFill/>
              </a:ln>
              <a:solidFill>
                <a:sysClr val="windowText" lastClr="000000"/>
              </a:solidFill>
              <a:effectLst/>
              <a:uLnTx/>
              <a:uFillTx/>
              <a:latin typeface="Cambria" charset="0"/>
              <a:ea typeface="Cambria" charset="0"/>
              <a:cs typeface="Cambria" charset="0"/>
            </a:endParaRPr>
          </a:p>
        </p:txBody>
      </p:sp>
      <p:sp>
        <p:nvSpPr>
          <p:cNvPr id="4" name="Slide Number Placeholder 3"/>
          <p:cNvSpPr>
            <a:spLocks noGrp="1"/>
          </p:cNvSpPr>
          <p:nvPr>
            <p:ph type="sldNum" sz="quarter" idx="12"/>
          </p:nvPr>
        </p:nvSpPr>
        <p:spPr/>
        <p:txBody>
          <a:bodyPr/>
          <a:lstStyle/>
          <a:p>
            <a:fld id="{0E8E0603-4C39-4EF1-A0FE-816FABFA11C3}" type="slidenum">
              <a:rPr lang="en-US" smtClean="0"/>
              <a:t>98</a:t>
            </a:fld>
            <a:endParaRPr lang="en-US"/>
          </a:p>
        </p:txBody>
      </p:sp>
    </p:spTree>
    <p:extLst>
      <p:ext uri="{BB962C8B-B14F-4D97-AF65-F5344CB8AC3E}">
        <p14:creationId xmlns:p14="http://schemas.microsoft.com/office/powerpoint/2010/main" val="180114964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40945" y="2766218"/>
            <a:ext cx="7886700" cy="1325563"/>
          </a:xfrm>
        </p:spPr>
        <p:txBody>
          <a:bodyPr>
            <a:noAutofit/>
          </a:bodyPr>
          <a:lstStyle/>
          <a:p>
            <a:pPr algn="ctr"/>
            <a:r>
              <a:rPr lang="vi-VN" sz="5400" dirty="0" smtClean="0">
                <a:solidFill>
                  <a:schemeClr val="bg1"/>
                </a:solidFill>
                <a:latin typeface="Cambria" charset="0"/>
                <a:ea typeface="Cambria" charset="0"/>
                <a:cs typeface="Cambria" charset="0"/>
              </a:rPr>
              <a:t>Remove Bus Result Duplicate Algorithm</a:t>
            </a:r>
            <a:endParaRPr lang="en-US" sz="5400" dirty="0">
              <a:solidFill>
                <a:schemeClr val="bg1"/>
              </a:solidFill>
              <a:latin typeface="Cambria" charset="0"/>
              <a:ea typeface="Cambria" charset="0"/>
              <a:cs typeface="Cambria" charset="0"/>
            </a:endParaRPr>
          </a:p>
        </p:txBody>
      </p:sp>
      <p:sp>
        <p:nvSpPr>
          <p:cNvPr id="5" name="Slide Number Placeholder 4"/>
          <p:cNvSpPr>
            <a:spLocks noGrp="1"/>
          </p:cNvSpPr>
          <p:nvPr>
            <p:ph type="sldNum" sz="quarter" idx="12"/>
          </p:nvPr>
        </p:nvSpPr>
        <p:spPr/>
        <p:txBody>
          <a:bodyPr/>
          <a:lstStyle/>
          <a:p>
            <a:fld id="{0E8E0603-4C39-4EF1-A0FE-816FABFA11C3}" type="slidenum">
              <a:rPr lang="en-US" smtClean="0"/>
              <a:t>99</a:t>
            </a:fld>
            <a:endParaRPr lang="en-US"/>
          </a:p>
        </p:txBody>
      </p:sp>
    </p:spTree>
    <p:extLst>
      <p:ext uri="{BB962C8B-B14F-4D97-AF65-F5344CB8AC3E}">
        <p14:creationId xmlns:p14="http://schemas.microsoft.com/office/powerpoint/2010/main" val="4120338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1477</TotalTime>
  <Words>13995</Words>
  <Application>Microsoft Macintosh PowerPoint</Application>
  <PresentationFormat>On-screen Show (4:3)</PresentationFormat>
  <Paragraphs>4709</Paragraphs>
  <Slides>302</Slides>
  <Notes>260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302</vt:i4>
      </vt:variant>
    </vt:vector>
  </HeadingPairs>
  <TitlesOfParts>
    <vt:vector size="314" baseType="lpstr">
      <vt:lpstr>Calibri</vt:lpstr>
      <vt:lpstr>Calibri Light</vt:lpstr>
      <vt:lpstr>Cambria</vt:lpstr>
      <vt:lpstr>Cambria Math</vt:lpstr>
      <vt:lpstr>Times New Roman</vt:lpstr>
      <vt:lpstr>Arial</vt:lpstr>
      <vt:lpstr>biz</vt:lpstr>
      <vt:lpstr>1_biz</vt:lpstr>
      <vt:lpstr>1_Office Theme</vt:lpstr>
      <vt:lpstr>2_Office Theme</vt:lpstr>
      <vt:lpstr>4_Office Theme</vt:lpstr>
      <vt:lpstr>5_Office Theme</vt:lpstr>
      <vt:lpstr>Smart Wear on Your Route</vt:lpstr>
      <vt:lpstr>Scenario</vt:lpstr>
      <vt:lpstr>Scenario</vt:lpstr>
      <vt:lpstr>Scenario</vt:lpstr>
      <vt:lpstr>Scenario</vt:lpstr>
      <vt:lpstr>Problem</vt:lpstr>
      <vt:lpstr>Problem</vt:lpstr>
      <vt:lpstr>Solution</vt:lpstr>
      <vt:lpstr>Solution</vt:lpstr>
      <vt:lpstr>Solution</vt:lpstr>
      <vt:lpstr>Building Entity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Raptor algorithm</vt:lpstr>
      <vt:lpstr>algorithm terminology</vt:lpstr>
      <vt:lpstr>algorithm terminology</vt:lpstr>
      <vt:lpstr>algorithm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Bus Result Duplicate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Bus Routing</vt:lpstr>
      <vt:lpstr>Architecture: Bus Routing</vt:lpstr>
      <vt:lpstr>Architecture: Bus Routing</vt:lpstr>
      <vt:lpstr>Architecture: Bus Routing</vt:lpstr>
      <vt:lpstr>Architecture: Bus Routing</vt:lpstr>
      <vt:lpstr>Architecture: Bus Routing</vt:lpstr>
      <vt:lpstr>Architecture: Bus Routing</vt:lpstr>
      <vt:lpstr>Demo bus four points optimize</vt:lpstr>
      <vt:lpstr>Scenario</vt:lpstr>
      <vt:lpstr>Scenario</vt:lpstr>
      <vt:lpstr>Problem</vt:lpstr>
      <vt:lpstr>Problem</vt:lpstr>
      <vt:lpstr>Solution</vt:lpstr>
      <vt:lpstr>Solution</vt:lpstr>
      <vt:lpstr>Solution</vt:lpstr>
      <vt:lpstr>Architecture: Motor Routing</vt:lpstr>
      <vt:lpstr>Architecture: Motor Routing</vt:lpstr>
      <vt:lpstr>Architecture: Motor Routing</vt:lpstr>
      <vt:lpstr>Architecture: Motor Routing</vt:lpstr>
      <vt:lpstr>Search Motorbike Four Points Optimize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vt:lpstr>
      <vt:lpstr>PowerPoint Presentation</vt:lpstr>
      <vt:lpstr>Leg</vt:lpstr>
      <vt:lpstr>Leg</vt:lpstr>
      <vt:lpstr>Leg</vt:lpstr>
      <vt:lpstr>Leg</vt:lpstr>
      <vt:lpstr>Leg</vt:lpstr>
      <vt:lpstr>Leg</vt:lpstr>
      <vt:lpstr>Leg</vt:lpstr>
      <vt:lpstr>Leg</vt:lpstr>
      <vt:lpstr>PowerPoint Presentation</vt:lpstr>
      <vt:lpstr>Step</vt:lpstr>
      <vt:lpstr>Step</vt:lpstr>
      <vt:lpstr>Step</vt:lpstr>
      <vt:lpstr>Step</vt:lpstr>
      <vt:lpstr>Step</vt:lpstr>
      <vt:lpstr>Step</vt:lpstr>
      <vt:lpstr>Step</vt:lpstr>
      <vt:lpstr>Step</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 points optimize</vt:lpstr>
      <vt:lpstr>Scenario</vt:lpstr>
      <vt:lpstr>Problem</vt:lpstr>
      <vt:lpstr>Solution</vt:lpstr>
      <vt:lpstr>Solution</vt:lpstr>
      <vt:lpstr>Map offline</vt:lpstr>
      <vt:lpstr>Map offline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 Data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Architecture</vt:lpstr>
      <vt:lpstr>System Architecture</vt:lpstr>
      <vt:lpstr>PowerPoint Presentation</vt:lpstr>
      <vt:lpstr>Problem</vt:lpstr>
      <vt:lpstr>Solution</vt:lpstr>
      <vt:lpstr>Architecture</vt:lpstr>
      <vt:lpstr>Architecture</vt:lpstr>
      <vt:lpstr>Architecture</vt:lpstr>
      <vt:lpstr>Architecture</vt:lpstr>
      <vt:lpstr>Architecture</vt:lpstr>
      <vt:lpstr>Architecture</vt:lpstr>
      <vt:lpstr>Architecture</vt:lpstr>
      <vt:lpstr>Architecture</vt:lpstr>
      <vt:lpstr>System Architecture</vt:lpstr>
      <vt:lpstr>System Architecture</vt:lpstr>
      <vt:lpstr>System Architecture</vt:lpstr>
      <vt:lpstr>DEMO</vt:lpstr>
      <vt:lpstr>Scenario</vt:lpstr>
      <vt:lpstr>Scenario</vt:lpstr>
      <vt:lpstr>PowerPoint Presentation</vt:lpstr>
      <vt:lpstr>PowerPoint Presentation</vt:lpstr>
      <vt:lpstr>PowerPoint Presentation</vt:lpstr>
      <vt:lpstr>Problem</vt:lpstr>
      <vt:lpstr>Solution</vt:lpstr>
      <vt:lpstr>Detect wrong way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Outcome</vt:lpstr>
      <vt:lpstr>Outcome</vt:lpstr>
      <vt:lpstr>Outcome</vt:lpstr>
      <vt:lpstr>Outcome</vt:lpstr>
      <vt:lpstr>Outcome</vt:lpstr>
      <vt:lpstr>Outcome</vt:lpstr>
      <vt:lpstr>Outcome</vt:lpstr>
      <vt:lpstr>Outcome</vt:lpstr>
      <vt:lpstr>Disadvantages</vt:lpstr>
      <vt:lpstr>Disadvantages</vt:lpstr>
      <vt:lpstr>Disadvantages</vt:lpstr>
      <vt:lpstr>Disadvantages</vt:lpstr>
      <vt:lpstr>Disadvantages</vt:lpstr>
      <vt:lpstr>Disadvantages</vt:lpstr>
      <vt:lpstr>Future plans</vt:lpstr>
      <vt:lpstr>Future plans</vt:lpstr>
      <vt:lpstr>Future plans</vt:lpstr>
      <vt:lpstr>Future plans</vt:lpstr>
      <vt:lpstr>Future plans</vt:lpstr>
      <vt:lpstr>Future plans</vt:lpstr>
      <vt:lpstr>Future plans</vt:lpstr>
      <vt:lpstr>Future plans</vt:lpstr>
      <vt:lpstr>Future plans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 on Your Route</dc:title>
  <dc:creator>Huynh Quang Thao</dc:creator>
  <cp:lastModifiedBy>Huynh Quang Thao</cp:lastModifiedBy>
  <cp:revision>196</cp:revision>
  <dcterms:created xsi:type="dcterms:W3CDTF">2015-12-12T12:59:05Z</dcterms:created>
  <dcterms:modified xsi:type="dcterms:W3CDTF">2015-12-21T02:05:10Z</dcterms:modified>
</cp:coreProperties>
</file>